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Rage Italic" panose="03070502040507070304" pitchFamily="66"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C7BC08-B55E-4DF1-869D-DEA034E51652}" v="27" dt="2021-02-13T18:07:13.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7859" autoAdjust="0"/>
  </p:normalViewPr>
  <p:slideViewPr>
    <p:cSldViewPr snapToGrid="0">
      <p:cViewPr varScale="1">
        <p:scale>
          <a:sx n="37" d="100"/>
          <a:sy n="37" d="100"/>
        </p:scale>
        <p:origin x="2371" y="48"/>
      </p:cViewPr>
      <p:guideLst/>
    </p:cSldViewPr>
  </p:slideViewPr>
  <p:notesTextViewPr>
    <p:cViewPr>
      <p:scale>
        <a:sx n="1" d="1"/>
        <a:sy n="1" d="1"/>
      </p:scale>
      <p:origin x="0" y="0"/>
    </p:cViewPr>
  </p:notesTextViewPr>
  <p:notesViewPr>
    <p:cSldViewPr snapToGrid="0">
      <p:cViewPr varScale="1">
        <p:scale>
          <a:sx n="62" d="100"/>
          <a:sy n="62" d="100"/>
        </p:scale>
        <p:origin x="11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1C7BC08-B55E-4DF1-869D-DEA034E51652}"/>
    <pc:docChg chg="custSel addSld delSld modSld modHandout">
      <pc:chgData name="Stan Cox" userId="9376f276357bfffd" providerId="LiveId" clId="{D1C7BC08-B55E-4DF1-869D-DEA034E51652}" dt="2021-02-14T23:24:44.651" v="3549" actId="47"/>
      <pc:docMkLst>
        <pc:docMk/>
      </pc:docMkLst>
      <pc:sldChg chg="addSp delSp modSp mod modTransition setBg modNotesTx">
        <pc:chgData name="Stan Cox" userId="9376f276357bfffd" providerId="LiveId" clId="{D1C7BC08-B55E-4DF1-869D-DEA034E51652}" dt="2021-02-14T03:34:12.996" v="3548" actId="20577"/>
        <pc:sldMkLst>
          <pc:docMk/>
          <pc:sldMk cId="1825029916" sldId="256"/>
        </pc:sldMkLst>
        <pc:spChg chg="mod">
          <ac:chgData name="Stan Cox" userId="9376f276357bfffd" providerId="LiveId" clId="{D1C7BC08-B55E-4DF1-869D-DEA034E51652}" dt="2021-02-12T22:27:24.575" v="30" actId="1076"/>
          <ac:spMkLst>
            <pc:docMk/>
            <pc:sldMk cId="1825029916" sldId="256"/>
            <ac:spMk id="2" creationId="{05F69A99-BF35-4CE3-8A7D-A9B7D94B2131}"/>
          </ac:spMkLst>
        </pc:spChg>
        <pc:spChg chg="mod">
          <ac:chgData name="Stan Cox" userId="9376f276357bfffd" providerId="LiveId" clId="{D1C7BC08-B55E-4DF1-869D-DEA034E51652}" dt="2021-02-14T03:34:12.996" v="3548" actId="20577"/>
          <ac:spMkLst>
            <pc:docMk/>
            <pc:sldMk cId="1825029916" sldId="256"/>
            <ac:spMk id="3" creationId="{75E0F1C1-14FF-440E-AE11-4272CEF11DD3}"/>
          </ac:spMkLst>
        </pc:spChg>
        <pc:picChg chg="add del mod ord">
          <ac:chgData name="Stan Cox" userId="9376f276357bfffd" providerId="LiveId" clId="{D1C7BC08-B55E-4DF1-869D-DEA034E51652}" dt="2021-02-12T22:31:48.443" v="81" actId="478"/>
          <ac:picMkLst>
            <pc:docMk/>
            <pc:sldMk cId="1825029916" sldId="256"/>
            <ac:picMk id="9" creationId="{1BE7B198-8641-4DB8-A07B-054526E54EBB}"/>
          </ac:picMkLst>
        </pc:picChg>
        <pc:picChg chg="add del mod">
          <ac:chgData name="Stan Cox" userId="9376f276357bfffd" providerId="LiveId" clId="{D1C7BC08-B55E-4DF1-869D-DEA034E51652}" dt="2021-02-12T22:32:03.097" v="85" actId="478"/>
          <ac:picMkLst>
            <pc:docMk/>
            <pc:sldMk cId="1825029916" sldId="256"/>
            <ac:picMk id="11" creationId="{EA5A021B-907D-4CDA-B699-01F58B3C8639}"/>
          </ac:picMkLst>
        </pc:picChg>
        <pc:picChg chg="add del mod">
          <ac:chgData name="Stan Cox" userId="9376f276357bfffd" providerId="LiveId" clId="{D1C7BC08-B55E-4DF1-869D-DEA034E51652}" dt="2021-02-12T22:36:56.981" v="116" actId="478"/>
          <ac:picMkLst>
            <pc:docMk/>
            <pc:sldMk cId="1825029916" sldId="256"/>
            <ac:picMk id="13" creationId="{DD13E992-15A2-48C2-B213-19CCD193A9F9}"/>
          </ac:picMkLst>
        </pc:picChg>
        <pc:picChg chg="add del mod">
          <ac:chgData name="Stan Cox" userId="9376f276357bfffd" providerId="LiveId" clId="{D1C7BC08-B55E-4DF1-869D-DEA034E51652}" dt="2021-02-12T22:38:42.225" v="125" actId="478"/>
          <ac:picMkLst>
            <pc:docMk/>
            <pc:sldMk cId="1825029916" sldId="256"/>
            <ac:picMk id="15" creationId="{2BFA81A9-D5D6-4F45-BEC3-2CF46A68FB5E}"/>
          </ac:picMkLst>
        </pc:picChg>
        <pc:picChg chg="add mod">
          <ac:chgData name="Stan Cox" userId="9376f276357bfffd" providerId="LiveId" clId="{D1C7BC08-B55E-4DF1-869D-DEA034E51652}" dt="2021-02-12T22:39:04.273" v="130" actId="14100"/>
          <ac:picMkLst>
            <pc:docMk/>
            <pc:sldMk cId="1825029916" sldId="256"/>
            <ac:picMk id="17" creationId="{47C5476A-A6D9-469C-AFFB-E24D12C00ED5}"/>
          </ac:picMkLst>
        </pc:picChg>
      </pc:sldChg>
      <pc:sldChg chg="add del setBg">
        <pc:chgData name="Stan Cox" userId="9376f276357bfffd" providerId="LiveId" clId="{D1C7BC08-B55E-4DF1-869D-DEA034E51652}" dt="2021-02-13T16:26:04.672" v="1785"/>
        <pc:sldMkLst>
          <pc:docMk/>
          <pc:sldMk cId="253223241" sldId="257"/>
        </pc:sldMkLst>
      </pc:sldChg>
      <pc:sldChg chg="modSp add mod modTransition modAnim modNotesTx">
        <pc:chgData name="Stan Cox" userId="9376f276357bfffd" providerId="LiveId" clId="{D1C7BC08-B55E-4DF1-869D-DEA034E51652}" dt="2021-02-13T17:49:57.927" v="2980" actId="114"/>
        <pc:sldMkLst>
          <pc:docMk/>
          <pc:sldMk cId="1051024766" sldId="257"/>
        </pc:sldMkLst>
        <pc:spChg chg="mod">
          <ac:chgData name="Stan Cox" userId="9376f276357bfffd" providerId="LiveId" clId="{D1C7BC08-B55E-4DF1-869D-DEA034E51652}" dt="2021-02-13T16:26:52.675" v="1805" actId="1076"/>
          <ac:spMkLst>
            <pc:docMk/>
            <pc:sldMk cId="1051024766" sldId="257"/>
            <ac:spMk id="2" creationId="{05F69A99-BF35-4CE3-8A7D-A9B7D94B2131}"/>
          </ac:spMkLst>
        </pc:spChg>
        <pc:spChg chg="mod">
          <ac:chgData name="Stan Cox" userId="9376f276357bfffd" providerId="LiveId" clId="{D1C7BC08-B55E-4DF1-869D-DEA034E51652}" dt="2021-02-13T16:47:19.833" v="2309" actId="20577"/>
          <ac:spMkLst>
            <pc:docMk/>
            <pc:sldMk cId="1051024766" sldId="257"/>
            <ac:spMk id="3" creationId="{75E0F1C1-14FF-440E-AE11-4272CEF11DD3}"/>
          </ac:spMkLst>
        </pc:spChg>
        <pc:picChg chg="mod ord">
          <ac:chgData name="Stan Cox" userId="9376f276357bfffd" providerId="LiveId" clId="{D1C7BC08-B55E-4DF1-869D-DEA034E51652}" dt="2021-02-13T16:45:55.577" v="2285" actId="14100"/>
          <ac:picMkLst>
            <pc:docMk/>
            <pc:sldMk cId="1051024766" sldId="257"/>
            <ac:picMk id="17" creationId="{47C5476A-A6D9-469C-AFFB-E24D12C00ED5}"/>
          </ac:picMkLst>
        </pc:picChg>
      </pc:sldChg>
      <pc:sldChg chg="modSp add mod modTransition modNotesTx">
        <pc:chgData name="Stan Cox" userId="9376f276357bfffd" providerId="LiveId" clId="{D1C7BC08-B55E-4DF1-869D-DEA034E51652}" dt="2021-02-13T17:54:22.042" v="3429" actId="114"/>
        <pc:sldMkLst>
          <pc:docMk/>
          <pc:sldMk cId="2560340049" sldId="258"/>
        </pc:sldMkLst>
        <pc:spChg chg="mod">
          <ac:chgData name="Stan Cox" userId="9376f276357bfffd" providerId="LiveId" clId="{D1C7BC08-B55E-4DF1-869D-DEA034E51652}" dt="2021-02-13T16:50:26.953" v="2453" actId="1076"/>
          <ac:spMkLst>
            <pc:docMk/>
            <pc:sldMk cId="2560340049" sldId="258"/>
            <ac:spMk id="2" creationId="{05F69A99-BF35-4CE3-8A7D-A9B7D94B2131}"/>
          </ac:spMkLst>
        </pc:spChg>
        <pc:spChg chg="mod">
          <ac:chgData name="Stan Cox" userId="9376f276357bfffd" providerId="LiveId" clId="{D1C7BC08-B55E-4DF1-869D-DEA034E51652}" dt="2021-02-13T16:50:21.630" v="2452" actId="1076"/>
          <ac:spMkLst>
            <pc:docMk/>
            <pc:sldMk cId="2560340049" sldId="258"/>
            <ac:spMk id="3" creationId="{75E0F1C1-14FF-440E-AE11-4272CEF11DD3}"/>
          </ac:spMkLst>
        </pc:spChg>
      </pc:sldChg>
      <pc:sldChg chg="add del setBg">
        <pc:chgData name="Stan Cox" userId="9376f276357bfffd" providerId="LiveId" clId="{D1C7BC08-B55E-4DF1-869D-DEA034E51652}" dt="2021-02-13T16:48:31.570" v="2311"/>
        <pc:sldMkLst>
          <pc:docMk/>
          <pc:sldMk cId="4241355310" sldId="258"/>
        </pc:sldMkLst>
      </pc:sldChg>
      <pc:sldChg chg="new del setBg">
        <pc:chgData name="Stan Cox" userId="9376f276357bfffd" providerId="LiveId" clId="{D1C7BC08-B55E-4DF1-869D-DEA034E51652}" dt="2021-02-14T23:24:44.651" v="3549" actId="47"/>
        <pc:sldMkLst>
          <pc:docMk/>
          <pc:sldMk cId="760157012"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6A00CA-D7FB-47C7-B2F4-227C1D20D54E}"/>
              </a:ext>
            </a:extLst>
          </p:cNvPr>
          <p:cNvSpPr>
            <a:spLocks noGrp="1"/>
          </p:cNvSpPr>
          <p:nvPr>
            <p:ph type="hdr" sz="quarter"/>
          </p:nvPr>
        </p:nvSpPr>
        <p:spPr>
          <a:xfrm>
            <a:off x="-1" y="0"/>
            <a:ext cx="3546389" cy="815546"/>
          </a:xfrm>
          <a:prstGeom prst="rect">
            <a:avLst/>
          </a:prstGeom>
        </p:spPr>
        <p:txBody>
          <a:bodyPr vert="horz" lIns="91440" tIns="45720" rIns="91440" bIns="45720" rtlCol="0"/>
          <a:lstStyle>
            <a:lvl1pPr algn="l">
              <a:defRPr sz="1200"/>
            </a:lvl1pPr>
          </a:lstStyle>
          <a:p>
            <a:r>
              <a:rPr lang="en-US" sz="2400" dirty="0">
                <a:latin typeface="Rage Italic" panose="03070502040507070304" pitchFamily="66" charset="0"/>
              </a:rPr>
              <a:t>Better Things</a:t>
            </a:r>
          </a:p>
          <a:p>
            <a:r>
              <a:rPr lang="en-US" dirty="0"/>
              <a:t>Hebrews</a:t>
            </a:r>
          </a:p>
        </p:txBody>
      </p:sp>
      <p:sp>
        <p:nvSpPr>
          <p:cNvPr id="3" name="Date Placeholder 2">
            <a:extLst>
              <a:ext uri="{FF2B5EF4-FFF2-40B4-BE49-F238E27FC236}">
                <a16:creationId xmlns:a16="http://schemas.microsoft.com/office/drawing/2014/main" id="{39D7D1DD-1096-4032-90FD-18164DF0AE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14, 2021 @ 11:00am</a:t>
            </a:r>
          </a:p>
        </p:txBody>
      </p:sp>
      <p:sp>
        <p:nvSpPr>
          <p:cNvPr id="4" name="Footer Placeholder 3">
            <a:extLst>
              <a:ext uri="{FF2B5EF4-FFF2-40B4-BE49-F238E27FC236}">
                <a16:creationId xmlns:a16="http://schemas.microsoft.com/office/drawing/2014/main" id="{E27329DF-0A5C-4400-A1B2-2361C2662B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AAAF996D-519E-4494-9B80-AC53D437B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1B5434A-6B38-4EA8-947F-A0D906B918C9}" type="slidenum">
              <a:rPr lang="en-US" smtClean="0"/>
              <a:t>‹#›</a:t>
            </a:fld>
            <a:endParaRPr lang="en-US" dirty="0"/>
          </a:p>
        </p:txBody>
      </p:sp>
    </p:spTree>
    <p:extLst>
      <p:ext uri="{BB962C8B-B14F-4D97-AF65-F5344CB8AC3E}">
        <p14:creationId xmlns:p14="http://schemas.microsoft.com/office/powerpoint/2010/main" val="2740127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1BA3A-0E24-482C-A476-16E3FCA99A1F}" type="datetimeFigureOut">
              <a:rPr lang="en-US" smtClean="0"/>
              <a:t>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2DB94-9B70-4F43-A743-C94CF9229908}" type="slidenum">
              <a:rPr lang="en-US" smtClean="0"/>
              <a:t>‹#›</a:t>
            </a:fld>
            <a:endParaRPr lang="en-US"/>
          </a:p>
        </p:txBody>
      </p:sp>
    </p:spTree>
    <p:extLst>
      <p:ext uri="{BB962C8B-B14F-4D97-AF65-F5344CB8AC3E}">
        <p14:creationId xmlns:p14="http://schemas.microsoft.com/office/powerpoint/2010/main" val="343048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premise of the book of Hebrews establishes a truth that many in the religious world today simply do not understand.</a:t>
            </a:r>
          </a:p>
          <a:p>
            <a:r>
              <a:rPr lang="en-US" b="1" dirty="0"/>
              <a:t>(Hebrews 1:1-4), </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r>
              <a:rPr lang="en-US" i="1" baseline="30000" dirty="0"/>
              <a:t> 3</a:t>
            </a:r>
            <a:r>
              <a:rPr lang="en-US" i="1" dirty="0"/>
              <a:t> who being the brightness of His glory and the express image of His person, and upholding all things by the word of His power,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p>
          <a:p>
            <a:pPr marL="628650" lvl="1" indent="-171450">
              <a:buFont typeface="Arial" panose="020B0604020202020204" pitchFamily="34" charset="0"/>
              <a:buChar char="•"/>
            </a:pPr>
            <a:r>
              <a:rPr lang="en-US" i="0" dirty="0"/>
              <a:t>Jesus is better</a:t>
            </a:r>
          </a:p>
          <a:p>
            <a:pPr marL="628650" lvl="1" indent="-171450">
              <a:buFont typeface="Arial" panose="020B0604020202020204" pitchFamily="34" charset="0"/>
              <a:buChar char="•"/>
            </a:pPr>
            <a:r>
              <a:rPr lang="en-US" i="0" dirty="0"/>
              <a:t>All things associated with Jesus are better!</a:t>
            </a:r>
          </a:p>
          <a:p>
            <a:pPr marL="0" lvl="0" indent="0">
              <a:buFont typeface="Arial" panose="020B0604020202020204" pitchFamily="34" charset="0"/>
              <a:buNone/>
            </a:pPr>
            <a:r>
              <a:rPr lang="en-US" b="1" i="0" dirty="0"/>
              <a:t>A misunderstanding of this truth is what led to the very first conflict in the church</a:t>
            </a:r>
          </a:p>
          <a:p>
            <a:pPr marL="628650" lvl="1" indent="-171450">
              <a:buFont typeface="Arial" panose="020B0604020202020204" pitchFamily="34" charset="0"/>
              <a:buChar char="•"/>
            </a:pPr>
            <a:r>
              <a:rPr lang="en-US" i="0" dirty="0"/>
              <a:t>The attitude of the Jewish Christian toward the newly revealed gospel of Jesus Christ</a:t>
            </a:r>
          </a:p>
          <a:p>
            <a:pPr marL="628650" lvl="1" indent="-171450">
              <a:buFont typeface="Arial" panose="020B0604020202020204" pitchFamily="34" charset="0"/>
              <a:buChar char="•"/>
            </a:pPr>
            <a:r>
              <a:rPr lang="en-US" i="0" dirty="0"/>
              <a:t>Too many were unwilling to set aside the Old Covenant in exchange for the New Covenant of Christ</a:t>
            </a:r>
          </a:p>
          <a:p>
            <a:pPr marL="0" lvl="0" indent="0">
              <a:buFont typeface="Arial" panose="020B0604020202020204" pitchFamily="34" charset="0"/>
              <a:buNone/>
            </a:pPr>
            <a:r>
              <a:rPr lang="en-US" b="1" i="0" dirty="0"/>
              <a:t>(Galatians 5:1-5), </a:t>
            </a:r>
            <a:r>
              <a:rPr lang="en-US" i="1" dirty="0"/>
              <a:t>“Stand fast therefore in the liberty by which Christ has made us free, and do not be entangled again with a yoke of bondage.</a:t>
            </a:r>
            <a:r>
              <a:rPr lang="en-US" i="1" baseline="30000" dirty="0"/>
              <a:t> 2</a:t>
            </a:r>
            <a:r>
              <a:rPr lang="en-US" i="1" dirty="0"/>
              <a:t> Indeed I, Paul, say to you that if you become circumcised, Christ will profit you nothing.</a:t>
            </a:r>
            <a:r>
              <a:rPr lang="en-US" i="1" baseline="30000" dirty="0"/>
              <a:t> 3</a:t>
            </a:r>
            <a:r>
              <a:rPr lang="en-US" i="1" dirty="0"/>
              <a:t> And I testify again to every man who becomes circumcised that he is a debtor to keep the whole law.</a:t>
            </a:r>
            <a:r>
              <a:rPr lang="en-US" i="1" baseline="30000" dirty="0"/>
              <a:t> 4</a:t>
            </a:r>
            <a:r>
              <a:rPr lang="en-US" i="1" dirty="0"/>
              <a:t> You have become estranged from Christ, you who attempt to be justified by law; you have fallen from grace.</a:t>
            </a:r>
            <a:r>
              <a:rPr lang="en-US" i="1" baseline="30000" dirty="0"/>
              <a:t> 5</a:t>
            </a:r>
            <a:r>
              <a:rPr lang="en-US" i="1" dirty="0"/>
              <a:t> For we through the Spirit eagerly wait for the hope of righteousness by faith.</a:t>
            </a:r>
            <a:r>
              <a:rPr lang="en-US" i="1" baseline="30000" dirty="0"/>
              <a:t> 6</a:t>
            </a:r>
            <a:r>
              <a:rPr lang="en-US" i="1" dirty="0"/>
              <a:t> For in Christ Jesus neither circumcision nor uncircumcision avails anything, but faith working through love.”</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This misunderstanding still afflicts religious people today, who conflate and confuse the two covenants</a:t>
            </a:r>
          </a:p>
          <a:p>
            <a:pPr marL="628650" lvl="1" indent="-171450">
              <a:buFont typeface="Arial" panose="020B0604020202020204" pitchFamily="34" charset="0"/>
              <a:buChar char="•"/>
            </a:pPr>
            <a:r>
              <a:rPr lang="en-US" b="1" i="0" dirty="0"/>
              <a:t>A view that the 10 commandments to the Jews are still in force for all men</a:t>
            </a:r>
          </a:p>
          <a:p>
            <a:pPr marL="628650" lvl="1" indent="-171450">
              <a:buFont typeface="Arial" panose="020B0604020202020204" pitchFamily="34" charset="0"/>
              <a:buChar char="•"/>
            </a:pPr>
            <a:r>
              <a:rPr lang="en-US" b="1" i="0" dirty="0"/>
              <a:t>An appeal to the Old Testament worship of the Jews as still in effect today</a:t>
            </a:r>
          </a:p>
          <a:p>
            <a:pPr marL="1085850" lvl="2" indent="-171450">
              <a:buFont typeface="Arial" panose="020B0604020202020204" pitchFamily="34" charset="0"/>
              <a:buChar char="•"/>
            </a:pPr>
            <a:r>
              <a:rPr lang="en-US" b="0" i="0" dirty="0"/>
              <a:t>Observance of the Sabbath day (Chariots of Fire – The Christian Sabbath)</a:t>
            </a:r>
          </a:p>
          <a:p>
            <a:pPr marL="1085850" lvl="2" indent="-171450">
              <a:buFont typeface="Arial" panose="020B0604020202020204" pitchFamily="34" charset="0"/>
              <a:buChar char="•"/>
            </a:pPr>
            <a:r>
              <a:rPr lang="en-US" b="0" i="0" dirty="0"/>
              <a:t>Tithing</a:t>
            </a:r>
          </a:p>
          <a:p>
            <a:pPr marL="1085850" lvl="2" indent="-171450">
              <a:buFont typeface="Arial" panose="020B0604020202020204" pitchFamily="34" charset="0"/>
              <a:buChar char="•"/>
            </a:pPr>
            <a:r>
              <a:rPr lang="en-US" b="0" i="0" dirty="0"/>
              <a:t>The Observance of special days</a:t>
            </a:r>
          </a:p>
          <a:p>
            <a:pPr marL="1085850" lvl="2" indent="-171450">
              <a:buFont typeface="Arial" panose="020B0604020202020204" pitchFamily="34" charset="0"/>
              <a:buChar char="•"/>
            </a:pPr>
            <a:r>
              <a:rPr lang="en-US" b="0" i="0" dirty="0"/>
              <a:t>The use of Musical instruments in worship</a:t>
            </a:r>
          </a:p>
          <a:p>
            <a:pPr marL="628650" lvl="1" indent="-171450">
              <a:buFont typeface="Arial" panose="020B0604020202020204" pitchFamily="34" charset="0"/>
              <a:buChar char="•"/>
            </a:pPr>
            <a:r>
              <a:rPr lang="en-US" b="1" i="0" dirty="0"/>
              <a:t>They do not heed Paul’s words</a:t>
            </a:r>
          </a:p>
          <a:p>
            <a:pPr marL="0" lvl="0" indent="0">
              <a:buFont typeface="Arial" panose="020B0604020202020204" pitchFamily="34" charset="0"/>
              <a:buNone/>
            </a:pPr>
            <a:r>
              <a:rPr lang="en-US" b="1" i="0" dirty="0"/>
              <a:t>(Galatians 5:4), </a:t>
            </a:r>
            <a:r>
              <a:rPr lang="en-US" b="0" i="0" dirty="0"/>
              <a:t>“</a:t>
            </a:r>
            <a:r>
              <a:rPr lang="en-US" i="1" dirty="0"/>
              <a:t>You have become estranged from Christ, you who attempt to be justified by law; you have fallen from grace.”</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Truly, the Covenant Jesus ratified with His own blood is the covenant we are bound to abide by today!</a:t>
            </a:r>
          </a:p>
          <a:p>
            <a:pPr marL="628650" lvl="1" indent="-171450">
              <a:buFont typeface="Arial" panose="020B0604020202020204" pitchFamily="34" charset="0"/>
              <a:buChar char="•"/>
            </a:pPr>
            <a:r>
              <a:rPr lang="en-US" b="1" i="0" dirty="0"/>
              <a:t>We rejoice in this, because it is BETTER!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(Hebrews 9:22), </a:t>
            </a:r>
            <a:r>
              <a:rPr lang="en-US" b="0" i="1" dirty="0"/>
              <a:t>“</a:t>
            </a:r>
            <a:r>
              <a:rPr lang="en-US" sz="1200" i="1" dirty="0">
                <a:solidFill>
                  <a:schemeClr val="accent6">
                    <a:lumMod val="50000"/>
                  </a:schemeClr>
                </a:solidFill>
              </a:rPr>
              <a:t>By so much more Jesus has become a surety of a </a:t>
            </a:r>
            <a:r>
              <a:rPr lang="en-US" sz="1200" b="1" i="1" dirty="0">
                <a:solidFill>
                  <a:schemeClr val="accent6">
                    <a:lumMod val="50000"/>
                  </a:schemeClr>
                </a:solidFill>
              </a:rPr>
              <a:t>better</a:t>
            </a:r>
            <a:r>
              <a:rPr lang="en-US" sz="1200" i="1" dirty="0">
                <a:solidFill>
                  <a:schemeClr val="accent6">
                    <a:lumMod val="50000"/>
                  </a:schemeClr>
                </a:solidFill>
              </a:rPr>
              <a:t> covenant.”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dirty="0">
              <a:solidFill>
                <a:schemeClr val="accent6">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chemeClr val="accent6">
                    <a:lumMod val="50000"/>
                  </a:schemeClr>
                </a:solidFill>
              </a:rPr>
              <a:t>Consider a few reasons why things are better now for Christians, than they were for God’s people under the Old Law</a:t>
            </a:r>
            <a:endParaRPr lang="en-US" b="1" i="0" dirty="0"/>
          </a:p>
        </p:txBody>
      </p:sp>
      <p:sp>
        <p:nvSpPr>
          <p:cNvPr id="4" name="Slide Number Placeholder 3"/>
          <p:cNvSpPr>
            <a:spLocks noGrp="1"/>
          </p:cNvSpPr>
          <p:nvPr>
            <p:ph type="sldNum" sz="quarter" idx="5"/>
          </p:nvPr>
        </p:nvSpPr>
        <p:spPr/>
        <p:txBody>
          <a:bodyPr/>
          <a:lstStyle/>
          <a:p>
            <a:fld id="{9B62DB94-9B70-4F43-A743-C94CF9229908}" type="slidenum">
              <a:rPr lang="en-US" smtClean="0"/>
              <a:t>1</a:t>
            </a:fld>
            <a:endParaRPr lang="en-US"/>
          </a:p>
        </p:txBody>
      </p:sp>
    </p:spTree>
    <p:extLst>
      <p:ext uri="{BB962C8B-B14F-4D97-AF65-F5344CB8AC3E}">
        <p14:creationId xmlns:p14="http://schemas.microsoft.com/office/powerpoint/2010/main" val="114346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Better Things of Hebrews</a:t>
            </a:r>
          </a:p>
          <a:p>
            <a:pPr marL="628650" lvl="1" indent="-171450">
              <a:buFont typeface="Arial" panose="020B0604020202020204" pitchFamily="34" charset="0"/>
              <a:buChar char="•"/>
            </a:pPr>
            <a:r>
              <a:rPr lang="en-US" sz="1200" b="1" i="0" dirty="0"/>
              <a:t>Jesus Christ better Lawgiver</a:t>
            </a:r>
          </a:p>
          <a:p>
            <a:r>
              <a:rPr lang="en-US" sz="1200" b="1" i="0" dirty="0"/>
              <a:t>(3:1-6), </a:t>
            </a:r>
            <a:r>
              <a:rPr lang="en-US" sz="1200" b="0" i="1" dirty="0"/>
              <a:t>“</a:t>
            </a:r>
            <a:r>
              <a:rPr lang="en-US" b="0" i="1" dirty="0"/>
              <a:t>Therefore, holy brethren, partakers of the heavenly calling, consider the Apostle and High Priest of our confession, Christ Jesus,</a:t>
            </a:r>
            <a:r>
              <a:rPr lang="en-US" b="0" i="1" baseline="30000" dirty="0"/>
              <a:t> 2</a:t>
            </a:r>
            <a:r>
              <a:rPr lang="en-US" b="0" i="1" dirty="0"/>
              <a:t> who was faithful to Him who appointed Him, as Moses also was faithful in all His house.</a:t>
            </a:r>
            <a:r>
              <a:rPr lang="en-US" b="0" i="1" baseline="30000" dirty="0"/>
              <a:t> 3</a:t>
            </a:r>
            <a:r>
              <a:rPr lang="en-US" b="0" i="1" dirty="0"/>
              <a:t> </a:t>
            </a:r>
            <a:r>
              <a:rPr lang="en-US" b="0" i="1" u="sng" dirty="0"/>
              <a:t>For this One has been counted worthy of more glory than Moses, inasmuch as He who built the house has more honor than the house</a:t>
            </a:r>
            <a:r>
              <a:rPr lang="en-US" b="0" i="1" dirty="0"/>
              <a:t>.</a:t>
            </a:r>
            <a:r>
              <a:rPr lang="en-US" b="0" i="1" baseline="30000" dirty="0"/>
              <a:t> 4</a:t>
            </a:r>
            <a:r>
              <a:rPr lang="en-US" b="0" i="1" dirty="0"/>
              <a:t> For every house is built by someone, but He who built all things is God.</a:t>
            </a:r>
            <a:r>
              <a:rPr lang="en-US" b="0" i="1" baseline="30000" dirty="0"/>
              <a:t> 5</a:t>
            </a:r>
            <a:r>
              <a:rPr lang="en-US" b="0" i="1" dirty="0"/>
              <a:t> And Moses indeed was faithful in all His house </a:t>
            </a:r>
            <a:r>
              <a:rPr lang="en-US" b="0" i="1" u="sng" dirty="0"/>
              <a:t>as a servant</a:t>
            </a:r>
            <a:r>
              <a:rPr lang="en-US" b="0" i="1" dirty="0"/>
              <a:t>, for a testimony of those things which would be spoken afterward,</a:t>
            </a:r>
            <a:r>
              <a:rPr lang="en-US" b="0" i="1" baseline="30000" dirty="0"/>
              <a:t> 6</a:t>
            </a:r>
            <a:r>
              <a:rPr lang="en-US" b="0" i="1" dirty="0"/>
              <a:t> </a:t>
            </a:r>
            <a:r>
              <a:rPr lang="en-US" b="0" i="1" u="sng" dirty="0"/>
              <a:t>but Christ as a Son over His own house</a:t>
            </a:r>
            <a:r>
              <a:rPr lang="en-US" b="0" i="1" dirty="0"/>
              <a:t>, whose house we are if we hold fast the confidence and the rejoicing of the hope firm to the end.”</a:t>
            </a:r>
            <a:endParaRPr lang="en-US" sz="1200" b="0" i="1" dirty="0"/>
          </a:p>
          <a:p>
            <a:pPr marL="628650" lvl="1" indent="-171450">
              <a:buFont typeface="Arial" panose="020B0604020202020204" pitchFamily="34" charset="0"/>
              <a:buChar char="•"/>
            </a:pPr>
            <a:r>
              <a:rPr lang="en-US" sz="1200" b="1" i="0" dirty="0"/>
              <a:t>Jesus Christ better High Priest</a:t>
            </a:r>
          </a:p>
          <a:p>
            <a:r>
              <a:rPr lang="en-US" sz="1200" b="1" i="0" dirty="0"/>
              <a:t>(4:14-16), </a:t>
            </a:r>
            <a:r>
              <a:rPr lang="en-US" sz="1200" b="0" i="0" dirty="0"/>
              <a:t>“</a:t>
            </a:r>
            <a:r>
              <a:rPr lang="en-US" dirty="0"/>
              <a:t>Seeing then that we have a great High Priest </a:t>
            </a:r>
            <a:r>
              <a:rPr lang="en-US" u="sng" dirty="0"/>
              <a:t>who has passed through the heavens</a:t>
            </a:r>
            <a:r>
              <a:rPr lang="en-US" dirty="0"/>
              <a:t>, Jesus </a:t>
            </a:r>
            <a:r>
              <a:rPr lang="en-US" u="sng" dirty="0"/>
              <a:t>the Son of God</a:t>
            </a:r>
            <a:r>
              <a:rPr lang="en-US" dirty="0"/>
              <a:t>, let us hold fast our confession.</a:t>
            </a:r>
            <a:r>
              <a:rPr lang="en-US" baseline="30000" dirty="0"/>
              <a:t> 15</a:t>
            </a:r>
            <a:r>
              <a:rPr lang="en-US" dirty="0"/>
              <a:t> For we do not have a High Priest who cannot sympathize with our weaknesses, but was in all points tempted as we are, yet without sin.</a:t>
            </a:r>
            <a:r>
              <a:rPr lang="en-US" baseline="30000" dirty="0"/>
              <a:t> 16</a:t>
            </a:r>
            <a:r>
              <a:rPr lang="en-US" dirty="0"/>
              <a:t> </a:t>
            </a:r>
            <a:r>
              <a:rPr lang="en-US" u="sng" dirty="0"/>
              <a:t>Let us therefore come boldly to the throne of grace, that we may obtain mercy and find grace to help in time of need.</a:t>
            </a:r>
            <a:r>
              <a:rPr lang="en-US" dirty="0"/>
              <a:t>”</a:t>
            </a:r>
            <a:endParaRPr lang="en-US" sz="1200" b="0" i="0" dirty="0"/>
          </a:p>
          <a:p>
            <a:r>
              <a:rPr lang="en-US" sz="1200" b="1" i="0" dirty="0"/>
              <a:t>(5:8-10), [In contrast to human high priests who were subject to weakness, and offered up sacrifices for his own sin], </a:t>
            </a:r>
            <a:r>
              <a:rPr lang="en-US" sz="1200" b="0" i="1" dirty="0"/>
              <a:t>“</a:t>
            </a:r>
            <a:r>
              <a:rPr lang="en-US" i="1" dirty="0"/>
              <a:t>though He was a Son, yet He learned obedience by the things which He suffered.</a:t>
            </a:r>
            <a:r>
              <a:rPr lang="en-US" i="1" baseline="30000" dirty="0"/>
              <a:t> 9</a:t>
            </a:r>
            <a:r>
              <a:rPr lang="en-US" i="1" dirty="0"/>
              <a:t> And </a:t>
            </a:r>
            <a:r>
              <a:rPr lang="en-US" i="1" u="sng" dirty="0"/>
              <a:t>having been perfected</a:t>
            </a:r>
            <a:r>
              <a:rPr lang="en-US" i="1" dirty="0"/>
              <a:t>, He became the author of eternal salvation to all who obey Him,</a:t>
            </a:r>
            <a:r>
              <a:rPr lang="en-US" i="1" baseline="30000" dirty="0"/>
              <a:t> 10</a:t>
            </a:r>
            <a:r>
              <a:rPr lang="en-US" i="1" dirty="0"/>
              <a:t> </a:t>
            </a:r>
            <a:r>
              <a:rPr lang="en-US" i="1" u="sng" dirty="0"/>
              <a:t>called by God as High Priest </a:t>
            </a:r>
            <a:r>
              <a:rPr lang="en-US" i="1" dirty="0"/>
              <a:t>“according to the order of Melchizedek.”</a:t>
            </a:r>
            <a:endParaRPr lang="en-US" sz="1200" b="0" i="1" dirty="0"/>
          </a:p>
          <a:p>
            <a:r>
              <a:rPr lang="en-US" sz="1200" b="1" i="0" dirty="0"/>
              <a:t>(7:11-13), </a:t>
            </a:r>
            <a:r>
              <a:rPr lang="en-US" sz="1200" b="0" i="1" dirty="0"/>
              <a:t>“</a:t>
            </a:r>
            <a:r>
              <a:rPr lang="en-US" b="0" i="1" dirty="0"/>
              <a:t>Therefore, if perfection were through the Levitical priesthood (for under it the people received the law), </a:t>
            </a:r>
            <a:r>
              <a:rPr lang="en-US" b="0" i="1" u="sng" dirty="0"/>
              <a:t>what further need was there that another priest should rise</a:t>
            </a:r>
            <a:r>
              <a:rPr lang="en-US" b="0" i="1" dirty="0"/>
              <a:t> according to the order of Melchizedek, and not be called according to the order of Aaron?</a:t>
            </a:r>
            <a:r>
              <a:rPr lang="en-US" b="0" i="1" baseline="30000" dirty="0"/>
              <a:t> 12</a:t>
            </a:r>
            <a:r>
              <a:rPr lang="en-US" b="0" i="1" dirty="0"/>
              <a:t> For the priesthood being changed, </a:t>
            </a:r>
            <a:r>
              <a:rPr lang="en-US" b="0" i="1" u="sng" dirty="0"/>
              <a:t>of necessity there is also a change of the law</a:t>
            </a:r>
            <a:r>
              <a:rPr lang="en-US" b="0" i="1" dirty="0"/>
              <a:t>.</a:t>
            </a:r>
            <a:r>
              <a:rPr lang="en-US" b="0" i="1" baseline="30000" dirty="0"/>
              <a:t> 13</a:t>
            </a:r>
            <a:r>
              <a:rPr lang="en-US" b="0" i="1" dirty="0"/>
              <a:t> For He of whom these things are spoken belongs to another tribe, from which no man has officiated at the altar.”</a:t>
            </a:r>
          </a:p>
          <a:p>
            <a:r>
              <a:rPr lang="en-US" sz="1200" b="1" i="0" dirty="0"/>
              <a:t>(7:26-28), </a:t>
            </a:r>
            <a:r>
              <a:rPr lang="en-US" sz="1200" b="0" i="1" dirty="0"/>
              <a:t>“</a:t>
            </a:r>
            <a:r>
              <a:rPr lang="en-US" i="1" u="sng" dirty="0"/>
              <a:t>For such a High Priest was fitting for us, who is holy, harmless, undefiled, separate from sinners, and has become higher than the heavens</a:t>
            </a:r>
            <a:r>
              <a:rPr lang="en-US" i="1" dirty="0"/>
              <a:t>;</a:t>
            </a:r>
            <a:r>
              <a:rPr lang="en-US" i="1" baseline="30000" dirty="0"/>
              <a:t> 27</a:t>
            </a:r>
            <a:r>
              <a:rPr lang="en-US" i="1" dirty="0"/>
              <a:t> who does not need daily, as those high priests, to offer up sacrifices, first for His own sins and then for the people's, for this He did once for all when He offered up Himself.</a:t>
            </a:r>
            <a:r>
              <a:rPr lang="en-US" i="1" baseline="30000" dirty="0"/>
              <a:t> 28</a:t>
            </a:r>
            <a:r>
              <a:rPr lang="en-US" i="1" dirty="0"/>
              <a:t> For the law appoints as high priests men who have weakness, but the word of the oath, which came after the law, </a:t>
            </a:r>
            <a:r>
              <a:rPr lang="en-US" i="1" u="sng" dirty="0"/>
              <a:t>appoints the Son who has been perfected forever</a:t>
            </a:r>
            <a:r>
              <a:rPr lang="en-US" i="1" dirty="0"/>
              <a:t>.”</a:t>
            </a:r>
            <a:endParaRPr lang="en-US" sz="1200" b="0" i="1" dirty="0"/>
          </a:p>
          <a:p>
            <a:r>
              <a:rPr lang="en-US" sz="1200" b="1" i="0" dirty="0"/>
              <a:t>(8:4-6), </a:t>
            </a:r>
            <a:r>
              <a:rPr lang="en-US" sz="1200" b="0" i="1" dirty="0"/>
              <a:t>“</a:t>
            </a:r>
            <a:r>
              <a:rPr lang="en-US" i="1" dirty="0"/>
              <a:t>For if He were on earth, He would not be a priest, since there are priests who offer the gifts according to the law;</a:t>
            </a:r>
            <a:r>
              <a:rPr lang="en-US" i="1" baseline="30000" dirty="0"/>
              <a:t> 5</a:t>
            </a:r>
            <a:r>
              <a:rPr lang="en-US" i="1" dirty="0"/>
              <a:t> who serve the copy and shadow of the heavenly things, as Moses was divinely instructed when he was about to make the tabernacle. For He said, “See that you make all things according to the pattern shown you on the mountain.”</a:t>
            </a:r>
            <a:r>
              <a:rPr lang="en-US" i="1" baseline="30000" dirty="0"/>
              <a:t> 6</a:t>
            </a:r>
            <a:r>
              <a:rPr lang="en-US" i="1" dirty="0"/>
              <a:t> </a:t>
            </a:r>
            <a:r>
              <a:rPr lang="en-US" i="1" u="sng" dirty="0"/>
              <a:t>But now He has obtained a more excellent ministry, inasmuch as He is also Mediator of a better covenant, which was established on better promises</a:t>
            </a:r>
            <a:r>
              <a:rPr lang="en-US" i="1" dirty="0"/>
              <a:t>.”</a:t>
            </a:r>
            <a:endParaRPr lang="en-US" sz="1200" b="0" i="1" dirty="0"/>
          </a:p>
          <a:p>
            <a:pPr marL="628650" lvl="1" indent="-171450">
              <a:buFont typeface="Arial" panose="020B0604020202020204" pitchFamily="34" charset="0"/>
              <a:buChar char="•"/>
            </a:pPr>
            <a:r>
              <a:rPr lang="en-US" sz="1200" b="1" i="0" dirty="0"/>
              <a:t>New Covenant better than Old</a:t>
            </a:r>
          </a:p>
          <a:p>
            <a:r>
              <a:rPr lang="en-US" sz="1200" b="1" i="0" dirty="0"/>
              <a:t>(8:7-10), </a:t>
            </a:r>
            <a:r>
              <a:rPr lang="en-US" sz="1200" b="0" i="1" dirty="0"/>
              <a:t>”</a:t>
            </a:r>
            <a:r>
              <a:rPr lang="en-US" b="0" i="1" dirty="0"/>
              <a:t>For if that first covenant had been faultless, then no place would have been sought for a second.</a:t>
            </a:r>
            <a:r>
              <a:rPr lang="en-US" b="0" i="1" baseline="30000" dirty="0"/>
              <a:t> 8</a:t>
            </a:r>
            <a:r>
              <a:rPr lang="en-US" b="0" i="1" dirty="0"/>
              <a:t> Because finding fault with them, He says: “Behold, the days are coming, says the Lord, when I will make a new covenant with the house of Israel and with the house of Judah—</a:t>
            </a:r>
            <a:r>
              <a:rPr lang="en-US" b="0" i="1" baseline="30000" dirty="0"/>
              <a:t> 9</a:t>
            </a:r>
            <a:r>
              <a:rPr lang="en-US" b="0" i="1" dirty="0"/>
              <a:t> not according to the covenant that I made with their fathers in the day when I took them by the hand to lead them out of the land of Egypt; because they did not continue in My covenant, and I disregarded them, says the Lord.</a:t>
            </a:r>
            <a:r>
              <a:rPr lang="en-US" b="0" i="1" baseline="30000" dirty="0"/>
              <a:t> 10</a:t>
            </a:r>
            <a:r>
              <a:rPr lang="en-US" b="0" i="1" dirty="0"/>
              <a:t> </a:t>
            </a:r>
            <a:r>
              <a:rPr lang="en-US" b="0" i="1" u="sng" dirty="0"/>
              <a:t>For this is the covenant that I will make with the house of Israel after those days, says the Lord: I will put My laws in their mind and write them on their hearts; and I will be their God, and they shall be My people</a:t>
            </a:r>
            <a:r>
              <a:rPr lang="en-US" b="0" i="1" dirty="0"/>
              <a:t>.”</a:t>
            </a:r>
          </a:p>
          <a:p>
            <a:r>
              <a:rPr lang="en-US" sz="1200" b="1" i="0" dirty="0"/>
              <a:t>(8:13), </a:t>
            </a:r>
            <a:r>
              <a:rPr lang="en-US" sz="1200" b="0" i="1" dirty="0"/>
              <a:t>“</a:t>
            </a:r>
            <a:r>
              <a:rPr lang="en-US" i="1" dirty="0"/>
              <a:t>In that He says, “A new covenant,” He has made the first obsolete. Now what is becoming obsolete and growing old is ready to vanish away.”</a:t>
            </a:r>
            <a:endParaRPr lang="en-US" sz="1200" b="0" i="1" dirty="0"/>
          </a:p>
          <a:p>
            <a:r>
              <a:rPr lang="en-US" sz="1200" b="1" i="0" dirty="0"/>
              <a:t>(9:16-17), </a:t>
            </a:r>
            <a:r>
              <a:rPr lang="en-US" sz="1200" b="0" i="1" dirty="0"/>
              <a:t>“</a:t>
            </a:r>
            <a:r>
              <a:rPr lang="en-US" b="0" i="1" dirty="0"/>
              <a:t>For where there is a testament, there must also of necessity be the death of the testator.</a:t>
            </a:r>
            <a:r>
              <a:rPr lang="en-US" b="0" i="1" baseline="30000" dirty="0"/>
              <a:t> 17</a:t>
            </a:r>
            <a:r>
              <a:rPr lang="en-US" b="0" i="1" dirty="0"/>
              <a:t> For a testament is in force after men are dead, since it has no power at all while the testator lives.”</a:t>
            </a:r>
            <a:endParaRPr lang="en-US" sz="1200" b="0" i="1" dirty="0"/>
          </a:p>
          <a:p>
            <a:pPr marL="628650" lvl="1" indent="-171450">
              <a:buFont typeface="Arial" panose="020B0604020202020204" pitchFamily="34" charset="0"/>
              <a:buChar char="•"/>
            </a:pPr>
            <a:r>
              <a:rPr lang="en-US" sz="1200" b="1" i="0" dirty="0"/>
              <a:t>Jesus Christ better Sacrifice</a:t>
            </a:r>
          </a:p>
          <a:p>
            <a:r>
              <a:rPr lang="en-US" sz="1200" b="1" i="0" dirty="0"/>
              <a:t>(9:23-28), </a:t>
            </a:r>
            <a:r>
              <a:rPr lang="en-US" sz="1200" b="0" i="1" dirty="0"/>
              <a:t>“</a:t>
            </a:r>
            <a:r>
              <a:rPr lang="en-US" i="1" dirty="0"/>
              <a:t>Therefore it was necessary that the copies of the things in the heavens should be purified with these, but the heavenly things themselves with better sacrifices than these.</a:t>
            </a:r>
            <a:r>
              <a:rPr lang="en-US" i="1" baseline="30000" dirty="0"/>
              <a:t> 24</a:t>
            </a:r>
            <a:r>
              <a:rPr lang="en-US" i="1" dirty="0"/>
              <a:t> For Christ has not entered the holy places made with hands, which are copies of the true, but into heaven itself, now to appear in the presence of God for us;</a:t>
            </a:r>
            <a:r>
              <a:rPr lang="en-US" i="1" baseline="30000" dirty="0"/>
              <a:t> 25</a:t>
            </a:r>
            <a:r>
              <a:rPr lang="en-US" i="1" dirty="0"/>
              <a:t> not that He should offer Himself often, as the high priest enters the Most Holy Place every year with blood of another—</a:t>
            </a:r>
            <a:r>
              <a:rPr lang="en-US" i="1" baseline="30000" dirty="0"/>
              <a:t> 26</a:t>
            </a:r>
            <a:r>
              <a:rPr lang="en-US" i="1" dirty="0"/>
              <a:t> He then would have had to suffer often since the foundation of the world; </a:t>
            </a:r>
            <a:r>
              <a:rPr lang="en-US" i="1" u="sng" dirty="0"/>
              <a:t>but now, once at the end of the ages, He has appeared to put away sin by the sacrifice of Himself</a:t>
            </a:r>
            <a:r>
              <a:rPr lang="en-US" i="1" dirty="0"/>
              <a:t>.</a:t>
            </a:r>
            <a:r>
              <a:rPr lang="en-US" i="1" baseline="30000" dirty="0"/>
              <a:t> 27</a:t>
            </a:r>
            <a:r>
              <a:rPr lang="en-US" i="1" dirty="0"/>
              <a:t> And as it is appointed for men to die once, but after this the judgment,</a:t>
            </a:r>
            <a:r>
              <a:rPr lang="en-US" i="1" baseline="30000" dirty="0"/>
              <a:t> 28</a:t>
            </a:r>
            <a:r>
              <a:rPr lang="en-US" i="1" dirty="0"/>
              <a:t> so </a:t>
            </a:r>
            <a:r>
              <a:rPr lang="en-US" i="1" u="sng" dirty="0"/>
              <a:t>Christ was offered once to bear the sins of many</a:t>
            </a:r>
            <a:r>
              <a:rPr lang="en-US" i="1" dirty="0"/>
              <a:t>. To those who eagerly wait for Him He will appear a second time, apart from sin, for salvation.”</a:t>
            </a:r>
            <a:endParaRPr lang="en-US" sz="1200" b="0" i="1" dirty="0"/>
          </a:p>
          <a:p>
            <a:r>
              <a:rPr lang="en-US" sz="1200" b="1" i="0" dirty="0"/>
              <a:t>(10:1-4), </a:t>
            </a:r>
            <a:r>
              <a:rPr lang="en-US" sz="1200" b="0" i="1" dirty="0"/>
              <a:t>“</a:t>
            </a:r>
            <a:r>
              <a:rPr lang="en-US" i="1" dirty="0"/>
              <a:t>For the law, having a shadow of the good things to come, and not the very image of the things, can never with these same sacrifices, which they offer continually year by year, make those who approach perfect.</a:t>
            </a:r>
            <a:r>
              <a:rPr lang="en-US" i="1" baseline="30000" dirty="0"/>
              <a:t> 2</a:t>
            </a:r>
            <a:r>
              <a:rPr lang="en-US" i="1" dirty="0"/>
              <a:t> For then would they not have ceased to be offered? For the worshipers, once purified, would have had no more consciousness of sins.</a:t>
            </a:r>
            <a:r>
              <a:rPr lang="en-US" i="1" baseline="30000" dirty="0"/>
              <a:t> 3</a:t>
            </a:r>
            <a:r>
              <a:rPr lang="en-US" i="1" dirty="0"/>
              <a:t> But in those sacrifices there is a reminder of sins every year.</a:t>
            </a:r>
            <a:r>
              <a:rPr lang="en-US" i="1" baseline="30000" dirty="0"/>
              <a:t> 4</a:t>
            </a:r>
            <a:r>
              <a:rPr lang="en-US" i="1" dirty="0"/>
              <a:t> </a:t>
            </a:r>
            <a:r>
              <a:rPr lang="en-US" i="1" u="sng" dirty="0"/>
              <a:t>For it is not possible that the blood of bulls and goats could take away sins</a:t>
            </a:r>
            <a:r>
              <a:rPr lang="en-US" i="1" dirty="0"/>
              <a:t>.”</a:t>
            </a:r>
            <a:endParaRPr lang="en-US" sz="1200" b="0" i="1" dirty="0"/>
          </a:p>
          <a:p>
            <a:r>
              <a:rPr lang="en-US" sz="1200" b="1" i="0" dirty="0"/>
              <a:t>(10:11-14), </a:t>
            </a:r>
            <a:r>
              <a:rPr lang="en-US" sz="1200" b="0" i="1" dirty="0"/>
              <a:t>“</a:t>
            </a:r>
            <a:r>
              <a:rPr lang="en-US" i="1" dirty="0"/>
              <a:t>And every priest stands ministering daily and offering repeatedly the same sacrifices, which can never take away sins.</a:t>
            </a:r>
            <a:r>
              <a:rPr lang="en-US" i="1" baseline="30000" dirty="0"/>
              <a:t> 12</a:t>
            </a:r>
            <a:r>
              <a:rPr lang="en-US" i="1" dirty="0"/>
              <a:t> </a:t>
            </a:r>
            <a:r>
              <a:rPr lang="en-US" i="1" u="sng" dirty="0"/>
              <a:t>But this Man, after He had offered one sacrifice for sins forever, sat down at the right hand of God</a:t>
            </a:r>
            <a:r>
              <a:rPr lang="en-US" i="1" dirty="0"/>
              <a:t>,</a:t>
            </a:r>
            <a:r>
              <a:rPr lang="en-US" i="1" baseline="30000" dirty="0"/>
              <a:t> 13</a:t>
            </a:r>
            <a:r>
              <a:rPr lang="en-US" i="1" dirty="0"/>
              <a:t> from that time waiting till His enemies are made His footstool.</a:t>
            </a:r>
            <a:r>
              <a:rPr lang="en-US" i="1" baseline="30000" dirty="0"/>
              <a:t> 14</a:t>
            </a:r>
            <a:r>
              <a:rPr lang="en-US" i="1" dirty="0"/>
              <a:t> For by one offering He has perfected forever those who are being sanctified.”</a:t>
            </a:r>
            <a:endParaRPr lang="en-US" sz="1200" b="0" i="1" dirty="0"/>
          </a:p>
          <a:p>
            <a:endParaRPr lang="en-US"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2DB94-9B70-4F43-A743-C94CF9229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03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Paul calls upon us to </a:t>
            </a:r>
            <a:r>
              <a:rPr lang="en-US" b="1" i="1" dirty="0"/>
              <a:t>“rightly divide the word of truth” </a:t>
            </a:r>
            <a:r>
              <a:rPr lang="en-US" b="1" i="0" dirty="0"/>
              <a:t>(cf. 2 Timothy 2:15)</a:t>
            </a:r>
          </a:p>
          <a:p>
            <a:pPr marL="628650" lvl="1" indent="-171450">
              <a:buFont typeface="Arial" panose="020B0604020202020204" pitchFamily="34" charset="0"/>
              <a:buChar char="•"/>
            </a:pPr>
            <a:r>
              <a:rPr lang="en-US" b="1" i="0" dirty="0"/>
              <a:t>A part of that is knowing that as important as the Old Covenant is, it is the New Covenant that we serve under today.  The Covenant of Christ</a:t>
            </a:r>
          </a:p>
          <a:p>
            <a:pPr marL="628650" lvl="1" indent="-171450">
              <a:buFont typeface="Arial" panose="020B0604020202020204" pitchFamily="34" charset="0"/>
              <a:buChar char="•"/>
            </a:pPr>
            <a:r>
              <a:rPr lang="en-US" b="1" i="0" dirty="0"/>
              <a:t>It binds us, it blesses us, it brings us Salvation</a:t>
            </a:r>
          </a:p>
          <a:p>
            <a:r>
              <a:rPr lang="en-US" b="1" i="0" dirty="0"/>
              <a:t>We are to look to Jesus, not Moses</a:t>
            </a:r>
          </a:p>
          <a:p>
            <a:r>
              <a:rPr lang="en-US" b="1" i="0" dirty="0"/>
              <a:t>(Hebrews 12:1-2), </a:t>
            </a:r>
            <a:r>
              <a:rPr lang="en-US" b="0" i="1" dirty="0"/>
              <a:t>“Therefore we also, since we are surrounded by so great a cloud of witnesses, let us lay aside every weight, and the sin which so easily ensnares us, and let us run with endurance the race that is set before us,</a:t>
            </a:r>
            <a:r>
              <a:rPr lang="en-US" b="0" i="1" baseline="30000" dirty="0"/>
              <a:t> 2</a:t>
            </a:r>
            <a:r>
              <a:rPr lang="en-US" b="0" i="1" dirty="0"/>
              <a:t> looking unto Jesus, the author and finisher of our faith, who for the joy that was set before Him endured the cross, despising the shame, and has sat down at the right hand of the throne of God.”</a:t>
            </a:r>
          </a:p>
          <a:p>
            <a:pPr marL="628650" lvl="1" indent="-171450">
              <a:buFont typeface="Arial" panose="020B0604020202020204" pitchFamily="34" charset="0"/>
              <a:buChar char="•"/>
            </a:pPr>
            <a:r>
              <a:rPr lang="en-US" b="1" i="0" dirty="0"/>
              <a:t>In doing this, and this alone, can we please God</a:t>
            </a:r>
          </a:p>
          <a:p>
            <a:r>
              <a:rPr lang="en-US" b="1" i="0" dirty="0"/>
              <a:t>(Hebrews 13:20-21), </a:t>
            </a:r>
            <a:r>
              <a:rPr lang="en-US" b="0" i="1" dirty="0"/>
              <a:t>“Now may the God of peace who brought up our Lord Jesus from the dead, that great Shepherd of the sheep, through the blood of the everlasting covenant,</a:t>
            </a:r>
            <a:r>
              <a:rPr lang="en-US" b="0" i="1" baseline="30000" dirty="0"/>
              <a:t> 21</a:t>
            </a:r>
            <a:r>
              <a:rPr lang="en-US" b="0" i="1" dirty="0"/>
              <a:t> make you complete in every good work to do His will, working in you what is well pleasing in His sight, through Jesus Christ, to whom be glory forever and ever. Amen.”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2DB94-9B70-4F43-A743-C94CF9229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44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D82C-2093-4A6D-BA9A-5265CD6F3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D25DF2-AD75-4EB8-AC64-466534E03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60BFF1-2C02-4A72-8665-DD7305B67B83}"/>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5" name="Footer Placeholder 4">
            <a:extLst>
              <a:ext uri="{FF2B5EF4-FFF2-40B4-BE49-F238E27FC236}">
                <a16:creationId xmlns:a16="http://schemas.microsoft.com/office/drawing/2014/main" id="{C308C43E-8C5C-4431-81E9-0D0DCA13F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46A34-08D7-4028-9963-A57BA2D79673}"/>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420623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0A91-7253-4CE4-B303-9DAB60295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74208E-800C-4A91-9FCD-B64D0A32A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FD0BD-D923-4A43-B2E9-63AD59F3E0EA}"/>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5" name="Footer Placeholder 4">
            <a:extLst>
              <a:ext uri="{FF2B5EF4-FFF2-40B4-BE49-F238E27FC236}">
                <a16:creationId xmlns:a16="http://schemas.microsoft.com/office/drawing/2014/main" id="{EA822185-BA4A-49CC-AE84-784C61E79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5CDCB-9A5C-46C9-A34A-A08E55037A90}"/>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167564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DB36F-4002-43DB-989D-283FC4B242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975B99-DA5F-43BE-9037-A5BF9CE6B2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5E37-8DD3-404A-AC86-A8C33A0BFAEA}"/>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5" name="Footer Placeholder 4">
            <a:extLst>
              <a:ext uri="{FF2B5EF4-FFF2-40B4-BE49-F238E27FC236}">
                <a16:creationId xmlns:a16="http://schemas.microsoft.com/office/drawing/2014/main" id="{5DECED00-07EF-48D5-A5F0-D9303121A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79EC5-B64F-44D8-AC22-E973C4D70CD1}"/>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29993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D6FD-D90E-4288-BE39-A7124BD65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254D0-81CD-4653-ACDB-F72999630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71047-57CD-46D9-98A2-0EFDB7E6E16D}"/>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5" name="Footer Placeholder 4">
            <a:extLst>
              <a:ext uri="{FF2B5EF4-FFF2-40B4-BE49-F238E27FC236}">
                <a16:creationId xmlns:a16="http://schemas.microsoft.com/office/drawing/2014/main" id="{9DD0B984-1E79-45ED-AB8B-55EFBAA88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92EAB-02D9-4B04-8A54-B72D0A200B42}"/>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252466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1AB2-4F52-40E2-863C-26CBA4813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3FD9E-9E9E-44BB-A3AC-C1647E32C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6D5C08-3B44-4CAF-A41F-A76613DD4F29}"/>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5" name="Footer Placeholder 4">
            <a:extLst>
              <a:ext uri="{FF2B5EF4-FFF2-40B4-BE49-F238E27FC236}">
                <a16:creationId xmlns:a16="http://schemas.microsoft.com/office/drawing/2014/main" id="{360C970C-D532-4401-809A-E48CED8A1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9A779-A452-4D53-AD03-95ECD9BAC902}"/>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42024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C1B7-A27D-43F6-B50E-910CF539C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DF6E5-343A-4C7D-B6A7-DC13CF5581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5857E-DDC4-4893-A173-75A8782698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F911A-C05E-4F1E-975A-F1FFF479F5EC}"/>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6" name="Footer Placeholder 5">
            <a:extLst>
              <a:ext uri="{FF2B5EF4-FFF2-40B4-BE49-F238E27FC236}">
                <a16:creationId xmlns:a16="http://schemas.microsoft.com/office/drawing/2014/main" id="{CB49F064-B62B-4CCB-A57D-C0761B73C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83B30-319E-4198-9A0E-62B5DC5A68BC}"/>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309135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98B8-05BE-4783-984F-78BCEA1C2D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616FE-7FF7-4D34-915C-F8F4497BE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1EAAE-8752-4AF1-8747-58F206C88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8FDD8-879C-4AD3-BF81-FC117C6A6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BD7DE-455D-4D9B-A041-373FD33EC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36E2AD-DE8B-4021-BA82-6BCF9AFD920F}"/>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8" name="Footer Placeholder 7">
            <a:extLst>
              <a:ext uri="{FF2B5EF4-FFF2-40B4-BE49-F238E27FC236}">
                <a16:creationId xmlns:a16="http://schemas.microsoft.com/office/drawing/2014/main" id="{AAF4D277-3280-4CA3-8DBB-785C1F3A87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BC0917-69C0-4177-87B2-2422ACD4F05F}"/>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388931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510F-D2B6-40F6-8654-BB232DF42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1C3AE-2E87-4883-A708-A82F9D30CDDE}"/>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4" name="Footer Placeholder 3">
            <a:extLst>
              <a:ext uri="{FF2B5EF4-FFF2-40B4-BE49-F238E27FC236}">
                <a16:creationId xmlns:a16="http://schemas.microsoft.com/office/drawing/2014/main" id="{9ED48862-E332-43C5-AF25-967CE2FA4E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CEBC1-95E2-401D-867E-C19B370AC27C}"/>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278515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BBFDC7-8D55-4709-8682-322DEE7F9E9D}"/>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3" name="Footer Placeholder 2">
            <a:extLst>
              <a:ext uri="{FF2B5EF4-FFF2-40B4-BE49-F238E27FC236}">
                <a16:creationId xmlns:a16="http://schemas.microsoft.com/office/drawing/2014/main" id="{734B290E-9ACB-41F8-A13B-813444A05F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C6865-43AF-4C1C-8C5C-3ACE566EF01B}"/>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157605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443F-FEB5-4118-AF13-C621CD678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9D0C2A-7E48-4EAA-A833-3CE4AE060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50304-3565-4ABE-8E0E-6A190AA9F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C4A31-A564-47A3-B582-08DA5AB30B87}"/>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6" name="Footer Placeholder 5">
            <a:extLst>
              <a:ext uri="{FF2B5EF4-FFF2-40B4-BE49-F238E27FC236}">
                <a16:creationId xmlns:a16="http://schemas.microsoft.com/office/drawing/2014/main" id="{DBF05599-BB7B-4FF5-8248-E19AD9AE4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91C85-8729-4E65-9B55-170AF64567E7}"/>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204138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6FB7-7AAD-4E26-B84B-B3C81C21F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4E81B5-EFE7-426B-9227-2A40BA137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E0E668-EDD7-4ACD-943F-1B02A4F2C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E76E3-E0F5-48DB-8B7A-BFC525E5E0A1}"/>
              </a:ext>
            </a:extLst>
          </p:cNvPr>
          <p:cNvSpPr>
            <a:spLocks noGrp="1"/>
          </p:cNvSpPr>
          <p:nvPr>
            <p:ph type="dt" sz="half" idx="10"/>
          </p:nvPr>
        </p:nvSpPr>
        <p:spPr/>
        <p:txBody>
          <a:bodyPr/>
          <a:lstStyle/>
          <a:p>
            <a:fld id="{2661B071-476D-418C-A9A5-5DCEF9E538AD}" type="datetimeFigureOut">
              <a:rPr lang="en-US" smtClean="0"/>
              <a:t>2/14/2021</a:t>
            </a:fld>
            <a:endParaRPr lang="en-US"/>
          </a:p>
        </p:txBody>
      </p:sp>
      <p:sp>
        <p:nvSpPr>
          <p:cNvPr id="6" name="Footer Placeholder 5">
            <a:extLst>
              <a:ext uri="{FF2B5EF4-FFF2-40B4-BE49-F238E27FC236}">
                <a16:creationId xmlns:a16="http://schemas.microsoft.com/office/drawing/2014/main" id="{D2C14159-A354-45D5-AE8F-EAC8C379A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69A5B-4D27-4FD7-B70C-2157C445543A}"/>
              </a:ext>
            </a:extLst>
          </p:cNvPr>
          <p:cNvSpPr>
            <a:spLocks noGrp="1"/>
          </p:cNvSpPr>
          <p:nvPr>
            <p:ph type="sldNum" sz="quarter" idx="12"/>
          </p:nvPr>
        </p:nvSpPr>
        <p:spPr/>
        <p:txBody>
          <a:bodyPr/>
          <a:lstStyle/>
          <a:p>
            <a:fld id="{C3519F3B-09D0-407F-B26C-0C94957530D8}" type="slidenum">
              <a:rPr lang="en-US" smtClean="0"/>
              <a:t>‹#›</a:t>
            </a:fld>
            <a:endParaRPr lang="en-US"/>
          </a:p>
        </p:txBody>
      </p:sp>
    </p:spTree>
    <p:extLst>
      <p:ext uri="{BB962C8B-B14F-4D97-AF65-F5344CB8AC3E}">
        <p14:creationId xmlns:p14="http://schemas.microsoft.com/office/powerpoint/2010/main" val="249260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31A308-7844-4D65-89F1-DD3F3B655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017E3D-7FD5-49F3-AC43-62097B11B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38CC5-305E-46E9-B8EB-1E7649B16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1B071-476D-418C-A9A5-5DCEF9E538AD}" type="datetimeFigureOut">
              <a:rPr lang="en-US" smtClean="0"/>
              <a:t>2/14/2021</a:t>
            </a:fld>
            <a:endParaRPr lang="en-US"/>
          </a:p>
        </p:txBody>
      </p:sp>
      <p:sp>
        <p:nvSpPr>
          <p:cNvPr id="5" name="Footer Placeholder 4">
            <a:extLst>
              <a:ext uri="{FF2B5EF4-FFF2-40B4-BE49-F238E27FC236}">
                <a16:creationId xmlns:a16="http://schemas.microsoft.com/office/drawing/2014/main" id="{A2ED2329-B006-4042-B00B-F87077FC5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8D81ED-5406-4780-9423-31387E8B3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19F3B-09D0-407F-B26C-0C94957530D8}" type="slidenum">
              <a:rPr lang="en-US" smtClean="0"/>
              <a:t>‹#›</a:t>
            </a:fld>
            <a:endParaRPr lang="en-US"/>
          </a:p>
        </p:txBody>
      </p:sp>
    </p:spTree>
    <p:extLst>
      <p:ext uri="{BB962C8B-B14F-4D97-AF65-F5344CB8AC3E}">
        <p14:creationId xmlns:p14="http://schemas.microsoft.com/office/powerpoint/2010/main" val="422467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9A99-BF35-4CE3-8A7D-A9B7D94B2131}"/>
              </a:ext>
            </a:extLst>
          </p:cNvPr>
          <p:cNvSpPr>
            <a:spLocks noGrp="1"/>
          </p:cNvSpPr>
          <p:nvPr>
            <p:ph type="ctrTitle"/>
          </p:nvPr>
        </p:nvSpPr>
        <p:spPr>
          <a:xfrm>
            <a:off x="569167" y="803184"/>
            <a:ext cx="6401333" cy="1389409"/>
          </a:xfrm>
        </p:spPr>
        <p:txBody>
          <a:bodyPr anchor="t">
            <a:noAutofit/>
          </a:bodyPr>
          <a:lstStyle/>
          <a:p>
            <a:pPr algn="l"/>
            <a:r>
              <a:rPr lang="en-US" sz="9600" dirty="0">
                <a:solidFill>
                  <a:schemeClr val="accent6">
                    <a:lumMod val="50000"/>
                  </a:schemeClr>
                </a:solidFill>
                <a:latin typeface="Rage Italic" panose="03070502040507070304" pitchFamily="66" charset="0"/>
              </a:rPr>
              <a:t>Better Things</a:t>
            </a:r>
          </a:p>
        </p:txBody>
      </p:sp>
      <p:sp>
        <p:nvSpPr>
          <p:cNvPr id="3" name="Subtitle 2">
            <a:extLst>
              <a:ext uri="{FF2B5EF4-FFF2-40B4-BE49-F238E27FC236}">
                <a16:creationId xmlns:a16="http://schemas.microsoft.com/office/drawing/2014/main" id="{75E0F1C1-14FF-440E-AE11-4272CEF11DD3}"/>
              </a:ext>
            </a:extLst>
          </p:cNvPr>
          <p:cNvSpPr>
            <a:spLocks noGrp="1"/>
          </p:cNvSpPr>
          <p:nvPr>
            <p:ph type="subTitle" idx="1"/>
          </p:nvPr>
        </p:nvSpPr>
        <p:spPr>
          <a:xfrm>
            <a:off x="383457" y="4144798"/>
            <a:ext cx="8062452" cy="2551923"/>
          </a:xfrm>
        </p:spPr>
        <p:txBody>
          <a:bodyPr>
            <a:noAutofit/>
          </a:bodyPr>
          <a:lstStyle/>
          <a:p>
            <a:pPr algn="l"/>
            <a:r>
              <a:rPr lang="en-US" sz="4000" i="1" dirty="0">
                <a:solidFill>
                  <a:schemeClr val="accent6">
                    <a:lumMod val="50000"/>
                  </a:schemeClr>
                </a:solidFill>
              </a:rPr>
              <a:t>    “By so much more                          Jesus has become a surety of a </a:t>
            </a:r>
            <a:r>
              <a:rPr lang="en-US" sz="4000" b="1" i="1" dirty="0">
                <a:solidFill>
                  <a:schemeClr val="accent6">
                    <a:lumMod val="50000"/>
                  </a:schemeClr>
                </a:solidFill>
              </a:rPr>
              <a:t>better</a:t>
            </a:r>
            <a:r>
              <a:rPr lang="en-US" sz="4000" i="1" dirty="0">
                <a:solidFill>
                  <a:schemeClr val="accent6">
                    <a:lumMod val="50000"/>
                  </a:schemeClr>
                </a:solidFill>
              </a:rPr>
              <a:t> covenant.” </a:t>
            </a:r>
          </a:p>
          <a:p>
            <a:pPr algn="r"/>
            <a:r>
              <a:rPr lang="en-US" sz="4000" dirty="0">
                <a:solidFill>
                  <a:schemeClr val="accent6">
                    <a:lumMod val="50000"/>
                  </a:schemeClr>
                </a:solidFill>
              </a:rPr>
              <a:t>(Hebrews 7:22)</a:t>
            </a:r>
          </a:p>
        </p:txBody>
      </p:sp>
      <p:pic>
        <p:nvPicPr>
          <p:cNvPr id="17" name="Picture 16" descr="A couple of street signs&#10;&#10;Description automatically generated with low confidence">
            <a:extLst>
              <a:ext uri="{FF2B5EF4-FFF2-40B4-BE49-F238E27FC236}">
                <a16:creationId xmlns:a16="http://schemas.microsoft.com/office/drawing/2014/main" id="{47C5476A-A6D9-469C-AFFB-E24D12C00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299" y="0"/>
            <a:ext cx="7223701" cy="6858000"/>
          </a:xfrm>
          <a:prstGeom prst="rect">
            <a:avLst/>
          </a:prstGeom>
        </p:spPr>
      </p:pic>
    </p:spTree>
    <p:extLst>
      <p:ext uri="{BB962C8B-B14F-4D97-AF65-F5344CB8AC3E}">
        <p14:creationId xmlns:p14="http://schemas.microsoft.com/office/powerpoint/2010/main" val="1825029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7" name="Picture 16" descr="A couple of street signs&#10;&#10;Description automatically generated with low confidence">
            <a:extLst>
              <a:ext uri="{FF2B5EF4-FFF2-40B4-BE49-F238E27FC236}">
                <a16:creationId xmlns:a16="http://schemas.microsoft.com/office/drawing/2014/main" id="{47C5476A-A6D9-469C-AFFB-E24D12C00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64" y="2622685"/>
            <a:ext cx="4461163" cy="4235315"/>
          </a:xfrm>
          <a:prstGeom prst="rect">
            <a:avLst/>
          </a:prstGeom>
        </p:spPr>
      </p:pic>
      <p:sp>
        <p:nvSpPr>
          <p:cNvPr id="2" name="Title 1">
            <a:extLst>
              <a:ext uri="{FF2B5EF4-FFF2-40B4-BE49-F238E27FC236}">
                <a16:creationId xmlns:a16="http://schemas.microsoft.com/office/drawing/2014/main" id="{05F69A99-BF35-4CE3-8A7D-A9B7D94B2131}"/>
              </a:ext>
            </a:extLst>
          </p:cNvPr>
          <p:cNvSpPr>
            <a:spLocks noGrp="1"/>
          </p:cNvSpPr>
          <p:nvPr>
            <p:ph type="ctrTitle"/>
          </p:nvPr>
        </p:nvSpPr>
        <p:spPr>
          <a:xfrm>
            <a:off x="551283" y="161279"/>
            <a:ext cx="11089433" cy="1129525"/>
          </a:xfrm>
        </p:spPr>
        <p:txBody>
          <a:bodyPr anchor="t">
            <a:noAutofit/>
          </a:bodyPr>
          <a:lstStyle/>
          <a:p>
            <a:r>
              <a:rPr lang="en-US" sz="7200" dirty="0">
                <a:solidFill>
                  <a:schemeClr val="accent6">
                    <a:lumMod val="50000"/>
                  </a:schemeClr>
                </a:solidFill>
                <a:latin typeface="Rage Italic" panose="03070502040507070304" pitchFamily="66" charset="0"/>
              </a:rPr>
              <a:t>Better Things of Hebrews</a:t>
            </a:r>
          </a:p>
        </p:txBody>
      </p:sp>
      <p:sp>
        <p:nvSpPr>
          <p:cNvPr id="3" name="Subtitle 2">
            <a:extLst>
              <a:ext uri="{FF2B5EF4-FFF2-40B4-BE49-F238E27FC236}">
                <a16:creationId xmlns:a16="http://schemas.microsoft.com/office/drawing/2014/main" id="{75E0F1C1-14FF-440E-AE11-4272CEF11DD3}"/>
              </a:ext>
            </a:extLst>
          </p:cNvPr>
          <p:cNvSpPr>
            <a:spLocks noGrp="1"/>
          </p:cNvSpPr>
          <p:nvPr>
            <p:ph type="subTitle" idx="1"/>
          </p:nvPr>
        </p:nvSpPr>
        <p:spPr>
          <a:xfrm>
            <a:off x="311727" y="1288470"/>
            <a:ext cx="11328988" cy="5216235"/>
          </a:xfrm>
        </p:spPr>
        <p:txBody>
          <a:bodyPr>
            <a:noAutofit/>
          </a:bodyPr>
          <a:lstStyle/>
          <a:p>
            <a:pPr marL="571500" indent="-571500" algn="l">
              <a:spcBef>
                <a:spcPts val="0"/>
              </a:spcBef>
              <a:buFont typeface="Arial" panose="020B0604020202020204" pitchFamily="34" charset="0"/>
              <a:buChar char="•"/>
            </a:pPr>
            <a:r>
              <a:rPr lang="en-US" sz="4400" b="1" dirty="0">
                <a:solidFill>
                  <a:schemeClr val="accent6">
                    <a:lumMod val="50000"/>
                  </a:schemeClr>
                </a:solidFill>
              </a:rPr>
              <a:t>Jesus Christ better Lawgiver</a:t>
            </a:r>
          </a:p>
          <a:p>
            <a:pPr marL="1371600" lvl="1" algn="l">
              <a:spcBef>
                <a:spcPts val="0"/>
              </a:spcBef>
            </a:pPr>
            <a:r>
              <a:rPr lang="en-US" sz="4400" dirty="0">
                <a:solidFill>
                  <a:schemeClr val="accent6">
                    <a:lumMod val="50000"/>
                  </a:schemeClr>
                </a:solidFill>
              </a:rPr>
              <a:t>(3:1-6)</a:t>
            </a:r>
          </a:p>
          <a:p>
            <a:pPr marL="571500" indent="-571500" algn="l">
              <a:spcBef>
                <a:spcPts val="0"/>
              </a:spcBef>
              <a:buFont typeface="Arial" panose="020B0604020202020204" pitchFamily="34" charset="0"/>
              <a:buChar char="•"/>
            </a:pPr>
            <a:r>
              <a:rPr lang="en-US" sz="4400" b="1" dirty="0">
                <a:solidFill>
                  <a:schemeClr val="accent6">
                    <a:lumMod val="50000"/>
                  </a:schemeClr>
                </a:solidFill>
              </a:rPr>
              <a:t>Jesus Christ better High Priest</a:t>
            </a:r>
          </a:p>
          <a:p>
            <a:pPr marL="1371600" lvl="1" algn="l">
              <a:spcBef>
                <a:spcPts val="0"/>
              </a:spcBef>
            </a:pPr>
            <a:r>
              <a:rPr lang="en-US" sz="4400" dirty="0">
                <a:solidFill>
                  <a:schemeClr val="accent6">
                    <a:lumMod val="50000"/>
                  </a:schemeClr>
                </a:solidFill>
              </a:rPr>
              <a:t>(4:14-16; 5:1-11; 7:1-28; 8:1-6) </a:t>
            </a:r>
          </a:p>
          <a:p>
            <a:pPr marL="571500" indent="-571500" algn="l">
              <a:spcBef>
                <a:spcPts val="0"/>
              </a:spcBef>
              <a:buFont typeface="Arial" panose="020B0604020202020204" pitchFamily="34" charset="0"/>
              <a:buChar char="•"/>
            </a:pPr>
            <a:r>
              <a:rPr lang="en-US" sz="4400" b="1" dirty="0">
                <a:solidFill>
                  <a:schemeClr val="accent6">
                    <a:lumMod val="50000"/>
                  </a:schemeClr>
                </a:solidFill>
              </a:rPr>
              <a:t>New Covenant better than Old</a:t>
            </a:r>
          </a:p>
          <a:p>
            <a:pPr marL="1371600" lvl="1" algn="l">
              <a:spcBef>
                <a:spcPts val="0"/>
              </a:spcBef>
            </a:pPr>
            <a:r>
              <a:rPr lang="en-US" sz="4400" dirty="0">
                <a:solidFill>
                  <a:schemeClr val="accent6">
                    <a:lumMod val="50000"/>
                  </a:schemeClr>
                </a:solidFill>
              </a:rPr>
              <a:t>(8:7-13; 9:16-22)</a:t>
            </a:r>
          </a:p>
          <a:p>
            <a:pPr marL="571500" indent="-571500" algn="l">
              <a:spcBef>
                <a:spcPts val="0"/>
              </a:spcBef>
              <a:buFont typeface="Arial" panose="020B0604020202020204" pitchFamily="34" charset="0"/>
              <a:buChar char="•"/>
            </a:pPr>
            <a:r>
              <a:rPr lang="en-US" sz="4400" b="1" dirty="0">
                <a:solidFill>
                  <a:schemeClr val="accent6">
                    <a:lumMod val="50000"/>
                  </a:schemeClr>
                </a:solidFill>
              </a:rPr>
              <a:t>Jesus Christ better Sacrifice</a:t>
            </a:r>
          </a:p>
          <a:p>
            <a:pPr marL="1371600" lvl="1" algn="l">
              <a:lnSpc>
                <a:spcPct val="100000"/>
              </a:lnSpc>
              <a:spcBef>
                <a:spcPts val="0"/>
              </a:spcBef>
            </a:pPr>
            <a:r>
              <a:rPr lang="en-US" sz="4400" dirty="0">
                <a:solidFill>
                  <a:schemeClr val="accent6">
                    <a:lumMod val="50000"/>
                  </a:schemeClr>
                </a:solidFill>
              </a:rPr>
              <a:t>(9:23-28; 10:1-4, 11-14)</a:t>
            </a:r>
          </a:p>
        </p:txBody>
      </p:sp>
    </p:spTree>
    <p:extLst>
      <p:ext uri="{BB962C8B-B14F-4D97-AF65-F5344CB8AC3E}">
        <p14:creationId xmlns:p14="http://schemas.microsoft.com/office/powerpoint/2010/main" val="1051024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9A99-BF35-4CE3-8A7D-A9B7D94B2131}"/>
              </a:ext>
            </a:extLst>
          </p:cNvPr>
          <p:cNvSpPr>
            <a:spLocks noGrp="1"/>
          </p:cNvSpPr>
          <p:nvPr>
            <p:ph type="ctrTitle"/>
          </p:nvPr>
        </p:nvSpPr>
        <p:spPr>
          <a:xfrm>
            <a:off x="712055" y="643502"/>
            <a:ext cx="8512488" cy="2625816"/>
          </a:xfrm>
        </p:spPr>
        <p:txBody>
          <a:bodyPr anchor="t">
            <a:noAutofit/>
          </a:bodyPr>
          <a:lstStyle/>
          <a:p>
            <a:pPr algn="l"/>
            <a:r>
              <a:rPr lang="en-US" sz="9600" dirty="0">
                <a:solidFill>
                  <a:schemeClr val="accent6">
                    <a:lumMod val="50000"/>
                  </a:schemeClr>
                </a:solidFill>
                <a:latin typeface="Rage Italic" panose="03070502040507070304" pitchFamily="66" charset="0"/>
              </a:rPr>
              <a:t>Look to What           is Better!</a:t>
            </a:r>
          </a:p>
        </p:txBody>
      </p:sp>
      <p:sp>
        <p:nvSpPr>
          <p:cNvPr id="3" name="Subtitle 2">
            <a:extLst>
              <a:ext uri="{FF2B5EF4-FFF2-40B4-BE49-F238E27FC236}">
                <a16:creationId xmlns:a16="http://schemas.microsoft.com/office/drawing/2014/main" id="{75E0F1C1-14FF-440E-AE11-4272CEF11DD3}"/>
              </a:ext>
            </a:extLst>
          </p:cNvPr>
          <p:cNvSpPr>
            <a:spLocks noGrp="1"/>
          </p:cNvSpPr>
          <p:nvPr>
            <p:ph type="subTitle" idx="1"/>
          </p:nvPr>
        </p:nvSpPr>
        <p:spPr>
          <a:xfrm>
            <a:off x="362676" y="4498824"/>
            <a:ext cx="8062452" cy="2089747"/>
          </a:xfrm>
        </p:spPr>
        <p:txBody>
          <a:bodyPr>
            <a:noAutofit/>
          </a:bodyPr>
          <a:lstStyle/>
          <a:p>
            <a:pPr algn="l"/>
            <a:r>
              <a:rPr lang="en-US" sz="4000" i="1" dirty="0">
                <a:solidFill>
                  <a:schemeClr val="accent6">
                    <a:lumMod val="50000"/>
                  </a:schemeClr>
                </a:solidFill>
              </a:rPr>
              <a:t>     “Looking unto Jesus, the author and the finisher of our faith”</a:t>
            </a:r>
          </a:p>
          <a:p>
            <a:pPr algn="r"/>
            <a:r>
              <a:rPr lang="en-US" sz="4000" dirty="0">
                <a:solidFill>
                  <a:schemeClr val="accent6">
                    <a:lumMod val="50000"/>
                  </a:schemeClr>
                </a:solidFill>
              </a:rPr>
              <a:t>Hebrews 12:1-2</a:t>
            </a:r>
          </a:p>
          <a:p>
            <a:pPr algn="l"/>
            <a:endParaRPr lang="en-US" sz="4000" dirty="0">
              <a:solidFill>
                <a:schemeClr val="accent6">
                  <a:lumMod val="50000"/>
                </a:schemeClr>
              </a:solidFill>
            </a:endParaRPr>
          </a:p>
        </p:txBody>
      </p:sp>
      <p:pic>
        <p:nvPicPr>
          <p:cNvPr id="17" name="Picture 16" descr="A couple of street signs&#10;&#10;Description automatically generated with low confidence">
            <a:extLst>
              <a:ext uri="{FF2B5EF4-FFF2-40B4-BE49-F238E27FC236}">
                <a16:creationId xmlns:a16="http://schemas.microsoft.com/office/drawing/2014/main" id="{47C5476A-A6D9-469C-AFFB-E24D12C00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299" y="0"/>
            <a:ext cx="7223701" cy="6858000"/>
          </a:xfrm>
          <a:prstGeom prst="rect">
            <a:avLst/>
          </a:prstGeom>
        </p:spPr>
      </p:pic>
    </p:spTree>
    <p:extLst>
      <p:ext uri="{BB962C8B-B14F-4D97-AF65-F5344CB8AC3E}">
        <p14:creationId xmlns:p14="http://schemas.microsoft.com/office/powerpoint/2010/main" val="2560340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2134</Words>
  <Application>Microsoft Office PowerPoint</Application>
  <PresentationFormat>Widescreen</PresentationFormat>
  <Paragraphs>66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 Light</vt:lpstr>
      <vt:lpstr>Calibri</vt:lpstr>
      <vt:lpstr>Arial</vt:lpstr>
      <vt:lpstr>Rage Italic</vt:lpstr>
      <vt:lpstr>Office Theme</vt:lpstr>
      <vt:lpstr>Better Things</vt:lpstr>
      <vt:lpstr>Better Things of Hebrews</vt:lpstr>
      <vt:lpstr>Look to What           is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Things</dc:title>
  <dc:creator>Stan Cox</dc:creator>
  <cp:lastModifiedBy>Stan Cox</cp:lastModifiedBy>
  <cp:revision>2</cp:revision>
  <dcterms:created xsi:type="dcterms:W3CDTF">2021-02-12T22:12:46Z</dcterms:created>
  <dcterms:modified xsi:type="dcterms:W3CDTF">2021-02-14T23:24:48Z</dcterms:modified>
</cp:coreProperties>
</file>