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95E80E"/>
    <a:srgbClr val="7BE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1400" autoAdjust="0"/>
  </p:normalViewPr>
  <p:slideViewPr>
    <p:cSldViewPr snapToGrid="0">
      <p:cViewPr varScale="1">
        <p:scale>
          <a:sx n="42" d="100"/>
          <a:sy n="42" d="100"/>
        </p:scale>
        <p:origin x="2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Rockwell Extra Bold" panose="02060903040505020403" pitchFamily="18" charset="0"/>
              </a:rPr>
              <a:t>Bitter Words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October 25, 2015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r>
              <a:rPr lang="en-US" dirty="0"/>
              <a:t>s</a:t>
            </a:r>
            <a:r>
              <a:rPr lang="en-US" dirty="0" smtClean="0"/>
              <a:t>oundteaching.org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57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ECF04D7-5E6B-4207-A228-5F2225340C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FDAF75C-C8E0-4942-8E1D-C3E6F2E65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imagery</a:t>
            </a:r>
            <a:r>
              <a:rPr lang="en-US" baseline="0" dirty="0" smtClean="0"/>
              <a:t> used by the Psalmist (swords and arrows) very graphic and appropriate…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want to consider in our lesson the impact of the use of </a:t>
            </a:r>
            <a:r>
              <a:rPr lang="en-US" b="1" baseline="0" dirty="0" smtClean="0"/>
              <a:t>“bitter words”</a:t>
            </a:r>
            <a:endParaRPr lang="en-US" b="1" dirty="0" smtClean="0"/>
          </a:p>
          <a:p>
            <a:endParaRPr lang="en-US" dirty="0" smtClean="0"/>
          </a:p>
          <a:p>
            <a:pPr defTabSz="934974"/>
            <a:r>
              <a:rPr lang="en-US" dirty="0" smtClean="0"/>
              <a:t>Based on a short article by Jim McDonald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9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Hebrew from our text in Psalm </a:t>
            </a:r>
            <a:r>
              <a:rPr lang="en-US" dirty="0" smtClean="0"/>
              <a:t>64   (Marah – Exodus 15:23, location of </a:t>
            </a:r>
            <a:r>
              <a:rPr lang="en-US" smtClean="0"/>
              <a:t>bitter water </a:t>
            </a:r>
            <a:r>
              <a:rPr lang="en-US" dirty="0" smtClean="0"/>
              <a:t>when Israel arrived </a:t>
            </a:r>
            <a:r>
              <a:rPr lang="en-US" smtClean="0"/>
              <a:t>from the Red</a:t>
            </a:r>
            <a:r>
              <a:rPr lang="en-US" baseline="0" smtClean="0"/>
              <a:t> Sea)</a:t>
            </a:r>
            <a:endParaRPr lang="en-US" dirty="0" smtClean="0"/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Greek term (</a:t>
            </a:r>
            <a:r>
              <a:rPr lang="en-US" dirty="0" err="1" smtClean="0"/>
              <a:t>pikros</a:t>
            </a:r>
            <a:r>
              <a:rPr lang="en-US" dirty="0" smtClean="0"/>
              <a:t>) root, for example, bitter water (cf.  James 3:11)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Greek term (</a:t>
            </a:r>
            <a:r>
              <a:rPr lang="en-US" dirty="0" err="1" smtClean="0"/>
              <a:t>pikraino</a:t>
            </a:r>
            <a:r>
              <a:rPr lang="en-US" dirty="0" smtClean="0"/>
              <a:t>) Colossians 3:19</a:t>
            </a:r>
          </a:p>
          <a:p>
            <a:endParaRPr lang="en-US" dirty="0" smtClean="0"/>
          </a:p>
          <a:p>
            <a:r>
              <a:rPr lang="en-US" b="1" dirty="0" smtClean="0"/>
              <a:t>(Colossians 3:19), </a:t>
            </a:r>
            <a:r>
              <a:rPr lang="en-US" i="1" dirty="0" smtClean="0"/>
              <a:t>“Husbands, love your wives and do not be </a:t>
            </a:r>
            <a:r>
              <a:rPr lang="en-US" i="1" u="sng" dirty="0" smtClean="0"/>
              <a:t>bitter</a:t>
            </a:r>
            <a:r>
              <a:rPr lang="en-US" i="1" dirty="0" smtClean="0"/>
              <a:t> toward them.” </a:t>
            </a:r>
            <a:r>
              <a:rPr lang="en-US" b="1" dirty="0" smtClean="0"/>
              <a:t>(NKJV)</a:t>
            </a:r>
          </a:p>
          <a:p>
            <a:r>
              <a:rPr lang="en-US" b="1" dirty="0" smtClean="0"/>
              <a:t>(Colossians</a:t>
            </a:r>
            <a:r>
              <a:rPr lang="en-US" b="1" baseline="0" dirty="0" smtClean="0"/>
              <a:t> 3:19), </a:t>
            </a:r>
            <a:r>
              <a:rPr lang="en-US" i="1" baseline="0" dirty="0" smtClean="0"/>
              <a:t>“Husbands, love your wives, and do not be </a:t>
            </a:r>
            <a:r>
              <a:rPr lang="en-US" i="1" u="sng" baseline="0" dirty="0" smtClean="0"/>
              <a:t>harsh</a:t>
            </a:r>
            <a:r>
              <a:rPr lang="en-US" i="1" baseline="0" dirty="0" smtClean="0"/>
              <a:t> with them.” </a:t>
            </a:r>
            <a:r>
              <a:rPr lang="en-US" b="1" baseline="0" dirty="0" smtClean="0"/>
              <a:t>(ESV)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word "bitter" is seen in the concept of "sharp" and that is the Psalmist's thought.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Arrows and swords</a:t>
            </a:r>
            <a:r>
              <a:rPr lang="en-US" baseline="0" dirty="0" smtClean="0"/>
              <a:t> </a:t>
            </a:r>
            <a:r>
              <a:rPr lang="en-US" dirty="0" smtClean="0"/>
              <a:t>are designed to pierce. 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Bitter words are designed to pierce the heart. 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55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Bitter words can be "sharp words", words that take no thought for the feelings of another. </a:t>
            </a:r>
          </a:p>
          <a:p>
            <a:endParaRPr lang="en-US" dirty="0" smtClean="0"/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1" dirty="0" smtClean="0"/>
              <a:t>Paul urged Husbands in Colossians 3:9 (Read on Slide)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When a husband (or wife) speaks roughly and critical to his mate, that mate may say nothing but always carry that injury in her heart. 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1" dirty="0" smtClean="0"/>
              <a:t>The same can be true with our children. Ephesians 6:4</a:t>
            </a:r>
            <a:r>
              <a:rPr lang="en-US" b="1" baseline="0" dirty="0" smtClean="0"/>
              <a:t> (Read on Slide)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We may provoke our children to wrath by expecting of them more than they can ever manage. 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We can also provoke them to wrath by our sharp and critical words.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9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Bitter words are a sort of "verbal revenge"; a desire to hurt with words as one feels he has himself been injured.</a:t>
            </a:r>
          </a:p>
          <a:p>
            <a:endParaRPr lang="en-US" b="1" dirty="0" smtClean="0"/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b="0" dirty="0" smtClean="0"/>
              <a:t>Distortion</a:t>
            </a:r>
            <a:r>
              <a:rPr lang="en-US" b="0" baseline="0" dirty="0" smtClean="0"/>
              <a:t> of the golden rule.  </a:t>
            </a:r>
            <a:r>
              <a:rPr lang="en-US" b="1" baseline="0" dirty="0" smtClean="0"/>
              <a:t>“Do unto others how you perceive they have done to you.”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Paul shows</a:t>
            </a:r>
            <a:r>
              <a:rPr lang="en-US" baseline="0" dirty="0" smtClean="0"/>
              <a:t> in </a:t>
            </a:r>
            <a:r>
              <a:rPr lang="en-US" b="1" baseline="0" dirty="0" smtClean="0"/>
              <a:t>Romans 3:9</a:t>
            </a:r>
            <a:r>
              <a:rPr lang="en-US" baseline="0" dirty="0" smtClean="0"/>
              <a:t>, that all are guilty of sin:  </a:t>
            </a:r>
            <a:r>
              <a:rPr lang="en-US" i="1" baseline="0" dirty="0" smtClean="0"/>
              <a:t>“What then? Are we better than they? Not at all. For we have previously charged both Jews and Greeks that they are all under sin.”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 then begins to quote Old Testament scripture, describing such sinners.  One passage he quotes is Psalm 10:7, when he writes in </a:t>
            </a:r>
            <a:r>
              <a:rPr lang="en-US" b="1" baseline="0" dirty="0" smtClean="0"/>
              <a:t>verse 14</a:t>
            </a:r>
            <a:r>
              <a:rPr lang="en-US" baseline="0" dirty="0" smtClean="0"/>
              <a:t>, </a:t>
            </a:r>
            <a:r>
              <a:rPr lang="en-US" i="1" baseline="0" dirty="0" smtClean="0"/>
              <a:t>“</a:t>
            </a:r>
            <a:r>
              <a:rPr lang="en-US" i="1" u="sng" baseline="0" dirty="0" smtClean="0"/>
              <a:t>Whose mouth is full of cursing and bitterness</a:t>
            </a:r>
            <a:r>
              <a:rPr lang="en-US" i="1" baseline="0" dirty="0" smtClean="0"/>
              <a:t>.“</a:t>
            </a:r>
          </a:p>
          <a:p>
            <a:endParaRPr lang="en-US" dirty="0" smtClean="0"/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dirty="0" smtClean="0"/>
              <a:t>The man who "curses" is a sinner. The man whose mouth is filled with bitterness is a sinner as well!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/>
            <a:r>
              <a:rPr lang="en-US" b="1" dirty="0" smtClean="0"/>
              <a:t>Bitter words are destructive both to the person who speaks them and to those he aims those bitter words toward. </a:t>
            </a:r>
          </a:p>
          <a:p>
            <a:pPr defTabSz="934974"/>
            <a:r>
              <a:rPr lang="en-US" b="1" dirty="0" smtClean="0"/>
              <a:t>(Galatians 5:15 READ on Slide)</a:t>
            </a:r>
          </a:p>
          <a:p>
            <a:pPr defTabSz="934974"/>
            <a:endParaRPr lang="en-US" dirty="0" smtClean="0"/>
          </a:p>
          <a:p>
            <a:pPr marL="175308" indent="-175308" defTabSz="934974">
              <a:buFont typeface="Arial" panose="020B0604020202020204" pitchFamily="34" charset="0"/>
              <a:buChar char="•"/>
            </a:pPr>
            <a:r>
              <a:rPr lang="en-US" dirty="0" smtClean="0"/>
              <a:t>Consider a dog fight.  One may be “victorious”, but both will suffer injury!</a:t>
            </a:r>
          </a:p>
          <a:p>
            <a:pPr marL="175308" indent="-175308" defTabSz="934974">
              <a:buFont typeface="Arial" panose="020B0604020202020204" pitchFamily="34" charset="0"/>
              <a:buChar char="•"/>
            </a:pPr>
            <a:r>
              <a:rPr lang="en-US" dirty="0" smtClean="0"/>
              <a:t>Bitterness is a cancer that eats away at him who harbors it. </a:t>
            </a:r>
          </a:p>
          <a:p>
            <a:pPr marL="175308" indent="-175308" defTabSz="934974">
              <a:buFont typeface="Arial" panose="020B0604020202020204" pitchFamily="34" charset="0"/>
              <a:buChar char="•"/>
            </a:pPr>
            <a:r>
              <a:rPr lang="en-US" dirty="0" smtClean="0"/>
              <a:t>It is imperative that God's children remember the REAL</a:t>
            </a:r>
            <a:r>
              <a:rPr lang="en-US" baseline="0" dirty="0" smtClean="0"/>
              <a:t> Golden Rule</a:t>
            </a:r>
          </a:p>
          <a:p>
            <a:pPr marL="175308" indent="-175308" defTabSz="934974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defTabSz="934974"/>
            <a:r>
              <a:rPr lang="en-US" b="1" baseline="0" dirty="0" smtClean="0"/>
              <a:t>(Matthew 7:12), </a:t>
            </a:r>
            <a:r>
              <a:rPr lang="en-US" i="1" baseline="0" dirty="0" smtClean="0"/>
              <a:t>“Therefore, whatever you want men to do to you, do also to them, for this is the Law and the Prophets.</a:t>
            </a:r>
            <a:r>
              <a:rPr lang="en-US" i="1" dirty="0" smtClean="0"/>
              <a:t>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2795" lvl="1" indent="-17530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AF75C-C8E0-4942-8E1D-C3E6F2E65D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2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0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0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1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8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4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4973-79F8-4182-992B-58EC498EAD1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A8DA-A461-4439-8040-40FF9B8B8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5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55840"/>
            <a:ext cx="9144000" cy="2302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static.yourtango.com/cdn/farfuture/PWYWYbT43fz_1hvo9PZDsHeUaX2TjnLYnancUBiHuCw/mtime:1427885421/sites/default/files/styles/listing_big/public/images/dialogue.jpg?itok=QlITRNZ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168" cy="455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14" y="140727"/>
            <a:ext cx="7975522" cy="1002272"/>
          </a:xfrm>
        </p:spPr>
        <p:txBody>
          <a:bodyPr anchor="t"/>
          <a:lstStyle/>
          <a:p>
            <a:r>
              <a:rPr lang="en-US" dirty="0" smtClean="0">
                <a:latin typeface="Rockwell Extra Bold" panose="02060903040505020403" pitchFamily="18" charset="0"/>
              </a:rPr>
              <a:t>Bitter         Words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314" y="4763802"/>
            <a:ext cx="8486510" cy="2013515"/>
          </a:xfrm>
        </p:spPr>
        <p:txBody>
          <a:bodyPr>
            <a:noAutofit/>
          </a:bodyPr>
          <a:lstStyle/>
          <a:p>
            <a:pPr algn="l"/>
            <a:r>
              <a:rPr lang="en-US" sz="3100" dirty="0" smtClean="0">
                <a:solidFill>
                  <a:schemeClr val="bg1"/>
                </a:solidFill>
              </a:rPr>
              <a:t>“Hide </a:t>
            </a:r>
            <a:r>
              <a:rPr lang="en-US" sz="3100" dirty="0">
                <a:solidFill>
                  <a:schemeClr val="bg1"/>
                </a:solidFill>
              </a:rPr>
              <a:t>me from the secret plots of the wicked</a:t>
            </a:r>
            <a:r>
              <a:rPr lang="en-US" sz="3100" dirty="0" smtClean="0">
                <a:solidFill>
                  <a:schemeClr val="bg1"/>
                </a:solidFill>
              </a:rPr>
              <a:t>, from </a:t>
            </a:r>
            <a:r>
              <a:rPr lang="en-US" sz="3100" dirty="0">
                <a:solidFill>
                  <a:schemeClr val="bg1"/>
                </a:solidFill>
              </a:rPr>
              <a:t>the throng of evildoers</a:t>
            </a:r>
            <a:r>
              <a:rPr lang="en-US" sz="3100" dirty="0" smtClean="0">
                <a:solidFill>
                  <a:schemeClr val="bg1"/>
                </a:solidFill>
              </a:rPr>
              <a:t>,  </a:t>
            </a:r>
            <a:r>
              <a:rPr lang="en-US" sz="3100" dirty="0">
                <a:solidFill>
                  <a:schemeClr val="bg1"/>
                </a:solidFill>
              </a:rPr>
              <a:t>who whet their tongues like swords</a:t>
            </a:r>
            <a:r>
              <a:rPr lang="en-US" sz="3100" dirty="0" smtClean="0">
                <a:solidFill>
                  <a:schemeClr val="bg1"/>
                </a:solidFill>
              </a:rPr>
              <a:t>, who </a:t>
            </a:r>
            <a:r>
              <a:rPr lang="en-US" sz="3100" dirty="0">
                <a:solidFill>
                  <a:schemeClr val="bg1"/>
                </a:solidFill>
              </a:rPr>
              <a:t>aim bitter words like </a:t>
            </a:r>
            <a:r>
              <a:rPr lang="en-US" sz="3100" dirty="0" smtClean="0">
                <a:solidFill>
                  <a:schemeClr val="bg1"/>
                </a:solidFill>
              </a:rPr>
              <a:t>arrows”</a:t>
            </a:r>
          </a:p>
          <a:p>
            <a:pPr algn="r"/>
            <a:r>
              <a:rPr lang="en-US" sz="3100" dirty="0" smtClean="0">
                <a:solidFill>
                  <a:schemeClr val="bg1"/>
                </a:solidFill>
              </a:rPr>
              <a:t>(</a:t>
            </a:r>
            <a:r>
              <a:rPr lang="en-US" sz="3100" dirty="0">
                <a:solidFill>
                  <a:schemeClr val="bg1"/>
                </a:solidFill>
              </a:rPr>
              <a:t>Psalm </a:t>
            </a:r>
            <a:r>
              <a:rPr lang="en-US" sz="3100" dirty="0" smtClean="0">
                <a:solidFill>
                  <a:schemeClr val="bg1"/>
                </a:solidFill>
              </a:rPr>
              <a:t>64:2-3, ESV)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41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1161238" y="319555"/>
            <a:ext cx="6785043" cy="3096200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01" y="1409948"/>
            <a:ext cx="7772400" cy="1352482"/>
          </a:xfrm>
        </p:spPr>
        <p:txBody>
          <a:bodyPr anchor="t">
            <a:normAutofit/>
          </a:bodyPr>
          <a:lstStyle/>
          <a:p>
            <a:r>
              <a:rPr lang="en-US" sz="5400" dirty="0" smtClean="0">
                <a:latin typeface="Rockwell Extra Bold" panose="02060903040505020403" pitchFamily="18" charset="0"/>
              </a:rPr>
              <a:t>“Bitter”  Words</a:t>
            </a:r>
            <a:endParaRPr lang="en-US" sz="5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06240"/>
            <a:ext cx="8193121" cy="226314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Hebrew (</a:t>
            </a:r>
            <a:r>
              <a:rPr lang="en-US" sz="3600" i="1" dirty="0" err="1" smtClean="0">
                <a:solidFill>
                  <a:schemeClr val="bg1"/>
                </a:solidFill>
              </a:rPr>
              <a:t>marah</a:t>
            </a:r>
            <a:r>
              <a:rPr lang="en-US" sz="3600" dirty="0" smtClean="0">
                <a:solidFill>
                  <a:schemeClr val="bg1"/>
                </a:solidFill>
              </a:rPr>
              <a:t>) – bitter, angry, chafed, discontented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Greek (</a:t>
            </a:r>
            <a:r>
              <a:rPr lang="en-US" sz="3600" i="1" dirty="0" err="1">
                <a:solidFill>
                  <a:schemeClr val="bg1"/>
                </a:solidFill>
              </a:rPr>
              <a:t>pikros</a:t>
            </a:r>
            <a:r>
              <a:rPr lang="en-US" sz="3600" dirty="0" smtClean="0">
                <a:solidFill>
                  <a:schemeClr val="bg1"/>
                </a:solidFill>
              </a:rPr>
              <a:t>) sharp, acrid, pungent, bitter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Greek (</a:t>
            </a:r>
            <a:r>
              <a:rPr lang="en-US" sz="3600" i="1" dirty="0" err="1" smtClean="0">
                <a:solidFill>
                  <a:schemeClr val="bg1"/>
                </a:solidFill>
              </a:rPr>
              <a:t>pikraino</a:t>
            </a:r>
            <a:r>
              <a:rPr lang="en-US" sz="3600" dirty="0" smtClean="0">
                <a:solidFill>
                  <a:schemeClr val="bg1"/>
                </a:solidFill>
              </a:rPr>
              <a:t>)  angry, irritated, bitter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4965239" y="1860790"/>
            <a:ext cx="3685082" cy="1623545"/>
          </a:xfrm>
          <a:prstGeom prst="wedgeEllipseCallout">
            <a:avLst/>
          </a:prstGeom>
          <a:solidFill>
            <a:srgbClr val="0094C8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457200" y="1253185"/>
            <a:ext cx="3685082" cy="1623545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Spouses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340"/>
            <a:ext cx="8193121" cy="818845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Rockwell Extra Bold" panose="02060903040505020403" pitchFamily="18" charset="0"/>
              </a:rPr>
              <a:t>Bitter  Words that Harm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71184"/>
            <a:ext cx="8618220" cy="2312495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</a:rPr>
              <a:t>Colossians 3:9</a:t>
            </a:r>
            <a:r>
              <a:rPr lang="en-US" sz="3000" dirty="0">
                <a:solidFill>
                  <a:schemeClr val="bg1"/>
                </a:solidFill>
              </a:rPr>
              <a:t>, </a:t>
            </a:r>
            <a:r>
              <a:rPr lang="en-US" sz="3000" dirty="0" smtClean="0">
                <a:solidFill>
                  <a:schemeClr val="bg1"/>
                </a:solidFill>
              </a:rPr>
              <a:t>“Husbands</a:t>
            </a:r>
            <a:r>
              <a:rPr lang="en-US" sz="3000" dirty="0">
                <a:solidFill>
                  <a:schemeClr val="bg1"/>
                </a:solidFill>
              </a:rPr>
              <a:t>, love your wives and do not be bitter toward them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</a:p>
          <a:p>
            <a:pPr algn="l"/>
            <a:r>
              <a:rPr lang="en-US" sz="3000" dirty="0" smtClean="0">
                <a:solidFill>
                  <a:schemeClr val="bg1"/>
                </a:solidFill>
              </a:rPr>
              <a:t>Ephesians 6:4</a:t>
            </a:r>
            <a:r>
              <a:rPr lang="en-US" sz="3000" dirty="0">
                <a:solidFill>
                  <a:schemeClr val="bg1"/>
                </a:solidFill>
              </a:rPr>
              <a:t>, “And you, fathers, do not provoke your children to wrath, but bring them up in the training and admonition of the Lord</a:t>
            </a:r>
            <a:r>
              <a:rPr lang="en-US" sz="3000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>
                <a:solidFill>
                  <a:schemeClr val="bg1"/>
                </a:solidFill>
              </a:rPr>
              <a:t>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0660" y="2224977"/>
            <a:ext cx="301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Children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2871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1051561" y="1207466"/>
            <a:ext cx="7246620" cy="2276870"/>
          </a:xfrm>
          <a:prstGeom prst="wedgeEllipseCallout">
            <a:avLst/>
          </a:prstGeom>
          <a:solidFill>
            <a:srgbClr val="0094C8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" y="434340"/>
            <a:ext cx="8618220" cy="773125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Rockwell Extra Bold" panose="02060903040505020403" pitchFamily="18" charset="0"/>
              </a:rPr>
              <a:t>Cause of Bitter  Words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71184"/>
            <a:ext cx="8618220" cy="2312495"/>
          </a:xfrm>
        </p:spPr>
        <p:txBody>
          <a:bodyPr>
            <a:noAutofit/>
          </a:bodyPr>
          <a:lstStyle/>
          <a:p>
            <a:pPr indent="228600" algn="l"/>
            <a:r>
              <a:rPr lang="en-US" sz="3000" dirty="0" smtClean="0">
                <a:solidFill>
                  <a:schemeClr val="bg1"/>
                </a:solidFill>
              </a:rPr>
              <a:t>“A </a:t>
            </a:r>
            <a:r>
              <a:rPr lang="en-US" sz="3000" dirty="0">
                <a:solidFill>
                  <a:schemeClr val="bg1"/>
                </a:solidFill>
              </a:rPr>
              <a:t>good man out of the good treasure of his heart brings forth good; and an evil man out of the evil treasure of his heart brings forth evil. </a:t>
            </a:r>
            <a:r>
              <a:rPr lang="en-US" sz="3000" u="sng" dirty="0">
                <a:solidFill>
                  <a:schemeClr val="bg1"/>
                </a:solidFill>
              </a:rPr>
              <a:t>For out of the abundance of the heart his mouth speaks</a:t>
            </a:r>
            <a:r>
              <a:rPr lang="en-US" sz="3000" dirty="0" smtClean="0">
                <a:solidFill>
                  <a:schemeClr val="bg1"/>
                </a:solidFill>
              </a:rPr>
              <a:t>.”</a:t>
            </a:r>
          </a:p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(Luke 6:45)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8740" y="1354884"/>
            <a:ext cx="6697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/>
              <a:t>A bitter heart,</a:t>
            </a:r>
          </a:p>
          <a:p>
            <a:pPr algn="ctr"/>
            <a:r>
              <a:rPr lang="en-US" sz="4200" dirty="0" smtClean="0"/>
              <a:t>dwelling on real or imagined injuries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1990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4965239" y="1860790"/>
            <a:ext cx="3685082" cy="1623545"/>
          </a:xfrm>
          <a:prstGeom prst="wedgeEllipseCallout">
            <a:avLst/>
          </a:prstGeom>
          <a:solidFill>
            <a:srgbClr val="0094C8"/>
          </a:solidFill>
          <a:ln>
            <a:solidFill>
              <a:srgbClr val="009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457200" y="1253185"/>
            <a:ext cx="3840480" cy="1623545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Your target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340"/>
            <a:ext cx="8193121" cy="818845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Rockwell Extra Bold" panose="02060903040505020403" pitchFamily="18" charset="0"/>
              </a:rPr>
              <a:t>Bitter  Words Destroy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" y="4271184"/>
            <a:ext cx="8618220" cy="2312495"/>
          </a:xfrm>
        </p:spPr>
        <p:txBody>
          <a:bodyPr>
            <a:noAutofit/>
          </a:bodyPr>
          <a:lstStyle/>
          <a:p>
            <a:pPr indent="296863" algn="l"/>
            <a:r>
              <a:rPr lang="en-US" sz="3000" dirty="0">
                <a:solidFill>
                  <a:schemeClr val="bg1"/>
                </a:solidFill>
              </a:rPr>
              <a:t>For all the law is fulfilled in one word, even in this</a:t>
            </a:r>
            <a:r>
              <a:rPr lang="en-US" sz="3000" dirty="0" smtClean="0">
                <a:solidFill>
                  <a:schemeClr val="bg1"/>
                </a:solidFill>
              </a:rPr>
              <a:t>: "</a:t>
            </a:r>
            <a:r>
              <a:rPr lang="en-US" sz="3000" dirty="0">
                <a:solidFill>
                  <a:schemeClr val="bg1"/>
                </a:solidFill>
              </a:rPr>
              <a:t>You shall love your neighbor as yourself." </a:t>
            </a:r>
            <a:r>
              <a:rPr lang="en-US" sz="3000" baseline="30000" dirty="0">
                <a:solidFill>
                  <a:schemeClr val="bg1"/>
                </a:solidFill>
              </a:rPr>
              <a:t>15</a:t>
            </a:r>
            <a:r>
              <a:rPr lang="en-US" sz="3000" dirty="0">
                <a:solidFill>
                  <a:schemeClr val="bg1"/>
                </a:solidFill>
              </a:rPr>
              <a:t> But if you bite and devour one another, </a:t>
            </a:r>
            <a:r>
              <a:rPr lang="en-US" sz="3000" u="sng" dirty="0">
                <a:solidFill>
                  <a:schemeClr val="bg1"/>
                </a:solidFill>
              </a:rPr>
              <a:t>beware lest you be consumed by one another</a:t>
            </a:r>
            <a:r>
              <a:rPr lang="en-US" sz="3000" dirty="0" smtClean="0">
                <a:solidFill>
                  <a:schemeClr val="bg1"/>
                </a:solidFill>
              </a:rPr>
              <a:t>!</a:t>
            </a:r>
          </a:p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(Galatians 5:14-15)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0660" y="2224977"/>
            <a:ext cx="301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Yourself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16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91940"/>
            <a:ext cx="9144000" cy="27660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1161238" y="319555"/>
            <a:ext cx="6785043" cy="3096200"/>
          </a:xfrm>
          <a:prstGeom prst="wedgeEllipseCallout">
            <a:avLst/>
          </a:prstGeom>
          <a:solidFill>
            <a:srgbClr val="95E80E"/>
          </a:solidFill>
          <a:ln>
            <a:solidFill>
              <a:srgbClr val="95E8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01" y="822960"/>
            <a:ext cx="7772400" cy="2308860"/>
          </a:xfrm>
        </p:spPr>
        <p:txBody>
          <a:bodyPr anchor="t">
            <a:normAutofit/>
          </a:bodyPr>
          <a:lstStyle/>
          <a:p>
            <a:r>
              <a:rPr lang="en-US" sz="5400" dirty="0" smtClean="0">
                <a:latin typeface="Rockwell Extra Bold" panose="02060903040505020403" pitchFamily="18" charset="0"/>
              </a:rPr>
              <a:t>Conclusion:</a:t>
            </a:r>
            <a:br>
              <a:rPr lang="en-US" sz="5400" dirty="0" smtClean="0">
                <a:latin typeface="Rockwell Extra Bold" panose="02060903040505020403" pitchFamily="18" charset="0"/>
              </a:rPr>
            </a:br>
            <a:r>
              <a:rPr lang="en-US" sz="2000" dirty="0" smtClean="0">
                <a:latin typeface="Rockwell Extra Bold" panose="02060903040505020403" pitchFamily="18" charset="0"/>
              </a:rPr>
              <a:t/>
            </a:r>
            <a:br>
              <a:rPr lang="en-US" sz="2000" dirty="0" smtClean="0">
                <a:latin typeface="Rockwell Extra Bold" panose="02060903040505020403" pitchFamily="18" charset="0"/>
              </a:rPr>
            </a:br>
            <a:r>
              <a:rPr lang="en-US" sz="5400" dirty="0" smtClean="0">
                <a:latin typeface="+mn-lt"/>
              </a:rPr>
              <a:t>Put away bitterness!</a:t>
            </a:r>
            <a:endParaRPr lang="en-US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06240"/>
            <a:ext cx="8193121" cy="2263140"/>
          </a:xfrm>
        </p:spPr>
        <p:txBody>
          <a:bodyPr>
            <a:noAutofit/>
          </a:bodyPr>
          <a:lstStyle/>
          <a:p>
            <a:pPr indent="296863" algn="l"/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u="sng" dirty="0" smtClean="0">
                <a:solidFill>
                  <a:schemeClr val="bg1"/>
                </a:solidFill>
              </a:rPr>
              <a:t>Let </a:t>
            </a:r>
            <a:r>
              <a:rPr lang="en-US" sz="3200" u="sng" dirty="0">
                <a:solidFill>
                  <a:schemeClr val="bg1"/>
                </a:solidFill>
              </a:rPr>
              <a:t>all bitterness, wrath, anger, clamor, and evil speaking be put away from you</a:t>
            </a:r>
            <a:r>
              <a:rPr lang="en-US" sz="3200" dirty="0">
                <a:solidFill>
                  <a:schemeClr val="bg1"/>
                </a:solidFill>
              </a:rPr>
              <a:t>, with all malice. </a:t>
            </a:r>
            <a:r>
              <a:rPr lang="en-US" sz="3200" baseline="30000" dirty="0">
                <a:solidFill>
                  <a:schemeClr val="bg1"/>
                </a:solidFill>
              </a:rPr>
              <a:t>32</a:t>
            </a:r>
            <a:r>
              <a:rPr lang="en-US" sz="3200" dirty="0">
                <a:solidFill>
                  <a:schemeClr val="bg1"/>
                </a:solidFill>
              </a:rPr>
              <a:t> And be kind to one another, </a:t>
            </a:r>
            <a:r>
              <a:rPr lang="en-US" sz="3200" dirty="0" smtClean="0">
                <a:solidFill>
                  <a:schemeClr val="bg1"/>
                </a:solidFill>
              </a:rPr>
              <a:t>tender-hearted</a:t>
            </a:r>
            <a:r>
              <a:rPr lang="en-US" sz="3200" dirty="0">
                <a:solidFill>
                  <a:schemeClr val="bg1"/>
                </a:solidFill>
              </a:rPr>
              <a:t>, forgiving one another, even as God in Christ forgave </a:t>
            </a:r>
            <a:r>
              <a:rPr lang="en-US" sz="3200" dirty="0" smtClean="0">
                <a:solidFill>
                  <a:schemeClr val="bg1"/>
                </a:solidFill>
              </a:rPr>
              <a:t>you”  (Ephesians 4:31-32).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75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827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Rockwell Extra Bold</vt:lpstr>
      <vt:lpstr>Office Theme</vt:lpstr>
      <vt:lpstr>Bitter         Words</vt:lpstr>
      <vt:lpstr>“Bitter”  Words</vt:lpstr>
      <vt:lpstr>Bitter  Words that Harm</vt:lpstr>
      <vt:lpstr>Cause of Bitter  Words</vt:lpstr>
      <vt:lpstr>Bitter  Words Destroy</vt:lpstr>
      <vt:lpstr>Conclusion:  Put away bitterness!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Bitter         Words</dc:title>
  <dc:creator>Stan Cox</dc:creator>
  <cp:lastModifiedBy>Stan Cox</cp:lastModifiedBy>
  <cp:revision>11</cp:revision>
  <cp:lastPrinted>2015-10-25T02:00:05Z</cp:lastPrinted>
  <dcterms:created xsi:type="dcterms:W3CDTF">2015-10-24T23:29:38Z</dcterms:created>
  <dcterms:modified xsi:type="dcterms:W3CDTF">2015-10-25T22:00:13Z</dcterms:modified>
</cp:coreProperties>
</file>