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Cooper Black" panose="0208090404030B020404" pitchFamily="18"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43703" autoAdjust="0"/>
  </p:normalViewPr>
  <p:slideViewPr>
    <p:cSldViewPr snapToGrid="0">
      <p:cViewPr varScale="1">
        <p:scale>
          <a:sx n="34" d="100"/>
          <a:sy n="34" d="100"/>
        </p:scale>
        <p:origin x="2410" y="43"/>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1B7B7E-42A3-49E6-BCF4-ED9C6DD1A1A4}"/>
              </a:ext>
            </a:extLst>
          </p:cNvPr>
          <p:cNvSpPr>
            <a:spLocks noGrp="1"/>
          </p:cNvSpPr>
          <p:nvPr>
            <p:ph type="hdr" sz="quarter"/>
          </p:nvPr>
        </p:nvSpPr>
        <p:spPr>
          <a:xfrm>
            <a:off x="-1" y="0"/>
            <a:ext cx="3744097" cy="815546"/>
          </a:xfrm>
          <a:prstGeom prst="rect">
            <a:avLst/>
          </a:prstGeom>
          <a:scene3d>
            <a:camera prst="orthographicFront"/>
            <a:lightRig rig="threePt" dir="t"/>
          </a:scene3d>
          <a:sp3d>
            <a:bevelT w="152400" h="50800" prst="softRound"/>
          </a:sp3d>
        </p:spPr>
        <p:txBody>
          <a:bodyPr vert="horz" lIns="91440" tIns="45720" rIns="91440" bIns="45720" rtlCol="0"/>
          <a:lstStyle>
            <a:lvl1pPr algn="l">
              <a:defRPr sz="1200"/>
            </a:lvl1pPr>
          </a:lstStyle>
          <a:p>
            <a:r>
              <a:rPr lang="en-US" sz="2000" dirty="0">
                <a:latin typeface="Cooper Black" panose="0208090404030B020404" pitchFamily="18" charset="0"/>
              </a:rPr>
              <a:t>Boasting Against the Lord</a:t>
            </a:r>
          </a:p>
          <a:p>
            <a:r>
              <a:rPr lang="en-US" sz="1400" dirty="0"/>
              <a:t>Isaiah 36:14-16</a:t>
            </a:r>
          </a:p>
        </p:txBody>
      </p:sp>
      <p:sp>
        <p:nvSpPr>
          <p:cNvPr id="3" name="Date Placeholder 2">
            <a:extLst>
              <a:ext uri="{FF2B5EF4-FFF2-40B4-BE49-F238E27FC236}">
                <a16:creationId xmlns:a16="http://schemas.microsoft.com/office/drawing/2014/main" id="{92915EAA-2530-44AC-9E59-F04B7604D2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August 4, 2019 am</a:t>
            </a:r>
          </a:p>
        </p:txBody>
      </p:sp>
      <p:sp>
        <p:nvSpPr>
          <p:cNvPr id="4" name="Footer Placeholder 3">
            <a:extLst>
              <a:ext uri="{FF2B5EF4-FFF2-40B4-BE49-F238E27FC236}">
                <a16:creationId xmlns:a16="http://schemas.microsoft.com/office/drawing/2014/main" id="{F5AE11EF-8984-4FDE-BF01-CC418E047D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A762D905-0C38-47C1-9FDB-F37EA8063C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D03C72D3-FED8-44FA-8E46-F1590DCF2BCE}" type="slidenum">
              <a:rPr lang="en-US" smtClean="0"/>
              <a:t>‹#›</a:t>
            </a:fld>
            <a:endParaRPr lang="en-US" dirty="0"/>
          </a:p>
        </p:txBody>
      </p:sp>
    </p:spTree>
    <p:extLst>
      <p:ext uri="{BB962C8B-B14F-4D97-AF65-F5344CB8AC3E}">
        <p14:creationId xmlns:p14="http://schemas.microsoft.com/office/powerpoint/2010/main" val="2023082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7C22E-AFA3-4700-A652-526B6AA388EA}" type="datetimeFigureOut">
              <a:rPr lang="en-US" smtClean="0"/>
              <a:t>8/7/2019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91076-BCE7-42B3-B880-2505EA837F52}" type="slidenum">
              <a:rPr lang="en-US" smtClean="0"/>
              <a:t>‹#›</a:t>
            </a:fld>
            <a:endParaRPr lang="en-US"/>
          </a:p>
        </p:txBody>
      </p:sp>
    </p:spTree>
    <p:extLst>
      <p:ext uri="{BB962C8B-B14F-4D97-AF65-F5344CB8AC3E}">
        <p14:creationId xmlns:p14="http://schemas.microsoft.com/office/powerpoint/2010/main" val="1786872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Cuneiform_scrip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err="1">
                <a:solidFill>
                  <a:schemeClr val="tx1"/>
                </a:solidFill>
                <a:effectLst/>
                <a:latin typeface="+mn-lt"/>
                <a:ea typeface="+mn-ea"/>
                <a:cs typeface="+mn-cs"/>
              </a:rPr>
              <a:t>seh</a:t>
            </a:r>
            <a:r>
              <a:rPr lang="en-US" sz="1200" b="1" i="0" kern="1200" dirty="0">
                <a:solidFill>
                  <a:schemeClr val="tx1"/>
                </a:solidFill>
                <a:effectLst/>
                <a:latin typeface="+mn-lt"/>
                <a:ea typeface="+mn-ea"/>
                <a:cs typeface="+mn-cs"/>
              </a:rPr>
              <a:t>-NAK-</a:t>
            </a:r>
            <a:r>
              <a:rPr lang="en-US" sz="1200" b="1" i="0" kern="1200" dirty="0" err="1">
                <a:solidFill>
                  <a:schemeClr val="tx1"/>
                </a:solidFill>
                <a:effectLst/>
                <a:latin typeface="+mn-lt"/>
                <a:ea typeface="+mn-ea"/>
                <a:cs typeface="+mn-cs"/>
              </a:rPr>
              <a:t>er</a:t>
            </a:r>
            <a:r>
              <a:rPr lang="en-US" sz="1200" b="1" i="0" kern="1200" dirty="0">
                <a:solidFill>
                  <a:schemeClr val="tx1"/>
                </a:solidFill>
                <a:effectLst/>
                <a:latin typeface="+mn-lt"/>
                <a:ea typeface="+mn-ea"/>
                <a:cs typeface="+mn-cs"/>
              </a:rPr>
              <a:t>-</a:t>
            </a:r>
            <a:r>
              <a:rPr lang="en-US" sz="1200" b="1" i="0" kern="1200" dirty="0" err="1">
                <a:solidFill>
                  <a:schemeClr val="tx1"/>
                </a:solidFill>
                <a:effectLst/>
                <a:latin typeface="+mn-lt"/>
                <a:ea typeface="+mn-ea"/>
                <a:cs typeface="+mn-cs"/>
              </a:rPr>
              <a:t>ihb</a:t>
            </a:r>
            <a:endParaRPr lang="en-US" b="1" dirty="0"/>
          </a:p>
          <a:p>
            <a:endParaRPr lang="en-US" b="1" dirty="0"/>
          </a:p>
          <a:p>
            <a:r>
              <a:rPr lang="en-US" b="1" dirty="0"/>
              <a:t>The narrative under consideration is found in Isaiah, chapters 36 and 37, as well as 2 Kings 18 and 2 Chronicles 32.</a:t>
            </a:r>
          </a:p>
          <a:p>
            <a:pPr marL="171450" indent="-171450">
              <a:buFont typeface="Arial" panose="020B0604020202020204" pitchFamily="34" charset="0"/>
              <a:buChar char="•"/>
            </a:pPr>
            <a:r>
              <a:rPr lang="en-US" dirty="0"/>
              <a:t>It relates the failure of Assyrian king Sennacherib’s failure to fully defeat Hezekiah, king of Judah.</a:t>
            </a:r>
          </a:p>
          <a:p>
            <a:pPr marL="171450" indent="-171450">
              <a:buFont typeface="Arial" panose="020B0604020202020204" pitchFamily="34" charset="0"/>
              <a:buChar char="•"/>
            </a:pPr>
            <a:r>
              <a:rPr lang="en-US" dirty="0"/>
              <a:t>As Assyria ascended as a World power, under King </a:t>
            </a:r>
            <a:r>
              <a:rPr lang="en-US" dirty="0" err="1"/>
              <a:t>Sennacharib</a:t>
            </a:r>
            <a:r>
              <a:rPr lang="en-US" dirty="0"/>
              <a:t>, the Northern Kingdom of Israel was defeated and taken away into captivity.  This was a judgment of God against idolatrous Israel</a:t>
            </a:r>
          </a:p>
          <a:p>
            <a:pPr marL="0" indent="0">
              <a:buFont typeface="Arial" panose="020B0604020202020204" pitchFamily="34" charset="0"/>
              <a:buNone/>
            </a:pPr>
            <a:r>
              <a:rPr lang="en-US" b="1" dirty="0"/>
              <a:t>(Hosea 11:1-5), </a:t>
            </a:r>
            <a:r>
              <a:rPr lang="en-US" i="1" dirty="0"/>
              <a:t>“When Israel was a child, I loved him, and out of Egypt I called My son.  </a:t>
            </a:r>
            <a:r>
              <a:rPr lang="en-US" i="1" baseline="30000" dirty="0"/>
              <a:t>2</a:t>
            </a:r>
            <a:r>
              <a:rPr lang="en-US" i="1" dirty="0"/>
              <a:t> As they called them, so they went from them; </a:t>
            </a:r>
            <a:r>
              <a:rPr lang="en-US" b="1" i="1" dirty="0"/>
              <a:t>they sacrificed to the Baals, and burned incense to carved images</a:t>
            </a:r>
            <a:r>
              <a:rPr lang="en-US" i="1" dirty="0"/>
              <a:t>. </a:t>
            </a:r>
            <a:r>
              <a:rPr lang="en-US" i="1" baseline="30000" dirty="0"/>
              <a:t>3</a:t>
            </a:r>
            <a:r>
              <a:rPr lang="en-US" i="1" dirty="0"/>
              <a:t> “I taught Ephraim to walk, taking them by their arms; but they did not know that I healed them. </a:t>
            </a:r>
            <a:r>
              <a:rPr lang="en-US" i="1" baseline="30000" dirty="0"/>
              <a:t>4</a:t>
            </a:r>
            <a:r>
              <a:rPr lang="en-US" i="1" dirty="0"/>
              <a:t> I drew them with gentle cords, with bands of love, and I was to them as those who take the yoke from their neck. I stooped and fed them. </a:t>
            </a:r>
            <a:r>
              <a:rPr lang="en-US" i="1" baseline="30000" dirty="0"/>
              <a:t>5</a:t>
            </a:r>
            <a:r>
              <a:rPr lang="en-US" i="1" dirty="0"/>
              <a:t> “He shall not return to the land of Egypt; </a:t>
            </a:r>
            <a:r>
              <a:rPr lang="en-US" b="1" i="1" dirty="0"/>
              <a:t>but the Assyrian shall be his king, because they refused to repent</a:t>
            </a:r>
            <a:r>
              <a:rPr lang="en-US" i="1" dirty="0"/>
              <a:t>.”</a:t>
            </a:r>
            <a:endParaRPr lang="en-US" i="0" dirty="0"/>
          </a:p>
          <a:p>
            <a:pPr marL="628650" lvl="1" indent="-171450">
              <a:buFont typeface="Arial" panose="020B0604020202020204" pitchFamily="34" charset="0"/>
              <a:buChar char="•"/>
            </a:pPr>
            <a:r>
              <a:rPr lang="en-US" i="0" dirty="0"/>
              <a:t>Most are aware that Judah was not utterly defeated like Israel was.  Much of the reason for that was the leadership of King Hezekiah, as revealed in our text.</a:t>
            </a:r>
          </a:p>
          <a:p>
            <a:pPr marL="628650" lvl="1" indent="-171450">
              <a:buFont typeface="Arial" panose="020B0604020202020204" pitchFamily="34" charset="0"/>
              <a:buChar char="•"/>
            </a:pPr>
            <a:r>
              <a:rPr lang="en-US" i="0" dirty="0"/>
              <a:t>Let’s look at the context for a few moments</a:t>
            </a:r>
          </a:p>
          <a:p>
            <a:pPr marL="628650" lvl="1" indent="-171450">
              <a:buFont typeface="Arial" panose="020B0604020202020204" pitchFamily="34" charset="0"/>
              <a:buChar char="•"/>
            </a:pPr>
            <a:endParaRPr lang="en-US" i="0" dirty="0"/>
          </a:p>
          <a:p>
            <a:pPr marL="0" lvl="0" indent="0">
              <a:buFont typeface="Arial" panose="020B0604020202020204" pitchFamily="34" charset="0"/>
              <a:buNone/>
            </a:pPr>
            <a:r>
              <a:rPr lang="en-US" b="1" i="0" dirty="0"/>
              <a:t>(Isaiah 36:1-2), </a:t>
            </a:r>
            <a:r>
              <a:rPr lang="en-US" i="1" dirty="0"/>
              <a:t>“Now it came to pass in the fourteenth year of King Hezekiah that Sennacherib king of Assyria came up against all the fortified cities of Judah and took them.</a:t>
            </a:r>
            <a:r>
              <a:rPr lang="en-US" i="1" baseline="30000" dirty="0"/>
              <a:t> 2</a:t>
            </a:r>
            <a:r>
              <a:rPr lang="en-US" i="1" dirty="0"/>
              <a:t> Then the king of Assyria sent the </a:t>
            </a:r>
            <a:r>
              <a:rPr lang="en-US" b="1" i="1" dirty="0"/>
              <a:t>Rabshakeh</a:t>
            </a:r>
            <a:r>
              <a:rPr lang="en-US" i="1" dirty="0"/>
              <a:t> with a great army from Lachish to King Hezekiah at Jerusalem…”</a:t>
            </a:r>
          </a:p>
          <a:p>
            <a:pPr marL="628650" lvl="1" indent="-171450">
              <a:buFont typeface="Arial" panose="020B0604020202020204" pitchFamily="34" charset="0"/>
              <a:buChar char="•"/>
            </a:pPr>
            <a:r>
              <a:rPr lang="en-US" b="1" i="0" dirty="0"/>
              <a:t>Rabshakeh</a:t>
            </a:r>
            <a:r>
              <a:rPr lang="en-US" i="0" dirty="0"/>
              <a:t> (</a:t>
            </a:r>
            <a:r>
              <a:rPr lang="en-US" i="0" dirty="0" err="1"/>
              <a:t>rab</a:t>
            </a:r>
            <a:r>
              <a:rPr lang="en-US" i="0" dirty="0"/>
              <a:t> shake ah) – Assyrian authority.  Personal servant of the king. (lit. cup-bearer).</a:t>
            </a:r>
          </a:p>
          <a:p>
            <a:pPr marL="628650" lvl="1" indent="-171450">
              <a:buFont typeface="Arial" panose="020B0604020202020204" pitchFamily="34" charset="0"/>
              <a:buChar char="•"/>
            </a:pPr>
            <a:r>
              <a:rPr lang="en-US" i="0" dirty="0"/>
              <a:t>Consider the threat made to the King by this man, on Assyrian King Sennacherib’s behalf.</a:t>
            </a:r>
          </a:p>
          <a:p>
            <a:pPr marL="0" lvl="0" indent="0">
              <a:buFont typeface="Arial" panose="020B0604020202020204" pitchFamily="34" charset="0"/>
              <a:buNone/>
            </a:pPr>
            <a:r>
              <a:rPr lang="en-US" b="1" i="0" dirty="0"/>
              <a:t>(Isaiah 36:13-20), </a:t>
            </a:r>
            <a:r>
              <a:rPr lang="en-US" i="1" dirty="0"/>
              <a:t>“Then the Rabshakeh stood and called out with a loud voice in Hebrew, and said, “Hear the words of the great king, the king of Assyria!</a:t>
            </a:r>
            <a:r>
              <a:rPr lang="en-US" i="1" baseline="30000" dirty="0"/>
              <a:t> 14</a:t>
            </a:r>
            <a:r>
              <a:rPr lang="en-US" i="1" dirty="0"/>
              <a:t> Thus says the king: ‘Do not let Hezekiah deceive you, for he will not be able to deliver you;</a:t>
            </a:r>
            <a:r>
              <a:rPr lang="en-US" i="1" baseline="30000" dirty="0"/>
              <a:t> 15</a:t>
            </a:r>
            <a:r>
              <a:rPr lang="en-US" i="1" dirty="0"/>
              <a:t> nor let Hezekiah make you trust in the Lord, saying, “The Lord will surely deliver us; this city will not be given into the hand of the king of Assyria.” ’</a:t>
            </a:r>
            <a:r>
              <a:rPr lang="en-US" i="1" baseline="30000" dirty="0"/>
              <a:t> 16</a:t>
            </a:r>
            <a:r>
              <a:rPr lang="en-US" i="1" dirty="0"/>
              <a:t> Do not listen to Hezekiah; for thus says the king of Assyria: ‘Make peace with me by a present and come out to me; and every one of you eat from his own vine and every one from his own fig tree, and every one of you drink the waters of his own cistern;</a:t>
            </a:r>
            <a:r>
              <a:rPr lang="en-US" i="1" baseline="30000" dirty="0"/>
              <a:t> 17</a:t>
            </a:r>
            <a:r>
              <a:rPr lang="en-US" i="1" dirty="0"/>
              <a:t> until I come and take you away to a land like your own land, a land of grain and new wine, a land of bread and vineyards.</a:t>
            </a:r>
            <a:r>
              <a:rPr lang="en-US" i="1" baseline="30000" dirty="0"/>
              <a:t> 18</a:t>
            </a:r>
            <a:r>
              <a:rPr lang="en-US" i="1" dirty="0"/>
              <a:t> Beware lest Hezekiah persuade you, saying, “The Lord will deliver us.” Has any one of the gods of the nations delivered its land from the hand of the king of Assyria?</a:t>
            </a:r>
            <a:r>
              <a:rPr lang="en-US" i="1" baseline="30000" dirty="0"/>
              <a:t> 19</a:t>
            </a:r>
            <a:r>
              <a:rPr lang="en-US" i="1" dirty="0"/>
              <a:t> Where are the gods of </a:t>
            </a:r>
            <a:r>
              <a:rPr lang="en-US" i="1" dirty="0" err="1"/>
              <a:t>Hamath</a:t>
            </a:r>
            <a:r>
              <a:rPr lang="en-US" i="1" dirty="0"/>
              <a:t> and Arpad? Where are the gods of Sepharvaim? Indeed, have they delivered Samaria from my hand?</a:t>
            </a:r>
            <a:r>
              <a:rPr lang="en-US" i="1" baseline="30000" dirty="0"/>
              <a:t> 20</a:t>
            </a:r>
            <a:r>
              <a:rPr lang="en-US" i="1" dirty="0"/>
              <a:t> Who among all the gods of these lands have delivered their countries from my hand, that the Lord should deliver Jerusalem from my hand?’ ”</a:t>
            </a:r>
          </a:p>
          <a:p>
            <a:pPr marL="628650" lvl="1" indent="-171450">
              <a:buFont typeface="Arial" panose="020B0604020202020204" pitchFamily="34" charset="0"/>
              <a:buChar char="•"/>
            </a:pPr>
            <a:r>
              <a:rPr lang="en-US" b="1" i="0" dirty="0"/>
              <a:t>Notice the threat.  Sennacherib had defeated and taken into captivity the nations around.  And said he was going to do it to Judah as well!</a:t>
            </a:r>
          </a:p>
          <a:p>
            <a:pPr marL="628650" lvl="1" indent="-171450">
              <a:buFont typeface="Arial" panose="020B0604020202020204" pitchFamily="34" charset="0"/>
              <a:buChar char="•"/>
            </a:pPr>
            <a:r>
              <a:rPr lang="en-US" b="1" i="0" dirty="0"/>
              <a:t>So, what happened?  Well, let’s first hear from the Assyrians… (Next Slide)</a:t>
            </a:r>
          </a:p>
          <a:p>
            <a:pPr marL="0" lvl="0" indent="0">
              <a:buFont typeface="Arial" panose="020B0604020202020204" pitchFamily="34" charset="0"/>
              <a:buNone/>
            </a:pPr>
            <a:endParaRPr lang="en-US" i="0" dirty="0"/>
          </a:p>
          <a:p>
            <a:endParaRPr lang="en-US" dirty="0"/>
          </a:p>
        </p:txBody>
      </p:sp>
      <p:sp>
        <p:nvSpPr>
          <p:cNvPr id="4" name="Slide Number Placeholder 3"/>
          <p:cNvSpPr>
            <a:spLocks noGrp="1"/>
          </p:cNvSpPr>
          <p:nvPr>
            <p:ph type="sldNum" sz="quarter" idx="5"/>
          </p:nvPr>
        </p:nvSpPr>
        <p:spPr/>
        <p:txBody>
          <a:bodyPr/>
          <a:lstStyle/>
          <a:p>
            <a:fld id="{83E91076-BCE7-42B3-B880-2505EA837F52}" type="slidenum">
              <a:rPr lang="en-US" smtClean="0"/>
              <a:t>1</a:t>
            </a:fld>
            <a:endParaRPr lang="en-US"/>
          </a:p>
        </p:txBody>
      </p:sp>
    </p:spTree>
    <p:extLst>
      <p:ext uri="{BB962C8B-B14F-4D97-AF65-F5344CB8AC3E}">
        <p14:creationId xmlns:p14="http://schemas.microsoft.com/office/powerpoint/2010/main" val="306159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picture on the screen is of an archaeological discovery called the </a:t>
            </a:r>
            <a:r>
              <a:rPr lang="en-US" sz="1200" b="1" i="0" kern="1200" dirty="0">
                <a:solidFill>
                  <a:schemeClr val="tx1"/>
                </a:solidFill>
                <a:effectLst/>
                <a:latin typeface="+mn-lt"/>
                <a:ea typeface="+mn-ea"/>
                <a:cs typeface="+mn-cs"/>
              </a:rPr>
              <a:t>Sennacherib Prism</a:t>
            </a:r>
            <a:r>
              <a:rPr lang="en-US" sz="1200" b="0" i="0" kern="1200" dirty="0">
                <a:solidFill>
                  <a:schemeClr val="tx1"/>
                </a:solidFill>
                <a:effectLst/>
                <a:latin typeface="+mn-lt"/>
                <a:ea typeface="+mn-ea"/>
                <a:cs typeface="+mn-cs"/>
              </a:rPr>
              <a:t>.  It first came to light after being purchased from a Bagdad antiquities dealer by a man named James Breasted for the Oriental Institute of Chicago in 1919.</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is one of 3 almost identical prisms which exist, dated to 689 B.C. (contemporary to </a:t>
            </a:r>
            <a:r>
              <a:rPr lang="en-US" sz="1200" b="0" i="0" kern="1200" dirty="0" err="1">
                <a:solidFill>
                  <a:schemeClr val="tx1"/>
                </a:solidFill>
                <a:effectLst/>
                <a:latin typeface="+mn-lt"/>
                <a:ea typeface="+mn-ea"/>
                <a:cs typeface="+mn-cs"/>
              </a:rPr>
              <a:t>Sennacheribs’s</a:t>
            </a:r>
            <a:r>
              <a:rPr lang="en-US" sz="1200" b="0" i="0" kern="1200" dirty="0">
                <a:solidFill>
                  <a:schemeClr val="tx1"/>
                </a:solidFill>
                <a:effectLst/>
                <a:latin typeface="+mn-lt"/>
                <a:ea typeface="+mn-ea"/>
                <a:cs typeface="+mn-cs"/>
              </a:rPr>
              <a:t> reign).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prism contains six paragraphs of </a:t>
            </a:r>
            <a:r>
              <a:rPr lang="en-US" sz="1200" b="0" i="0" u="none" strike="noStrike" kern="1200" dirty="0">
                <a:solidFill>
                  <a:srgbClr val="4C3A00"/>
                </a:solidFill>
                <a:effectLst/>
                <a:latin typeface="+mn-lt"/>
                <a:ea typeface="+mn-ea"/>
                <a:cs typeface="+mn-cs"/>
                <a:hlinkClick r:id="rId3" tooltip="Cuneiform script">
                  <a:extLst>
                    <a:ext uri="{A12FA001-AC4F-418D-AE19-62706E023703}">
                      <ahyp:hlinkClr xmlns:ahyp="http://schemas.microsoft.com/office/drawing/2018/hyperlinkcolor" val="tx"/>
                    </a:ext>
                  </a:extLst>
                </a:hlinkClick>
              </a:rPr>
              <a:t>cuneiform</a:t>
            </a:r>
            <a:r>
              <a:rPr lang="en-US" sz="1200" b="0" i="0" u="none" kern="1200" dirty="0">
                <a:solidFill>
                  <a:srgbClr val="4C3A00"/>
                </a:solidFill>
                <a:effectLst/>
                <a:latin typeface="+mn-lt"/>
                <a:ea typeface="+mn-ea"/>
                <a:cs typeface="+mn-cs"/>
              </a:rPr>
              <a:t> text.</a:t>
            </a:r>
            <a:r>
              <a:rPr lang="en-US" sz="1200" b="0" i="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is hexagonal in shape, made of red baked clay, and stands about 15 inches </a:t>
            </a:r>
            <a:r>
              <a:rPr lang="en-US" sz="1200" b="0" i="0" kern="1200" dirty="0" err="1">
                <a:solidFill>
                  <a:schemeClr val="tx1"/>
                </a:solidFill>
                <a:effectLst/>
                <a:latin typeface="+mn-lt"/>
                <a:ea typeface="+mn-ea"/>
                <a:cs typeface="+mn-cs"/>
              </a:rPr>
              <a:t>hight</a:t>
            </a:r>
            <a:r>
              <a:rPr lang="en-US" sz="1200" b="0" i="0" kern="1200" dirty="0">
                <a:solidFill>
                  <a:schemeClr val="tx1"/>
                </a:solidFill>
                <a:effectLst/>
                <a:latin typeface="+mn-lt"/>
                <a:ea typeface="+mn-ea"/>
                <a:cs typeface="+mn-cs"/>
              </a:rPr>
              <a:t>, and is about 5.5” wide.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picture on the left is to give it some scale. (I was fortunate to visit the institute in April).</a:t>
            </a:r>
          </a:p>
          <a:p>
            <a:r>
              <a:rPr lang="en-US" sz="1200" b="1" i="0" kern="1200" dirty="0">
                <a:solidFill>
                  <a:schemeClr val="tx1"/>
                </a:solidFill>
                <a:effectLst/>
                <a:latin typeface="+mn-lt"/>
                <a:ea typeface="+mn-ea"/>
                <a:cs typeface="+mn-cs"/>
              </a:rPr>
              <a:t>The Prism contains the military exploits of the King as the Assyrian empire expanded.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Biblically significant part of the text gives the boast of Sennacherib regarding Judah</a:t>
            </a:r>
          </a:p>
          <a:p>
            <a:endParaRPr lang="en-US" dirty="0"/>
          </a:p>
          <a:p>
            <a:r>
              <a:rPr lang="en-US" sz="1200" b="0" i="0" kern="1200" dirty="0">
                <a:solidFill>
                  <a:schemeClr val="tx1"/>
                </a:solidFill>
                <a:effectLst/>
                <a:latin typeface="+mn-lt"/>
                <a:ea typeface="+mn-ea"/>
                <a:cs typeface="+mn-cs"/>
              </a:rPr>
              <a:t>"As for the king of Judah, Hezekiah, who had not submitted to my authority, I besieged and captured forty-six of his fortified cities, along with many smaller towns, taken in battle with my battering rams. ... I took as plunder 200,150 people, both small and great, male and female, along with a great number of animals including horses, mules, donkeys, camels, oxen, and sheep. As for Hezekiah, I shut him up like a caged bird in his royal city of Jerusalem. I then constructed a series of fortresses around him, and I did not allow anyone to come out of the city gates. His towns which I captured I gave to the kings of </a:t>
            </a:r>
            <a:r>
              <a:rPr lang="en-US" sz="1200" b="0" i="0" kern="1200" dirty="0" err="1">
                <a:solidFill>
                  <a:schemeClr val="tx1"/>
                </a:solidFill>
                <a:effectLst/>
                <a:latin typeface="+mn-lt"/>
                <a:ea typeface="+mn-ea"/>
                <a:cs typeface="+mn-cs"/>
              </a:rPr>
              <a:t>Ashod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Ekron</a:t>
            </a:r>
            <a:r>
              <a:rPr lang="en-US" sz="1200" b="0" i="0" kern="1200" dirty="0">
                <a:solidFill>
                  <a:schemeClr val="tx1"/>
                </a:solidFill>
                <a:effectLst/>
                <a:latin typeface="+mn-lt"/>
                <a:ea typeface="+mn-ea"/>
                <a:cs typeface="+mn-cs"/>
              </a:rPr>
              <a:t>, and Gaza.“</a:t>
            </a:r>
          </a:p>
          <a:p>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dirty="0">
                <a:solidFill>
                  <a:schemeClr val="tx1"/>
                </a:solidFill>
                <a:effectLst/>
                <a:latin typeface="+mn-lt"/>
                <a:ea typeface="+mn-ea"/>
                <a:cs typeface="+mn-cs"/>
              </a:rPr>
              <a:t>Significance?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Sennacherib had boasted he would do to Hezekiah and he did to the nations around him.</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However, though he besieged the city of Jerusalem, he did not destroy the city, nor did he take the nation into captivity as he did the northern kingdom.</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What happened?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91076-BCE7-42B3-B880-2505EA837F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818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What Happened, is that God Delivered Judah from destruction by the Hand of Sennacherib, the Mighty King of Assyria</a:t>
            </a:r>
          </a:p>
          <a:p>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King Petitioned the Prophet</a:t>
            </a:r>
          </a:p>
          <a:p>
            <a:r>
              <a:rPr lang="en-US" sz="1200" b="1" i="0" kern="1200" dirty="0">
                <a:solidFill>
                  <a:schemeClr val="tx1"/>
                </a:solidFill>
                <a:effectLst/>
                <a:latin typeface="+mn-lt"/>
                <a:ea typeface="+mn-ea"/>
                <a:cs typeface="+mn-cs"/>
              </a:rPr>
              <a:t>(Isaiah 37:1-4),</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And so it was, when King Hezekiah heard it, that he tore his clothes, covered himself with sackcloth, and went into the house of the Lord.</a:t>
            </a:r>
            <a:r>
              <a:rPr lang="en-US" i="1" baseline="30000" dirty="0"/>
              <a:t> 2</a:t>
            </a:r>
            <a:r>
              <a:rPr lang="en-US" i="1" dirty="0"/>
              <a:t> Then he sent Eliakim, who was over the household, Shebna the scribe, and the elders of the priests, covered with sackcloth, to Isaiah the prophet, the son of </a:t>
            </a:r>
            <a:r>
              <a:rPr lang="en-US" i="1" dirty="0" err="1"/>
              <a:t>Amoz</a:t>
            </a:r>
            <a:r>
              <a:rPr lang="en-US" i="1" dirty="0"/>
              <a:t>.</a:t>
            </a:r>
            <a:r>
              <a:rPr lang="en-US" i="1" baseline="30000" dirty="0"/>
              <a:t> 3</a:t>
            </a:r>
            <a:r>
              <a:rPr lang="en-US" i="1" dirty="0"/>
              <a:t> And they said to him, “Thus says Hezekiah: ‘This day is a day of trouble and rebuke and blasphemy; for the children have come to birth, but there is no strength to bring them forth.</a:t>
            </a:r>
            <a:r>
              <a:rPr lang="en-US" i="1" baseline="30000" dirty="0"/>
              <a:t> 4</a:t>
            </a:r>
            <a:r>
              <a:rPr lang="en-US" i="1" dirty="0"/>
              <a:t> It may be that the Lord your God will hear the words of the Rabshakeh, whom his master the king of Assyria has sent to reproach the living God, and will rebuke the words which the Lord your God has heard. Therefore lift up your prayer for the remnant that is left.’ ”</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Prophet Promised </a:t>
            </a:r>
            <a:r>
              <a:rPr lang="en-US" sz="1200" b="1" i="0" kern="1200" dirty="0" err="1">
                <a:solidFill>
                  <a:schemeClr val="tx1"/>
                </a:solidFill>
                <a:effectLst/>
                <a:latin typeface="+mn-lt"/>
                <a:ea typeface="+mn-ea"/>
                <a:cs typeface="+mn-cs"/>
              </a:rPr>
              <a:t>Deliverence</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(Isaiah 37:5-7),</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So the servants of King Hezekiah came to Isaiah.</a:t>
            </a:r>
            <a:r>
              <a:rPr lang="en-US" i="1" baseline="30000" dirty="0"/>
              <a:t> 6</a:t>
            </a:r>
            <a:r>
              <a:rPr lang="en-US" i="1" dirty="0"/>
              <a:t> And Isaiah said to them, “Thus you shall say to your master, ‘Thus says the Lord: “Do not be afraid of the words which you have heard, with which the servants of the king of Assyria have blasphemed Me.</a:t>
            </a:r>
            <a:r>
              <a:rPr lang="en-US" i="1" baseline="30000" dirty="0"/>
              <a:t> 7</a:t>
            </a:r>
            <a:r>
              <a:rPr lang="en-US" i="1" dirty="0"/>
              <a:t> Surely I will send a spirit upon him, and he shall hear a rumor and return to his own land; and I will cause him to fall by the sword in his own land.’ ”</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Notice Good King Hezekiah’s Prayer to God</a:t>
            </a:r>
          </a:p>
          <a:p>
            <a:r>
              <a:rPr lang="en-US" sz="1200" b="1" i="0" kern="1200" dirty="0">
                <a:solidFill>
                  <a:schemeClr val="tx1"/>
                </a:solidFill>
                <a:effectLst/>
                <a:latin typeface="+mn-lt"/>
                <a:ea typeface="+mn-ea"/>
                <a:cs typeface="+mn-cs"/>
              </a:rPr>
              <a:t>(Isaiah 37:15-20), </a:t>
            </a:r>
            <a:r>
              <a:rPr lang="en-US" sz="1200" b="0" i="1" kern="1200" dirty="0">
                <a:solidFill>
                  <a:schemeClr val="tx1"/>
                </a:solidFill>
                <a:effectLst/>
                <a:latin typeface="+mn-lt"/>
                <a:ea typeface="+mn-ea"/>
                <a:cs typeface="+mn-cs"/>
              </a:rPr>
              <a:t>“</a:t>
            </a:r>
            <a:r>
              <a:rPr lang="en-US" i="1" dirty="0"/>
              <a:t>Then Hezekiah prayed to the Lord, saying:</a:t>
            </a:r>
            <a:r>
              <a:rPr lang="en-US" i="1" baseline="30000" dirty="0"/>
              <a:t> 16</a:t>
            </a:r>
            <a:r>
              <a:rPr lang="en-US" i="1" dirty="0"/>
              <a:t> ‘O Lord of hosts, God of Israel, the One who dwells between the cherubim, You are God, You alone, of all the kingdoms of the earth. You have made heaven and earth.</a:t>
            </a:r>
            <a:r>
              <a:rPr lang="en-US" i="1" baseline="30000" dirty="0"/>
              <a:t> 17</a:t>
            </a:r>
            <a:r>
              <a:rPr lang="en-US" i="1" dirty="0"/>
              <a:t> Incline Your ear, O Lord, and hear; open Your eyes, O Lord, and see; and hear all the words of Sennacherib, which he has sent to reproach the living God.</a:t>
            </a:r>
            <a:r>
              <a:rPr lang="en-US" i="1" baseline="30000" dirty="0"/>
              <a:t> 18</a:t>
            </a:r>
            <a:r>
              <a:rPr lang="en-US" i="1" dirty="0"/>
              <a:t> Truly, Lord, the kings of Assyria have laid waste all the nations and their lands,</a:t>
            </a:r>
            <a:r>
              <a:rPr lang="en-US" i="1" baseline="30000" dirty="0"/>
              <a:t> 19</a:t>
            </a:r>
            <a:r>
              <a:rPr lang="en-US" i="1" dirty="0"/>
              <a:t> and have cast their gods into the fire; for they were not gods, but the work of men's hands—wood and stone. Therefore they destroyed them.</a:t>
            </a:r>
            <a:r>
              <a:rPr lang="en-US" i="1" baseline="30000" dirty="0"/>
              <a:t> 20</a:t>
            </a:r>
            <a:r>
              <a:rPr lang="en-US" i="1" dirty="0"/>
              <a:t> Now therefore, O Lord our God, save us from his hand, that all the kingdoms of the earth may know that You are the Lord, You alone.’ ”</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God Delivered as He promised He would</a:t>
            </a:r>
          </a:p>
          <a:p>
            <a:r>
              <a:rPr lang="en-US" sz="1200" b="1" i="0" kern="1200" dirty="0">
                <a:solidFill>
                  <a:schemeClr val="tx1"/>
                </a:solidFill>
                <a:effectLst/>
                <a:latin typeface="+mn-lt"/>
                <a:ea typeface="+mn-ea"/>
                <a:cs typeface="+mn-cs"/>
              </a:rPr>
              <a:t>(Isaiah 37:36-38), </a:t>
            </a:r>
            <a:r>
              <a:rPr lang="en-US" sz="1200" b="0" i="1" kern="1200" dirty="0">
                <a:solidFill>
                  <a:schemeClr val="tx1"/>
                </a:solidFill>
                <a:effectLst/>
                <a:latin typeface="+mn-lt"/>
                <a:ea typeface="+mn-ea"/>
                <a:cs typeface="+mn-cs"/>
              </a:rPr>
              <a:t>“</a:t>
            </a:r>
            <a:r>
              <a:rPr lang="en-US" i="1" dirty="0"/>
              <a:t>Then the angel of the Lord went out, and killed in the camp of the Assyrians one hundred and eighty-five thousand; and when people arose early in the morning, there were the corpses—all dead.</a:t>
            </a:r>
            <a:r>
              <a:rPr lang="en-US" i="1" baseline="30000" dirty="0"/>
              <a:t> 37</a:t>
            </a:r>
            <a:r>
              <a:rPr lang="en-US" i="1" dirty="0"/>
              <a:t> So Sennacherib king of Assyria departed and went away, returned home, and remained at Nineveh.</a:t>
            </a:r>
            <a:r>
              <a:rPr lang="en-US" i="1" baseline="30000" dirty="0"/>
              <a:t> 38</a:t>
            </a:r>
            <a:r>
              <a:rPr lang="en-US" i="1" dirty="0"/>
              <a:t> Now it came to pass, as he was worshiping in the house of </a:t>
            </a:r>
            <a:r>
              <a:rPr lang="en-US" i="1" dirty="0" err="1"/>
              <a:t>Nisroch</a:t>
            </a:r>
            <a:r>
              <a:rPr lang="en-US" i="1" dirty="0"/>
              <a:t> his god, that his sons </a:t>
            </a:r>
            <a:r>
              <a:rPr lang="en-US" i="1" dirty="0" err="1"/>
              <a:t>Adrammelech</a:t>
            </a:r>
            <a:r>
              <a:rPr lang="en-US" i="1" dirty="0"/>
              <a:t> and </a:t>
            </a:r>
            <a:r>
              <a:rPr lang="en-US" i="1" dirty="0" err="1"/>
              <a:t>Sharezer</a:t>
            </a:r>
            <a:r>
              <a:rPr lang="en-US" i="1" dirty="0"/>
              <a:t> struck him down with the sword; and they escaped into the land of Ararat. Then Esarhaddon his son reigned in his place.”</a:t>
            </a:r>
          </a:p>
          <a:p>
            <a:endParaRPr lang="en-US" sz="1200" b="0"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 few short lessons we from what we just read…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Ultimately, it is God who determines the fate of nations</a:t>
            </a:r>
          </a:p>
          <a:p>
            <a:pPr marL="0" indent="0">
              <a:buFont typeface="Arial" panose="020B0604020202020204" pitchFamily="34" charset="0"/>
              <a:buNone/>
            </a:pPr>
            <a:r>
              <a:rPr lang="en-US" sz="1200" b="1" i="0" kern="1200" dirty="0">
                <a:solidFill>
                  <a:schemeClr val="tx1"/>
                </a:solidFill>
                <a:effectLst/>
                <a:latin typeface="+mn-lt"/>
                <a:ea typeface="+mn-ea"/>
                <a:cs typeface="+mn-cs"/>
              </a:rPr>
              <a:t>(Acts 17:26), </a:t>
            </a:r>
            <a:r>
              <a:rPr lang="en-US" sz="1200" b="0" i="1" kern="1200" dirty="0">
                <a:solidFill>
                  <a:schemeClr val="tx1"/>
                </a:solidFill>
                <a:effectLst/>
                <a:latin typeface="+mn-lt"/>
                <a:ea typeface="+mn-ea"/>
                <a:cs typeface="+mn-cs"/>
              </a:rPr>
              <a:t>“</a:t>
            </a:r>
            <a:r>
              <a:rPr lang="en-US" b="0" i="1" dirty="0"/>
              <a:t>And He has made from one blood every nation of men to dwell on all the face of the earth, and has determined their </a:t>
            </a:r>
            <a:r>
              <a:rPr lang="en-US" b="0" i="1" dirty="0" err="1"/>
              <a:t>preappointed</a:t>
            </a:r>
            <a:r>
              <a:rPr lang="en-US" b="0" i="1" dirty="0"/>
              <a:t> times and the boundaries of their dwellings”</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Intercession and Entreaty can sway the decisions God makes</a:t>
            </a:r>
          </a:p>
          <a:p>
            <a:pPr marL="0" indent="0">
              <a:buFont typeface="Arial" panose="020B0604020202020204" pitchFamily="34" charset="0"/>
              <a:buNone/>
            </a:pPr>
            <a:r>
              <a:rPr lang="en-US" sz="1200" b="1" i="0" kern="1200" dirty="0">
                <a:solidFill>
                  <a:schemeClr val="tx1"/>
                </a:solidFill>
                <a:effectLst/>
                <a:latin typeface="+mn-lt"/>
                <a:ea typeface="+mn-ea"/>
                <a:cs typeface="+mn-cs"/>
              </a:rPr>
              <a:t>(1 Timothy 2:1-2), </a:t>
            </a:r>
            <a:r>
              <a:rPr lang="en-US" sz="1200" b="0" i="1" kern="1200" dirty="0">
                <a:solidFill>
                  <a:schemeClr val="tx1"/>
                </a:solidFill>
                <a:effectLst/>
                <a:latin typeface="+mn-lt"/>
                <a:ea typeface="+mn-ea"/>
                <a:cs typeface="+mn-cs"/>
              </a:rPr>
              <a:t>“</a:t>
            </a:r>
            <a:r>
              <a:rPr lang="en-US" b="0" i="1" dirty="0"/>
              <a:t>Therefore I exhort first of all that supplications, prayers, intercessions, and giving of thanks be made for all men,</a:t>
            </a:r>
            <a:r>
              <a:rPr lang="en-US" b="0" i="1" baseline="30000" dirty="0"/>
              <a:t> 2</a:t>
            </a:r>
            <a:r>
              <a:rPr lang="en-US" b="0" i="1" dirty="0"/>
              <a:t> for kings and all who are in authority, that we may lead a quiet and peaceable life in all godliness and reverence.”</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God is capable of protecting His own</a:t>
            </a:r>
          </a:p>
          <a:p>
            <a:pPr marL="0" indent="0">
              <a:buFont typeface="Arial" panose="020B0604020202020204" pitchFamily="34" charset="0"/>
              <a:buNone/>
            </a:pPr>
            <a:r>
              <a:rPr lang="en-US" sz="1200" b="1" i="0" kern="1200" dirty="0">
                <a:solidFill>
                  <a:schemeClr val="tx1"/>
                </a:solidFill>
                <a:effectLst/>
                <a:latin typeface="+mn-lt"/>
                <a:ea typeface="+mn-ea"/>
                <a:cs typeface="+mn-cs"/>
              </a:rPr>
              <a:t>(Isaiah 41:10), </a:t>
            </a:r>
            <a:r>
              <a:rPr lang="en-US" sz="1200" b="0" i="1" kern="1200" dirty="0">
                <a:solidFill>
                  <a:schemeClr val="tx1"/>
                </a:solidFill>
                <a:effectLst/>
                <a:latin typeface="+mn-lt"/>
                <a:ea typeface="+mn-ea"/>
                <a:cs typeface="+mn-cs"/>
              </a:rPr>
              <a:t>“</a:t>
            </a:r>
            <a:r>
              <a:rPr lang="en-US" b="0" i="1" dirty="0"/>
              <a:t>Fear not, for I am with you; be not dismayed, for I am your God. I will strengthen you, yes, I will help you,</a:t>
            </a:r>
            <a:br>
              <a:rPr lang="en-US" b="0" i="1" dirty="0"/>
            </a:br>
            <a:r>
              <a:rPr lang="en-US" b="0" i="1" dirty="0"/>
              <a:t>I will uphold you with My righteous right hand.”</a:t>
            </a:r>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91076-BCE7-42B3-B880-2505EA837F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88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Lessons to Learn</a:t>
            </a:r>
          </a:p>
          <a:p>
            <a:endParaRPr lang="en-US" b="1" dirty="0"/>
          </a:p>
          <a:p>
            <a:pPr marL="0" indent="0">
              <a:buFont typeface="Arial" panose="020B0604020202020204" pitchFamily="34" charset="0"/>
              <a:buNone/>
            </a:pPr>
            <a:r>
              <a:rPr lang="en-US" b="1" dirty="0"/>
              <a:t>There are many today who seek to elevate themselves against God</a:t>
            </a:r>
          </a:p>
          <a:p>
            <a:pPr marL="171450" lvl="0" indent="-171450">
              <a:buFont typeface="Arial" panose="020B0604020202020204" pitchFamily="34" charset="0"/>
              <a:buChar char="•"/>
            </a:pPr>
            <a:r>
              <a:rPr lang="en-US" b="0" u="sng" dirty="0"/>
              <a:t>The foolish boasts of the atheists, as an example</a:t>
            </a:r>
          </a:p>
          <a:p>
            <a:pPr marL="628650" lvl="1" indent="-171450">
              <a:buFont typeface="Arial" panose="020B0604020202020204" pitchFamily="34" charset="0"/>
              <a:buChar char="•"/>
            </a:pPr>
            <a:r>
              <a:rPr lang="en-US" dirty="0"/>
              <a:t>19</a:t>
            </a:r>
            <a:r>
              <a:rPr lang="en-US" baseline="30000" dirty="0"/>
              <a:t>th</a:t>
            </a:r>
            <a:r>
              <a:rPr lang="en-US" dirty="0"/>
              <a:t> Century German Philosopher Friedrich Nietzsche if famous for saying, God is dead.  He meant by this not that God once existed, but does no more.  Rather, that we no longer need the idea of God, because our modern society has progressed to the point where such superstition is no longer relevant.</a:t>
            </a:r>
          </a:p>
          <a:p>
            <a:pPr marL="628650" lvl="1" indent="-171450">
              <a:buFont typeface="Arial" panose="020B0604020202020204" pitchFamily="34" charset="0"/>
              <a:buChar char="•"/>
            </a:pPr>
            <a:r>
              <a:rPr lang="en-US" dirty="0"/>
              <a:t>Nietzsche wrote "God is Dead; but given the way of men, there may still be caves for thousands of years in which his shadow will be shown. And we — we still have to vanquish his shadow, too."</a:t>
            </a:r>
          </a:p>
          <a:p>
            <a:pPr marL="171450" lvl="0" indent="-171450">
              <a:buFont typeface="Arial" panose="020B0604020202020204" pitchFamily="34" charset="0"/>
              <a:buChar char="•"/>
            </a:pPr>
            <a:r>
              <a:rPr lang="en-US" u="sng" dirty="0"/>
              <a:t>The foolish words of the proud and self reliant (Beatles)</a:t>
            </a:r>
          </a:p>
          <a:p>
            <a:pPr marL="628650" lvl="1" indent="-171450">
              <a:buFont typeface="Arial" panose="020B0604020202020204" pitchFamily="34" charset="0"/>
              <a:buChar char="•"/>
            </a:pPr>
            <a:r>
              <a:rPr lang="en-US" u="none" dirty="0"/>
              <a:t>On August 11, 1966, John Lennon said, “Christianity will go. It will vanish and shrink. I needn’t argue about that; I know I’m right and I will be proved right. We’re more popular than Jesus now. I don’t know which will go first – rock &amp; roll or Christianity.”</a:t>
            </a:r>
          </a:p>
          <a:p>
            <a:pPr marL="628650" lvl="1" indent="-171450">
              <a:buFont typeface="Arial" panose="020B0604020202020204" pitchFamily="34" charset="0"/>
              <a:buChar char="•"/>
            </a:pPr>
            <a:r>
              <a:rPr lang="en-US" u="none" dirty="0"/>
              <a:t>Lyrics to Imagine (beautiful melody), </a:t>
            </a:r>
            <a:r>
              <a:rPr lang="en-US" i="1" u="none" dirty="0"/>
              <a:t>“Imagine there's no heaven / It's easy if you try / No hell below us / Above us only sky / Imagine all the people / Living for today. / Imagine there's no countries / It isn't hard to do / Nothing to kill or die for / And no religion, too / …You may say that I'm a dreamer / But I'm not the only one / I hope someday you'll join us / And the world will be as one.”</a:t>
            </a:r>
          </a:p>
          <a:p>
            <a:pPr marL="171450" lvl="0" indent="-171450">
              <a:buFont typeface="Arial" panose="020B0604020202020204" pitchFamily="34" charset="0"/>
              <a:buChar char="•"/>
            </a:pPr>
            <a:r>
              <a:rPr lang="en-US" u="sng" dirty="0"/>
              <a:t>The attacks only grow stronger everyday.  Attacks against Jesus and His followers in our time have served to marginalize all who name His name.</a:t>
            </a:r>
          </a:p>
          <a:p>
            <a:pPr marL="628650" lvl="1" indent="-171450">
              <a:buFont typeface="Arial" panose="020B0604020202020204" pitchFamily="34" charset="0"/>
              <a:buChar char="•"/>
            </a:pPr>
            <a:r>
              <a:rPr lang="en-US" dirty="0"/>
              <a:t>In June, 2017 after a terrorist attack in London that left 6 dead and </a:t>
            </a:r>
            <a:r>
              <a:rPr lang="en-US" dirty="0" err="1"/>
              <a:t>and</a:t>
            </a:r>
            <a:r>
              <a:rPr lang="en-US" dirty="0"/>
              <a:t> more than 40 injured, Michael Stone wrote an article titled (Don’t Pray for London – Reject Religious Extremism).  Following is a quote from the article:  “</a:t>
            </a:r>
            <a:r>
              <a:rPr lang="en-US" sz="1200" b="0" i="0" kern="1200" dirty="0">
                <a:solidFill>
                  <a:schemeClr val="tx1"/>
                </a:solidFill>
                <a:effectLst/>
                <a:latin typeface="+mn-lt"/>
                <a:ea typeface="+mn-ea"/>
                <a:cs typeface="+mn-cs"/>
              </a:rPr>
              <a:t>The uncomfortable truth is the God that both the terrorists and the non-terrorists alike beseech with their prayers is useless, or worse … The uncomfortable truth that many cannot accept is that God most probably does not exist, and that prayers are ultimately futile gestures – empty expressions of existential desperation and metaphysical confusion.”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Just wait after the horrible, hateful, terroristic shooting yesterday in El Paso.  There will be many who will express contempt and express vile words against Christians who have the temerity to pray for those who have been killed or injured, as well as for the families.</a:t>
            </a:r>
          </a:p>
          <a:p>
            <a:pPr marL="171450" lvl="0" indent="-171450">
              <a:buFont typeface="Arial" panose="020B0604020202020204" pitchFamily="34" charset="0"/>
              <a:buChar char="•"/>
            </a:pPr>
            <a:r>
              <a:rPr lang="en-US" u="sng" dirty="0"/>
              <a:t>God’s relevance does not change just because men deny it!</a:t>
            </a:r>
          </a:p>
          <a:p>
            <a:pPr marL="0" lvl="0" indent="0">
              <a:buFont typeface="Arial" panose="020B0604020202020204" pitchFamily="34" charset="0"/>
              <a:buNone/>
            </a:pPr>
            <a:r>
              <a:rPr lang="en-US" b="1" dirty="0"/>
              <a:t>(Romans 1:28-32), </a:t>
            </a:r>
            <a:r>
              <a:rPr lang="en-US" i="1" dirty="0"/>
              <a:t>“And even as they did not like to retain God in their knowledge, God gave them over to a debased mind, to do those things which are not fitting;</a:t>
            </a:r>
            <a:r>
              <a:rPr lang="en-US" i="1" baseline="30000" dirty="0"/>
              <a:t> 29</a:t>
            </a:r>
            <a:r>
              <a:rPr lang="en-US" i="1" dirty="0"/>
              <a:t> being filled with all unrighteousness, sexual immorality, wickedness, covetousness, maliciousness; full of envy, murder, strife, deceit, evil-mindedness; they are whisperers,</a:t>
            </a:r>
            <a:r>
              <a:rPr lang="en-US" i="1" baseline="30000" dirty="0"/>
              <a:t> 30</a:t>
            </a:r>
            <a:r>
              <a:rPr lang="en-US" i="1" dirty="0"/>
              <a:t> backbiters, haters of God, violent, proud, boasters, inventors of evil things, disobedient to parents,</a:t>
            </a:r>
            <a:r>
              <a:rPr lang="en-US" i="1" baseline="30000" dirty="0"/>
              <a:t> 31</a:t>
            </a:r>
            <a:r>
              <a:rPr lang="en-US" i="1" dirty="0"/>
              <a:t> undiscerning, untrustworthy, unloving, unforgiving, unmerciful;</a:t>
            </a:r>
            <a:r>
              <a:rPr lang="en-US" i="1" baseline="30000" dirty="0"/>
              <a:t> 32</a:t>
            </a:r>
            <a:r>
              <a:rPr lang="en-US" i="1" dirty="0"/>
              <a:t> who, knowing the righteous judgment of God, that those who practice such things are deserving of death, not only do the same but also approve of those who practice them.”</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God is Sovereign</a:t>
            </a:r>
          </a:p>
          <a:p>
            <a:pPr marL="171450" indent="-171450">
              <a:buFont typeface="Arial" panose="020B0604020202020204" pitchFamily="34" charset="0"/>
              <a:buChar char="•"/>
            </a:pPr>
            <a:r>
              <a:rPr lang="en-US" b="0" u="sng" dirty="0"/>
              <a:t>His sovereignty shows it is useless to contend with or boast against Him</a:t>
            </a:r>
            <a:r>
              <a:rPr lang="en-US" b="1" dirty="0"/>
              <a:t>!</a:t>
            </a:r>
          </a:p>
          <a:p>
            <a:pPr marL="628650" lvl="1" indent="-171450">
              <a:buFont typeface="Arial" panose="020B0604020202020204" pitchFamily="34" charset="0"/>
              <a:buChar char="•"/>
            </a:pPr>
            <a:r>
              <a:rPr lang="en-US" b="0" dirty="0"/>
              <a:t>God condemned the pride of Edom, who treated Israel treacherously, and thought that her natural protections would spare her from consequence</a:t>
            </a:r>
          </a:p>
          <a:p>
            <a:pPr marL="0" indent="0">
              <a:buFont typeface="Arial" panose="020B0604020202020204" pitchFamily="34" charset="0"/>
              <a:buNone/>
            </a:pPr>
            <a:r>
              <a:rPr lang="en-US" b="1" dirty="0"/>
              <a:t>(Obadiah 3-4), </a:t>
            </a:r>
            <a:r>
              <a:rPr lang="en-US" b="1" i="1" dirty="0"/>
              <a:t>“</a:t>
            </a:r>
            <a:r>
              <a:rPr lang="en-US" i="1" dirty="0"/>
              <a:t>The pride of your heart has deceived you, you who dwell in the clefts of the rock, whose habitation is high; you who say in your heart, ‘Who will bring me down to the ground?’ </a:t>
            </a:r>
            <a:r>
              <a:rPr lang="en-US" i="1" baseline="30000" dirty="0"/>
              <a:t>4</a:t>
            </a:r>
            <a:r>
              <a:rPr lang="en-US" i="1" dirty="0"/>
              <a:t> Though you ascend as high as the eagle, and though you set your nest among the stars, from there I will bring you down,” says the Lord.”</a:t>
            </a:r>
            <a:endParaRPr lang="en-US" b="1" i="1" dirty="0"/>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For us, Victory is in Jesus</a:t>
            </a:r>
          </a:p>
          <a:p>
            <a:pPr marL="0" indent="0">
              <a:buFont typeface="Arial" panose="020B0604020202020204" pitchFamily="34" charset="0"/>
              <a:buNone/>
            </a:pPr>
            <a:r>
              <a:rPr lang="en-US" b="1" dirty="0"/>
              <a:t>(Romans 8:28-39), </a:t>
            </a:r>
            <a:r>
              <a:rPr lang="en-US" b="1" i="1" dirty="0"/>
              <a:t>“</a:t>
            </a:r>
            <a:r>
              <a:rPr lang="en-US" i="1" dirty="0"/>
              <a:t>And we know that all things work together for good to those who love God, to those who are the called according to His purpose.</a:t>
            </a:r>
            <a:r>
              <a:rPr lang="en-US" i="1" baseline="30000" dirty="0"/>
              <a:t> 29</a:t>
            </a:r>
            <a:r>
              <a:rPr lang="en-US" i="1" dirty="0"/>
              <a:t> For whom He foreknew, He also predestined to be conformed to the image of His Son, that He might be the firstborn among many brethren.</a:t>
            </a:r>
            <a:r>
              <a:rPr lang="en-US" i="1" baseline="30000" dirty="0"/>
              <a:t> 30</a:t>
            </a:r>
            <a:r>
              <a:rPr lang="en-US" i="1" dirty="0"/>
              <a:t> Moreover whom He predestined, these He also called; whom He called, these He also justified; and whom He justified, these He also glorified. </a:t>
            </a:r>
            <a:r>
              <a:rPr lang="en-US" i="1" baseline="30000" dirty="0"/>
              <a:t>31</a:t>
            </a:r>
            <a:r>
              <a:rPr lang="en-US" i="1" dirty="0"/>
              <a:t> What then shall we say to these things? If God is for us, who can be against us?</a:t>
            </a:r>
            <a:r>
              <a:rPr lang="en-US" i="1" baseline="30000" dirty="0"/>
              <a:t> 32</a:t>
            </a:r>
            <a:r>
              <a:rPr lang="en-US" i="1" dirty="0"/>
              <a:t> He who did not spare His own Son, but delivered Him up for us all, how shall He not with Him also freely give us all things?</a:t>
            </a:r>
            <a:r>
              <a:rPr lang="en-US" i="1" baseline="30000" dirty="0"/>
              <a:t> 33</a:t>
            </a:r>
            <a:r>
              <a:rPr lang="en-US" i="1" dirty="0"/>
              <a:t> Who shall bring a charge against God's elect? It is God who justifies.</a:t>
            </a:r>
            <a:r>
              <a:rPr lang="en-US" i="1" baseline="30000" dirty="0"/>
              <a:t> 34</a:t>
            </a:r>
            <a:r>
              <a:rPr lang="en-US" i="1" dirty="0"/>
              <a:t> Who is he who condemns? It is Christ who died, and furthermore is also risen, who is even at the right hand of God, who also makes intercession for us.</a:t>
            </a:r>
            <a:r>
              <a:rPr lang="en-US" i="1" baseline="30000" dirty="0"/>
              <a:t> 35</a:t>
            </a:r>
            <a:r>
              <a:rPr lang="en-US" i="1" dirty="0"/>
              <a:t> Who shall separate us from the love of Christ? Shall tribulation, or distress, or persecution, or famine, or nakedness, or peril, or sword?</a:t>
            </a:r>
            <a:r>
              <a:rPr lang="en-US" i="1" baseline="30000" dirty="0"/>
              <a:t> 36</a:t>
            </a:r>
            <a:r>
              <a:rPr lang="en-US" i="1" dirty="0"/>
              <a:t> As it is written:  “For Your sake we are killed all day long; We are accounted as sheep for the slaughter.” </a:t>
            </a:r>
            <a:r>
              <a:rPr lang="en-US" i="1" baseline="30000" dirty="0"/>
              <a:t>37</a:t>
            </a:r>
            <a:r>
              <a:rPr lang="en-US" i="1" dirty="0"/>
              <a:t> Yet in all these things we are more than conquerors through Him who loved us.</a:t>
            </a:r>
            <a:r>
              <a:rPr lang="en-US" i="1" baseline="30000" dirty="0"/>
              <a:t> 38</a:t>
            </a:r>
            <a:r>
              <a:rPr lang="en-US" i="1" dirty="0"/>
              <a:t> For I am persuaded that neither death nor life, nor angels nor principalities nor powers, nor things present nor things to come,</a:t>
            </a:r>
            <a:r>
              <a:rPr lang="en-US" i="1" baseline="30000" dirty="0"/>
              <a:t> 39</a:t>
            </a:r>
            <a:r>
              <a:rPr lang="en-US" i="1" dirty="0"/>
              <a:t> nor height nor depth, nor any other created thing, shall be able to separate us from the love of God which is in Christ Jesus our Lord.”</a:t>
            </a:r>
            <a:endParaRPr lang="en-US"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91076-BCE7-42B3-B880-2505EA837F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13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FC9CA-04B5-41E2-BD86-C42DC08D58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8F4F52-12BE-4537-8DB5-F83DC27473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5468ED-1131-4825-BC5D-86515FBDC500}"/>
              </a:ext>
            </a:extLst>
          </p:cNvPr>
          <p:cNvSpPr>
            <a:spLocks noGrp="1"/>
          </p:cNvSpPr>
          <p:nvPr>
            <p:ph type="dt" sz="half" idx="10"/>
          </p:nvPr>
        </p:nvSpPr>
        <p:spPr/>
        <p:txBody>
          <a:bodyPr/>
          <a:lstStyle/>
          <a:p>
            <a:fld id="{B1A95B57-E376-40DB-971B-C74FFC7B4CC8}" type="datetimeFigureOut">
              <a:rPr lang="en-US" smtClean="0"/>
              <a:t>8/7/2019</a:t>
            </a:fld>
            <a:endParaRPr lang="en-US"/>
          </a:p>
        </p:txBody>
      </p:sp>
      <p:sp>
        <p:nvSpPr>
          <p:cNvPr id="5" name="Footer Placeholder 4">
            <a:extLst>
              <a:ext uri="{FF2B5EF4-FFF2-40B4-BE49-F238E27FC236}">
                <a16:creationId xmlns:a16="http://schemas.microsoft.com/office/drawing/2014/main" id="{DEF2EC78-12CA-4551-BE1A-E9762C277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0091B-5D8C-4A37-8EE1-5E2827FB82B7}"/>
              </a:ext>
            </a:extLst>
          </p:cNvPr>
          <p:cNvSpPr>
            <a:spLocks noGrp="1"/>
          </p:cNvSpPr>
          <p:nvPr>
            <p:ph type="sldNum" sz="quarter" idx="12"/>
          </p:nvPr>
        </p:nvSpPr>
        <p:spPr/>
        <p:txBody>
          <a:bodyPr/>
          <a:lstStyle/>
          <a:p>
            <a:fld id="{134B2A75-07DD-46E7-9292-78810A27D60A}" type="slidenum">
              <a:rPr lang="en-US" smtClean="0"/>
              <a:t>‹#›</a:t>
            </a:fld>
            <a:endParaRPr lang="en-US"/>
          </a:p>
        </p:txBody>
      </p:sp>
    </p:spTree>
    <p:extLst>
      <p:ext uri="{BB962C8B-B14F-4D97-AF65-F5344CB8AC3E}">
        <p14:creationId xmlns:p14="http://schemas.microsoft.com/office/powerpoint/2010/main" val="1852612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20580-A208-4D6C-A8A5-4848CBD808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D563ED-3160-4E9E-A2B8-811CD4F7A0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B5414-C4CA-45C7-B703-EE46B17E2F62}"/>
              </a:ext>
            </a:extLst>
          </p:cNvPr>
          <p:cNvSpPr>
            <a:spLocks noGrp="1"/>
          </p:cNvSpPr>
          <p:nvPr>
            <p:ph type="dt" sz="half" idx="10"/>
          </p:nvPr>
        </p:nvSpPr>
        <p:spPr/>
        <p:txBody>
          <a:bodyPr/>
          <a:lstStyle/>
          <a:p>
            <a:fld id="{B1A95B57-E376-40DB-971B-C74FFC7B4CC8}" type="datetimeFigureOut">
              <a:rPr lang="en-US" smtClean="0"/>
              <a:t>8/7/2019</a:t>
            </a:fld>
            <a:endParaRPr lang="en-US"/>
          </a:p>
        </p:txBody>
      </p:sp>
      <p:sp>
        <p:nvSpPr>
          <p:cNvPr id="5" name="Footer Placeholder 4">
            <a:extLst>
              <a:ext uri="{FF2B5EF4-FFF2-40B4-BE49-F238E27FC236}">
                <a16:creationId xmlns:a16="http://schemas.microsoft.com/office/drawing/2014/main" id="{985A2740-6BE6-4C2E-9ED9-71E229B9F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746F1-D77E-4519-8784-EE7F5CB1FACE}"/>
              </a:ext>
            </a:extLst>
          </p:cNvPr>
          <p:cNvSpPr>
            <a:spLocks noGrp="1"/>
          </p:cNvSpPr>
          <p:nvPr>
            <p:ph type="sldNum" sz="quarter" idx="12"/>
          </p:nvPr>
        </p:nvSpPr>
        <p:spPr/>
        <p:txBody>
          <a:bodyPr/>
          <a:lstStyle/>
          <a:p>
            <a:fld id="{134B2A75-07DD-46E7-9292-78810A27D60A}" type="slidenum">
              <a:rPr lang="en-US" smtClean="0"/>
              <a:t>‹#›</a:t>
            </a:fld>
            <a:endParaRPr lang="en-US"/>
          </a:p>
        </p:txBody>
      </p:sp>
    </p:spTree>
    <p:extLst>
      <p:ext uri="{BB962C8B-B14F-4D97-AF65-F5344CB8AC3E}">
        <p14:creationId xmlns:p14="http://schemas.microsoft.com/office/powerpoint/2010/main" val="3191440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CFB39E-D362-4FAC-A704-E00849F4F9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8A619A-5C77-42B2-91B3-594F5966A0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3CCAD-C22F-4EC1-8FF8-763D54702F12}"/>
              </a:ext>
            </a:extLst>
          </p:cNvPr>
          <p:cNvSpPr>
            <a:spLocks noGrp="1"/>
          </p:cNvSpPr>
          <p:nvPr>
            <p:ph type="dt" sz="half" idx="10"/>
          </p:nvPr>
        </p:nvSpPr>
        <p:spPr/>
        <p:txBody>
          <a:bodyPr/>
          <a:lstStyle/>
          <a:p>
            <a:fld id="{B1A95B57-E376-40DB-971B-C74FFC7B4CC8}" type="datetimeFigureOut">
              <a:rPr lang="en-US" smtClean="0"/>
              <a:t>8/7/2019</a:t>
            </a:fld>
            <a:endParaRPr lang="en-US"/>
          </a:p>
        </p:txBody>
      </p:sp>
      <p:sp>
        <p:nvSpPr>
          <p:cNvPr id="5" name="Footer Placeholder 4">
            <a:extLst>
              <a:ext uri="{FF2B5EF4-FFF2-40B4-BE49-F238E27FC236}">
                <a16:creationId xmlns:a16="http://schemas.microsoft.com/office/drawing/2014/main" id="{B60A5789-1126-4FA4-8EC5-EDE91047F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A6FA3B-236D-43D6-AA8E-BE60E6BD6A3B}"/>
              </a:ext>
            </a:extLst>
          </p:cNvPr>
          <p:cNvSpPr>
            <a:spLocks noGrp="1"/>
          </p:cNvSpPr>
          <p:nvPr>
            <p:ph type="sldNum" sz="quarter" idx="12"/>
          </p:nvPr>
        </p:nvSpPr>
        <p:spPr/>
        <p:txBody>
          <a:bodyPr/>
          <a:lstStyle/>
          <a:p>
            <a:fld id="{134B2A75-07DD-46E7-9292-78810A27D60A}" type="slidenum">
              <a:rPr lang="en-US" smtClean="0"/>
              <a:t>‹#›</a:t>
            </a:fld>
            <a:endParaRPr lang="en-US"/>
          </a:p>
        </p:txBody>
      </p:sp>
    </p:spTree>
    <p:extLst>
      <p:ext uri="{BB962C8B-B14F-4D97-AF65-F5344CB8AC3E}">
        <p14:creationId xmlns:p14="http://schemas.microsoft.com/office/powerpoint/2010/main" val="351262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E4D4-DD5F-4446-839B-B552012F57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6BF6F4-2430-401F-BB27-793B712EC3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62D35-0117-4C6B-8DD9-E3B9C8F49CC0}"/>
              </a:ext>
            </a:extLst>
          </p:cNvPr>
          <p:cNvSpPr>
            <a:spLocks noGrp="1"/>
          </p:cNvSpPr>
          <p:nvPr>
            <p:ph type="dt" sz="half" idx="10"/>
          </p:nvPr>
        </p:nvSpPr>
        <p:spPr/>
        <p:txBody>
          <a:bodyPr/>
          <a:lstStyle/>
          <a:p>
            <a:fld id="{B1A95B57-E376-40DB-971B-C74FFC7B4CC8}" type="datetimeFigureOut">
              <a:rPr lang="en-US" smtClean="0"/>
              <a:t>8/7/2019</a:t>
            </a:fld>
            <a:endParaRPr lang="en-US"/>
          </a:p>
        </p:txBody>
      </p:sp>
      <p:sp>
        <p:nvSpPr>
          <p:cNvPr id="5" name="Footer Placeholder 4">
            <a:extLst>
              <a:ext uri="{FF2B5EF4-FFF2-40B4-BE49-F238E27FC236}">
                <a16:creationId xmlns:a16="http://schemas.microsoft.com/office/drawing/2014/main" id="{BA32E8D9-B5D2-452F-901B-CB1A99FC8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52417-F22A-4A3C-9781-FFC3EC79EC9A}"/>
              </a:ext>
            </a:extLst>
          </p:cNvPr>
          <p:cNvSpPr>
            <a:spLocks noGrp="1"/>
          </p:cNvSpPr>
          <p:nvPr>
            <p:ph type="sldNum" sz="quarter" idx="12"/>
          </p:nvPr>
        </p:nvSpPr>
        <p:spPr/>
        <p:txBody>
          <a:bodyPr/>
          <a:lstStyle/>
          <a:p>
            <a:fld id="{134B2A75-07DD-46E7-9292-78810A27D60A}" type="slidenum">
              <a:rPr lang="en-US" smtClean="0"/>
              <a:t>‹#›</a:t>
            </a:fld>
            <a:endParaRPr lang="en-US"/>
          </a:p>
        </p:txBody>
      </p:sp>
    </p:spTree>
    <p:extLst>
      <p:ext uri="{BB962C8B-B14F-4D97-AF65-F5344CB8AC3E}">
        <p14:creationId xmlns:p14="http://schemas.microsoft.com/office/powerpoint/2010/main" val="269681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9FD8-38D8-4655-802A-BF4917AD0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CFBD96-1C11-4298-B11F-28E0100DF5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96BDE7-E97B-499B-98F7-37F4F74985C4}"/>
              </a:ext>
            </a:extLst>
          </p:cNvPr>
          <p:cNvSpPr>
            <a:spLocks noGrp="1"/>
          </p:cNvSpPr>
          <p:nvPr>
            <p:ph type="dt" sz="half" idx="10"/>
          </p:nvPr>
        </p:nvSpPr>
        <p:spPr/>
        <p:txBody>
          <a:bodyPr/>
          <a:lstStyle/>
          <a:p>
            <a:fld id="{B1A95B57-E376-40DB-971B-C74FFC7B4CC8}" type="datetimeFigureOut">
              <a:rPr lang="en-US" smtClean="0"/>
              <a:t>8/7/2019</a:t>
            </a:fld>
            <a:endParaRPr lang="en-US"/>
          </a:p>
        </p:txBody>
      </p:sp>
      <p:sp>
        <p:nvSpPr>
          <p:cNvPr id="5" name="Footer Placeholder 4">
            <a:extLst>
              <a:ext uri="{FF2B5EF4-FFF2-40B4-BE49-F238E27FC236}">
                <a16:creationId xmlns:a16="http://schemas.microsoft.com/office/drawing/2014/main" id="{6FBDEB55-C7F2-4EA5-8E91-5A1C8C86B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1C9B2-A603-49F7-86A4-0F0B9DA5E7EA}"/>
              </a:ext>
            </a:extLst>
          </p:cNvPr>
          <p:cNvSpPr>
            <a:spLocks noGrp="1"/>
          </p:cNvSpPr>
          <p:nvPr>
            <p:ph type="sldNum" sz="quarter" idx="12"/>
          </p:nvPr>
        </p:nvSpPr>
        <p:spPr/>
        <p:txBody>
          <a:bodyPr/>
          <a:lstStyle/>
          <a:p>
            <a:fld id="{134B2A75-07DD-46E7-9292-78810A27D60A}" type="slidenum">
              <a:rPr lang="en-US" smtClean="0"/>
              <a:t>‹#›</a:t>
            </a:fld>
            <a:endParaRPr lang="en-US"/>
          </a:p>
        </p:txBody>
      </p:sp>
    </p:spTree>
    <p:extLst>
      <p:ext uri="{BB962C8B-B14F-4D97-AF65-F5344CB8AC3E}">
        <p14:creationId xmlns:p14="http://schemas.microsoft.com/office/powerpoint/2010/main" val="364504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1CDD-AA61-4EF7-8D22-F01BD42600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3F79A7-6696-4BBD-B607-246A7669B8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0763BA-C499-4382-925A-E9713A7A87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94D1A4-055B-47D3-9279-DED5049508AB}"/>
              </a:ext>
            </a:extLst>
          </p:cNvPr>
          <p:cNvSpPr>
            <a:spLocks noGrp="1"/>
          </p:cNvSpPr>
          <p:nvPr>
            <p:ph type="dt" sz="half" idx="10"/>
          </p:nvPr>
        </p:nvSpPr>
        <p:spPr/>
        <p:txBody>
          <a:bodyPr/>
          <a:lstStyle/>
          <a:p>
            <a:fld id="{B1A95B57-E376-40DB-971B-C74FFC7B4CC8}" type="datetimeFigureOut">
              <a:rPr lang="en-US" smtClean="0"/>
              <a:t>8/7/2019</a:t>
            </a:fld>
            <a:endParaRPr lang="en-US"/>
          </a:p>
        </p:txBody>
      </p:sp>
      <p:sp>
        <p:nvSpPr>
          <p:cNvPr id="6" name="Footer Placeholder 5">
            <a:extLst>
              <a:ext uri="{FF2B5EF4-FFF2-40B4-BE49-F238E27FC236}">
                <a16:creationId xmlns:a16="http://schemas.microsoft.com/office/drawing/2014/main" id="{A23464EC-592C-4A1B-B82E-2EA6920FB6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F23E0D-D349-455A-A284-54AF8E630F14}"/>
              </a:ext>
            </a:extLst>
          </p:cNvPr>
          <p:cNvSpPr>
            <a:spLocks noGrp="1"/>
          </p:cNvSpPr>
          <p:nvPr>
            <p:ph type="sldNum" sz="quarter" idx="12"/>
          </p:nvPr>
        </p:nvSpPr>
        <p:spPr/>
        <p:txBody>
          <a:bodyPr/>
          <a:lstStyle/>
          <a:p>
            <a:fld id="{134B2A75-07DD-46E7-9292-78810A27D60A}" type="slidenum">
              <a:rPr lang="en-US" smtClean="0"/>
              <a:t>‹#›</a:t>
            </a:fld>
            <a:endParaRPr lang="en-US"/>
          </a:p>
        </p:txBody>
      </p:sp>
    </p:spTree>
    <p:extLst>
      <p:ext uri="{BB962C8B-B14F-4D97-AF65-F5344CB8AC3E}">
        <p14:creationId xmlns:p14="http://schemas.microsoft.com/office/powerpoint/2010/main" val="1602578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1628-255C-451B-9C0A-F4AE4839B9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36B083-31B2-4EF1-8A54-F3793C5CB0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24C5DE-96F6-4619-96DA-8C508AED4F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A49834-3EA0-4511-8903-8804BF37DC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F25CDB-15B8-43E7-A4E1-ED3D81F0D0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D75182-DBEC-4691-9482-6AE2CABF2C96}"/>
              </a:ext>
            </a:extLst>
          </p:cNvPr>
          <p:cNvSpPr>
            <a:spLocks noGrp="1"/>
          </p:cNvSpPr>
          <p:nvPr>
            <p:ph type="dt" sz="half" idx="10"/>
          </p:nvPr>
        </p:nvSpPr>
        <p:spPr/>
        <p:txBody>
          <a:bodyPr/>
          <a:lstStyle/>
          <a:p>
            <a:fld id="{B1A95B57-E376-40DB-971B-C74FFC7B4CC8}" type="datetimeFigureOut">
              <a:rPr lang="en-US" smtClean="0"/>
              <a:t>8/7/2019</a:t>
            </a:fld>
            <a:endParaRPr lang="en-US"/>
          </a:p>
        </p:txBody>
      </p:sp>
      <p:sp>
        <p:nvSpPr>
          <p:cNvPr id="8" name="Footer Placeholder 7">
            <a:extLst>
              <a:ext uri="{FF2B5EF4-FFF2-40B4-BE49-F238E27FC236}">
                <a16:creationId xmlns:a16="http://schemas.microsoft.com/office/drawing/2014/main" id="{E884CDA1-EF37-479D-A066-752181DEAC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A3FE05-68A7-43C3-AB6A-E46C670CF912}"/>
              </a:ext>
            </a:extLst>
          </p:cNvPr>
          <p:cNvSpPr>
            <a:spLocks noGrp="1"/>
          </p:cNvSpPr>
          <p:nvPr>
            <p:ph type="sldNum" sz="quarter" idx="12"/>
          </p:nvPr>
        </p:nvSpPr>
        <p:spPr/>
        <p:txBody>
          <a:bodyPr/>
          <a:lstStyle/>
          <a:p>
            <a:fld id="{134B2A75-07DD-46E7-9292-78810A27D60A}" type="slidenum">
              <a:rPr lang="en-US" smtClean="0"/>
              <a:t>‹#›</a:t>
            </a:fld>
            <a:endParaRPr lang="en-US"/>
          </a:p>
        </p:txBody>
      </p:sp>
    </p:spTree>
    <p:extLst>
      <p:ext uri="{BB962C8B-B14F-4D97-AF65-F5344CB8AC3E}">
        <p14:creationId xmlns:p14="http://schemas.microsoft.com/office/powerpoint/2010/main" val="305213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A6676-B309-42F3-8DD3-587B2E0396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0E52FD-27D5-4F34-B12D-90C4FA6BF446}"/>
              </a:ext>
            </a:extLst>
          </p:cNvPr>
          <p:cNvSpPr>
            <a:spLocks noGrp="1"/>
          </p:cNvSpPr>
          <p:nvPr>
            <p:ph type="dt" sz="half" idx="10"/>
          </p:nvPr>
        </p:nvSpPr>
        <p:spPr/>
        <p:txBody>
          <a:bodyPr/>
          <a:lstStyle/>
          <a:p>
            <a:fld id="{B1A95B57-E376-40DB-971B-C74FFC7B4CC8}" type="datetimeFigureOut">
              <a:rPr lang="en-US" smtClean="0"/>
              <a:t>8/7/2019</a:t>
            </a:fld>
            <a:endParaRPr lang="en-US"/>
          </a:p>
        </p:txBody>
      </p:sp>
      <p:sp>
        <p:nvSpPr>
          <p:cNvPr id="4" name="Footer Placeholder 3">
            <a:extLst>
              <a:ext uri="{FF2B5EF4-FFF2-40B4-BE49-F238E27FC236}">
                <a16:creationId xmlns:a16="http://schemas.microsoft.com/office/drawing/2014/main" id="{5E7ED0A5-BEE1-4530-A67B-6CE311A064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57DA10-0875-4888-9125-D2C10670355A}"/>
              </a:ext>
            </a:extLst>
          </p:cNvPr>
          <p:cNvSpPr>
            <a:spLocks noGrp="1"/>
          </p:cNvSpPr>
          <p:nvPr>
            <p:ph type="sldNum" sz="quarter" idx="12"/>
          </p:nvPr>
        </p:nvSpPr>
        <p:spPr/>
        <p:txBody>
          <a:bodyPr/>
          <a:lstStyle/>
          <a:p>
            <a:fld id="{134B2A75-07DD-46E7-9292-78810A27D60A}" type="slidenum">
              <a:rPr lang="en-US" smtClean="0"/>
              <a:t>‹#›</a:t>
            </a:fld>
            <a:endParaRPr lang="en-US"/>
          </a:p>
        </p:txBody>
      </p:sp>
    </p:spTree>
    <p:extLst>
      <p:ext uri="{BB962C8B-B14F-4D97-AF65-F5344CB8AC3E}">
        <p14:creationId xmlns:p14="http://schemas.microsoft.com/office/powerpoint/2010/main" val="3026675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29B7C9-D5B9-4886-B82A-9717C1A93C3E}"/>
              </a:ext>
            </a:extLst>
          </p:cNvPr>
          <p:cNvSpPr>
            <a:spLocks noGrp="1"/>
          </p:cNvSpPr>
          <p:nvPr>
            <p:ph type="dt" sz="half" idx="10"/>
          </p:nvPr>
        </p:nvSpPr>
        <p:spPr/>
        <p:txBody>
          <a:bodyPr/>
          <a:lstStyle/>
          <a:p>
            <a:fld id="{B1A95B57-E376-40DB-971B-C74FFC7B4CC8}" type="datetimeFigureOut">
              <a:rPr lang="en-US" smtClean="0"/>
              <a:t>8/7/2019</a:t>
            </a:fld>
            <a:endParaRPr lang="en-US"/>
          </a:p>
        </p:txBody>
      </p:sp>
      <p:sp>
        <p:nvSpPr>
          <p:cNvPr id="3" name="Footer Placeholder 2">
            <a:extLst>
              <a:ext uri="{FF2B5EF4-FFF2-40B4-BE49-F238E27FC236}">
                <a16:creationId xmlns:a16="http://schemas.microsoft.com/office/drawing/2014/main" id="{A8433578-F6D2-4689-8E1F-8189F3EF98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FC8DD1-4097-4B64-AE09-9F480F6B5FCB}"/>
              </a:ext>
            </a:extLst>
          </p:cNvPr>
          <p:cNvSpPr>
            <a:spLocks noGrp="1"/>
          </p:cNvSpPr>
          <p:nvPr>
            <p:ph type="sldNum" sz="quarter" idx="12"/>
          </p:nvPr>
        </p:nvSpPr>
        <p:spPr/>
        <p:txBody>
          <a:bodyPr/>
          <a:lstStyle/>
          <a:p>
            <a:fld id="{134B2A75-07DD-46E7-9292-78810A27D60A}" type="slidenum">
              <a:rPr lang="en-US" smtClean="0"/>
              <a:t>‹#›</a:t>
            </a:fld>
            <a:endParaRPr lang="en-US"/>
          </a:p>
        </p:txBody>
      </p:sp>
    </p:spTree>
    <p:extLst>
      <p:ext uri="{BB962C8B-B14F-4D97-AF65-F5344CB8AC3E}">
        <p14:creationId xmlns:p14="http://schemas.microsoft.com/office/powerpoint/2010/main" val="373560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3C59-90DF-4F71-9C6A-4B53C8C7AA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2FEFF1-AE1E-4A50-A200-CC58CB17B4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D35D13-0959-4C05-87BC-2322FDDBD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D10DE-31BB-4662-9B63-DDF39FA73562}"/>
              </a:ext>
            </a:extLst>
          </p:cNvPr>
          <p:cNvSpPr>
            <a:spLocks noGrp="1"/>
          </p:cNvSpPr>
          <p:nvPr>
            <p:ph type="dt" sz="half" idx="10"/>
          </p:nvPr>
        </p:nvSpPr>
        <p:spPr/>
        <p:txBody>
          <a:bodyPr/>
          <a:lstStyle/>
          <a:p>
            <a:fld id="{B1A95B57-E376-40DB-971B-C74FFC7B4CC8}" type="datetimeFigureOut">
              <a:rPr lang="en-US" smtClean="0"/>
              <a:t>8/7/2019</a:t>
            </a:fld>
            <a:endParaRPr lang="en-US"/>
          </a:p>
        </p:txBody>
      </p:sp>
      <p:sp>
        <p:nvSpPr>
          <p:cNvPr id="6" name="Footer Placeholder 5">
            <a:extLst>
              <a:ext uri="{FF2B5EF4-FFF2-40B4-BE49-F238E27FC236}">
                <a16:creationId xmlns:a16="http://schemas.microsoft.com/office/drawing/2014/main" id="{88DE2666-82AB-41DD-BBC0-D455363461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564CD-C925-4EDF-825C-02310579A0D7}"/>
              </a:ext>
            </a:extLst>
          </p:cNvPr>
          <p:cNvSpPr>
            <a:spLocks noGrp="1"/>
          </p:cNvSpPr>
          <p:nvPr>
            <p:ph type="sldNum" sz="quarter" idx="12"/>
          </p:nvPr>
        </p:nvSpPr>
        <p:spPr/>
        <p:txBody>
          <a:bodyPr/>
          <a:lstStyle/>
          <a:p>
            <a:fld id="{134B2A75-07DD-46E7-9292-78810A27D60A}" type="slidenum">
              <a:rPr lang="en-US" smtClean="0"/>
              <a:t>‹#›</a:t>
            </a:fld>
            <a:endParaRPr lang="en-US"/>
          </a:p>
        </p:txBody>
      </p:sp>
    </p:spTree>
    <p:extLst>
      <p:ext uri="{BB962C8B-B14F-4D97-AF65-F5344CB8AC3E}">
        <p14:creationId xmlns:p14="http://schemas.microsoft.com/office/powerpoint/2010/main" val="187072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BB904-2BA9-4E5B-AE9B-09D0E57A9B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35C471-EF9A-4417-9EF9-916CC8E9C9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14C3C3-BE14-438C-8A2D-0D7B7630F9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6C4728-CBFA-407B-9398-E538B3729D4E}"/>
              </a:ext>
            </a:extLst>
          </p:cNvPr>
          <p:cNvSpPr>
            <a:spLocks noGrp="1"/>
          </p:cNvSpPr>
          <p:nvPr>
            <p:ph type="dt" sz="half" idx="10"/>
          </p:nvPr>
        </p:nvSpPr>
        <p:spPr/>
        <p:txBody>
          <a:bodyPr/>
          <a:lstStyle/>
          <a:p>
            <a:fld id="{B1A95B57-E376-40DB-971B-C74FFC7B4CC8}" type="datetimeFigureOut">
              <a:rPr lang="en-US" smtClean="0"/>
              <a:t>8/7/2019</a:t>
            </a:fld>
            <a:endParaRPr lang="en-US"/>
          </a:p>
        </p:txBody>
      </p:sp>
      <p:sp>
        <p:nvSpPr>
          <p:cNvPr id="6" name="Footer Placeholder 5">
            <a:extLst>
              <a:ext uri="{FF2B5EF4-FFF2-40B4-BE49-F238E27FC236}">
                <a16:creationId xmlns:a16="http://schemas.microsoft.com/office/drawing/2014/main" id="{F7101E2A-4A53-43B7-8E8F-12A257DED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7A441-5DFE-4731-AAFF-B6A2DEB73DE0}"/>
              </a:ext>
            </a:extLst>
          </p:cNvPr>
          <p:cNvSpPr>
            <a:spLocks noGrp="1"/>
          </p:cNvSpPr>
          <p:nvPr>
            <p:ph type="sldNum" sz="quarter" idx="12"/>
          </p:nvPr>
        </p:nvSpPr>
        <p:spPr/>
        <p:txBody>
          <a:bodyPr/>
          <a:lstStyle/>
          <a:p>
            <a:fld id="{134B2A75-07DD-46E7-9292-78810A27D60A}" type="slidenum">
              <a:rPr lang="en-US" smtClean="0"/>
              <a:t>‹#›</a:t>
            </a:fld>
            <a:endParaRPr lang="en-US"/>
          </a:p>
        </p:txBody>
      </p:sp>
    </p:spTree>
    <p:extLst>
      <p:ext uri="{BB962C8B-B14F-4D97-AF65-F5344CB8AC3E}">
        <p14:creationId xmlns:p14="http://schemas.microsoft.com/office/powerpoint/2010/main" val="2533955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92E75A-DB48-4E66-8DE7-4ED068765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FB9986-6476-4A49-8E45-AFD1C4962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0EF46-4C52-4A46-9BB9-1A4CC74D1D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95B57-E376-40DB-971B-C74FFC7B4CC8}" type="datetimeFigureOut">
              <a:rPr lang="en-US" smtClean="0"/>
              <a:t>8/7/2019</a:t>
            </a:fld>
            <a:endParaRPr lang="en-US"/>
          </a:p>
        </p:txBody>
      </p:sp>
      <p:sp>
        <p:nvSpPr>
          <p:cNvPr id="5" name="Footer Placeholder 4">
            <a:extLst>
              <a:ext uri="{FF2B5EF4-FFF2-40B4-BE49-F238E27FC236}">
                <a16:creationId xmlns:a16="http://schemas.microsoft.com/office/drawing/2014/main" id="{6AE6A6C4-D953-4F32-A74B-6078F81C5F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3975DB-4F0A-4F0E-A6B4-83537D79B3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B2A75-07DD-46E7-9292-78810A27D60A}" type="slidenum">
              <a:rPr lang="en-US" smtClean="0"/>
              <a:t>‹#›</a:t>
            </a:fld>
            <a:endParaRPr lang="en-US"/>
          </a:p>
        </p:txBody>
      </p:sp>
    </p:spTree>
    <p:extLst>
      <p:ext uri="{BB962C8B-B14F-4D97-AF65-F5344CB8AC3E}">
        <p14:creationId xmlns:p14="http://schemas.microsoft.com/office/powerpoint/2010/main" val="3451438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37F3F-0442-45D9-AEE9-4A0776CBE5E4}"/>
              </a:ext>
            </a:extLst>
          </p:cNvPr>
          <p:cNvSpPr>
            <a:spLocks noGrp="1"/>
          </p:cNvSpPr>
          <p:nvPr>
            <p:ph type="ctrTitle"/>
          </p:nvPr>
        </p:nvSpPr>
        <p:spPr>
          <a:xfrm>
            <a:off x="144026" y="87384"/>
            <a:ext cx="9144000" cy="1886559"/>
          </a:xfrm>
        </p:spPr>
        <p:txBody>
          <a:bodyPr>
            <a:scene3d>
              <a:camera prst="orthographicFront"/>
              <a:lightRig rig="threePt" dir="t"/>
            </a:scene3d>
            <a:sp3d extrusionH="57150">
              <a:bevelT h="25400" prst="softRound"/>
            </a:sp3d>
          </a:bodyPr>
          <a:lstStyle/>
          <a:p>
            <a:r>
              <a:rPr lang="en-US" dirty="0">
                <a:solidFill>
                  <a:srgbClr val="4C3A00"/>
                </a:solidFill>
                <a:latin typeface="Cooper Black" panose="0208090404030B020404" pitchFamily="18" charset="0"/>
              </a:rPr>
              <a:t>Boasting Against</a:t>
            </a:r>
            <a:br>
              <a:rPr lang="en-US" dirty="0">
                <a:solidFill>
                  <a:srgbClr val="4C3A00"/>
                </a:solidFill>
                <a:latin typeface="Cooper Black" panose="0208090404030B020404" pitchFamily="18" charset="0"/>
              </a:rPr>
            </a:br>
            <a:r>
              <a:rPr lang="en-US" dirty="0">
                <a:solidFill>
                  <a:srgbClr val="4C3A00"/>
                </a:solidFill>
                <a:latin typeface="Cooper Black" panose="0208090404030B020404" pitchFamily="18" charset="0"/>
              </a:rPr>
              <a:t>the Lord</a:t>
            </a:r>
          </a:p>
        </p:txBody>
      </p:sp>
      <p:sp>
        <p:nvSpPr>
          <p:cNvPr id="3" name="Subtitle 2">
            <a:extLst>
              <a:ext uri="{FF2B5EF4-FFF2-40B4-BE49-F238E27FC236}">
                <a16:creationId xmlns:a16="http://schemas.microsoft.com/office/drawing/2014/main" id="{212876BA-3F0D-4D5B-8EE4-0E1D7A7BE55F}"/>
              </a:ext>
            </a:extLst>
          </p:cNvPr>
          <p:cNvSpPr>
            <a:spLocks noGrp="1"/>
          </p:cNvSpPr>
          <p:nvPr>
            <p:ph type="subTitle" idx="1"/>
          </p:nvPr>
        </p:nvSpPr>
        <p:spPr>
          <a:xfrm>
            <a:off x="411981" y="2206171"/>
            <a:ext cx="8631535" cy="4433817"/>
          </a:xfrm>
        </p:spPr>
        <p:txBody>
          <a:bodyPr>
            <a:noAutofit/>
          </a:bodyPr>
          <a:lstStyle/>
          <a:p>
            <a:pPr indent="231775" algn="l"/>
            <a:r>
              <a:rPr lang="en-US" sz="4000" i="1" dirty="0">
                <a:solidFill>
                  <a:srgbClr val="4C3A00"/>
                </a:solidFill>
              </a:rPr>
              <a:t>“Thus says the king </a:t>
            </a:r>
            <a:r>
              <a:rPr lang="en-US" sz="4000" dirty="0">
                <a:solidFill>
                  <a:srgbClr val="4C3A00"/>
                </a:solidFill>
              </a:rPr>
              <a:t>[of Assyria]</a:t>
            </a:r>
            <a:r>
              <a:rPr lang="en-US" sz="4000" i="1" dirty="0">
                <a:solidFill>
                  <a:srgbClr val="4C3A00"/>
                </a:solidFill>
              </a:rPr>
              <a:t>: ‘Do not let Hezekiah deceive you, for he will not be able to deliver you;</a:t>
            </a:r>
            <a:r>
              <a:rPr lang="en-US" sz="4000" i="1" baseline="30000" dirty="0">
                <a:solidFill>
                  <a:srgbClr val="4C3A00"/>
                </a:solidFill>
              </a:rPr>
              <a:t> 15</a:t>
            </a:r>
            <a:r>
              <a:rPr lang="en-US" sz="4000" i="1" dirty="0">
                <a:solidFill>
                  <a:srgbClr val="4C3A00"/>
                </a:solidFill>
              </a:rPr>
              <a:t> nor let Hezekiah make you trust in the Lord, saying, “The Lord will surely deliver us; this city will not be given into the hand of the king of Assyria.”’”</a:t>
            </a:r>
            <a:br>
              <a:rPr lang="en-US" sz="3600" dirty="0">
                <a:solidFill>
                  <a:srgbClr val="4C3A00"/>
                </a:solidFill>
              </a:rPr>
            </a:br>
            <a:r>
              <a:rPr lang="en-US" sz="3600" dirty="0">
                <a:solidFill>
                  <a:srgbClr val="4C3A00"/>
                </a:solidFill>
              </a:rPr>
              <a:t>                                                   (Isaiah 36:14-15)</a:t>
            </a:r>
          </a:p>
        </p:txBody>
      </p:sp>
    </p:spTree>
    <p:extLst>
      <p:ext uri="{BB962C8B-B14F-4D97-AF65-F5344CB8AC3E}">
        <p14:creationId xmlns:p14="http://schemas.microsoft.com/office/powerpoint/2010/main" val="24242221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37F3F-0442-45D9-AEE9-4A0776CBE5E4}"/>
              </a:ext>
            </a:extLst>
          </p:cNvPr>
          <p:cNvSpPr>
            <a:spLocks noGrp="1"/>
          </p:cNvSpPr>
          <p:nvPr>
            <p:ph type="ctrTitle"/>
          </p:nvPr>
        </p:nvSpPr>
        <p:spPr>
          <a:xfrm>
            <a:off x="4845595" y="2565037"/>
            <a:ext cx="4268316" cy="1538514"/>
          </a:xfrm>
        </p:spPr>
        <p:txBody>
          <a:bodyPr anchor="t">
            <a:noAutofit/>
            <a:scene3d>
              <a:camera prst="orthographicFront"/>
              <a:lightRig rig="threePt" dir="t"/>
            </a:scene3d>
            <a:sp3d extrusionH="57150">
              <a:bevelT h="25400" prst="softRound"/>
            </a:sp3d>
          </a:bodyPr>
          <a:lstStyle/>
          <a:p>
            <a:r>
              <a:rPr lang="en-US" sz="5000" dirty="0">
                <a:solidFill>
                  <a:srgbClr val="4C3A00"/>
                </a:solidFill>
                <a:latin typeface="Cooper Black" panose="0208090404030B020404" pitchFamily="18" charset="0"/>
              </a:rPr>
              <a:t>Prism of Sennacherib</a:t>
            </a:r>
          </a:p>
        </p:txBody>
      </p:sp>
      <p:sp>
        <p:nvSpPr>
          <p:cNvPr id="3" name="Subtitle 2">
            <a:extLst>
              <a:ext uri="{FF2B5EF4-FFF2-40B4-BE49-F238E27FC236}">
                <a16:creationId xmlns:a16="http://schemas.microsoft.com/office/drawing/2014/main" id="{212876BA-3F0D-4D5B-8EE4-0E1D7A7BE55F}"/>
              </a:ext>
            </a:extLst>
          </p:cNvPr>
          <p:cNvSpPr>
            <a:spLocks noGrp="1"/>
          </p:cNvSpPr>
          <p:nvPr>
            <p:ph type="subTitle" idx="1"/>
          </p:nvPr>
        </p:nvSpPr>
        <p:spPr>
          <a:xfrm>
            <a:off x="478971" y="4484914"/>
            <a:ext cx="8564545" cy="2155073"/>
          </a:xfrm>
        </p:spPr>
        <p:txBody>
          <a:bodyPr>
            <a:noAutofit/>
          </a:bodyPr>
          <a:lstStyle/>
          <a:p>
            <a:pPr indent="231775" algn="l"/>
            <a:r>
              <a:rPr lang="en-US" sz="4800" dirty="0">
                <a:solidFill>
                  <a:srgbClr val="4C3A00"/>
                </a:solidFill>
              </a:rPr>
              <a:t>“As for Hezekiah, I shut him up like a caged bird in his royal city of Jerusalem.”</a:t>
            </a:r>
          </a:p>
        </p:txBody>
      </p:sp>
      <p:pic>
        <p:nvPicPr>
          <p:cNvPr id="5" name="Picture 4" descr="A person wearing a suit and tie&#10;&#10;Description automatically generated">
            <a:extLst>
              <a:ext uri="{FF2B5EF4-FFF2-40B4-BE49-F238E27FC236}">
                <a16:creationId xmlns:a16="http://schemas.microsoft.com/office/drawing/2014/main" id="{C8CDFF27-4EF5-4FFD-BBB5-8F44AE0DA6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267" y="391886"/>
            <a:ext cx="3554863" cy="3643085"/>
          </a:xfrm>
          <a:prstGeom prst="rect">
            <a:avLst/>
          </a:prstGeom>
          <a:ln w="76200">
            <a:solidFill>
              <a:srgbClr val="4C3A00"/>
            </a:solidFill>
          </a:ln>
        </p:spPr>
      </p:pic>
      <p:sp>
        <p:nvSpPr>
          <p:cNvPr id="4" name="TextBox 3">
            <a:extLst>
              <a:ext uri="{FF2B5EF4-FFF2-40B4-BE49-F238E27FC236}">
                <a16:creationId xmlns:a16="http://schemas.microsoft.com/office/drawing/2014/main" id="{F23E4467-7BA8-4C09-ABAB-FB6AA0B3287F}"/>
              </a:ext>
            </a:extLst>
          </p:cNvPr>
          <p:cNvSpPr txBox="1"/>
          <p:nvPr/>
        </p:nvSpPr>
        <p:spPr>
          <a:xfrm>
            <a:off x="5116037" y="274436"/>
            <a:ext cx="3727431" cy="1938992"/>
          </a:xfrm>
          <a:prstGeom prst="rect">
            <a:avLst/>
          </a:prstGeom>
          <a:noFill/>
          <a:ln w="38100">
            <a:solidFill>
              <a:srgbClr val="4C3A00"/>
            </a:solidFill>
          </a:ln>
        </p:spPr>
        <p:txBody>
          <a:bodyPr wrap="none" rtlCol="0">
            <a:spAutoFit/>
          </a:bodyPr>
          <a:lstStyle/>
          <a:p>
            <a:pPr algn="ctr"/>
            <a:r>
              <a:rPr lang="en-US" sz="4000" dirty="0"/>
              <a:t>Oriental Institute</a:t>
            </a:r>
            <a:br>
              <a:rPr lang="en-US" sz="4000" dirty="0"/>
            </a:br>
            <a:r>
              <a:rPr lang="en-US" sz="4000" dirty="0"/>
              <a:t>of Chicago</a:t>
            </a:r>
          </a:p>
          <a:p>
            <a:pPr algn="ctr"/>
            <a:r>
              <a:rPr lang="en-US" sz="4000" dirty="0"/>
              <a:t>Dated, 689 B.C.</a:t>
            </a:r>
          </a:p>
        </p:txBody>
      </p:sp>
    </p:spTree>
    <p:extLst>
      <p:ext uri="{BB962C8B-B14F-4D97-AF65-F5344CB8AC3E}">
        <p14:creationId xmlns:p14="http://schemas.microsoft.com/office/powerpoint/2010/main" val="41255579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37F3F-0442-45D9-AEE9-4A0776CBE5E4}"/>
              </a:ext>
            </a:extLst>
          </p:cNvPr>
          <p:cNvSpPr>
            <a:spLocks noGrp="1"/>
          </p:cNvSpPr>
          <p:nvPr>
            <p:ph type="ctrTitle"/>
          </p:nvPr>
        </p:nvSpPr>
        <p:spPr>
          <a:xfrm>
            <a:off x="144026" y="87385"/>
            <a:ext cx="9144000" cy="1101336"/>
          </a:xfrm>
        </p:spPr>
        <p:txBody>
          <a:bodyPr>
            <a:scene3d>
              <a:camera prst="orthographicFront"/>
              <a:lightRig rig="threePt" dir="t"/>
            </a:scene3d>
            <a:sp3d extrusionH="57150">
              <a:bevelT h="25400" prst="softRound"/>
            </a:sp3d>
          </a:bodyPr>
          <a:lstStyle/>
          <a:p>
            <a:r>
              <a:rPr lang="en-US" dirty="0">
                <a:solidFill>
                  <a:srgbClr val="4C3A00"/>
                </a:solidFill>
                <a:latin typeface="Cooper Black" panose="0208090404030B020404" pitchFamily="18" charset="0"/>
              </a:rPr>
              <a:t>God Delivered Judah!</a:t>
            </a:r>
          </a:p>
        </p:txBody>
      </p:sp>
      <p:sp>
        <p:nvSpPr>
          <p:cNvPr id="3" name="Subtitle 2">
            <a:extLst>
              <a:ext uri="{FF2B5EF4-FFF2-40B4-BE49-F238E27FC236}">
                <a16:creationId xmlns:a16="http://schemas.microsoft.com/office/drawing/2014/main" id="{212876BA-3F0D-4D5B-8EE4-0E1D7A7BE55F}"/>
              </a:ext>
            </a:extLst>
          </p:cNvPr>
          <p:cNvSpPr>
            <a:spLocks noGrp="1"/>
          </p:cNvSpPr>
          <p:nvPr>
            <p:ph type="subTitle" idx="1"/>
          </p:nvPr>
        </p:nvSpPr>
        <p:spPr>
          <a:xfrm>
            <a:off x="411981" y="1463041"/>
            <a:ext cx="8631535" cy="5176948"/>
          </a:xfrm>
        </p:spPr>
        <p:txBody>
          <a:bodyPr>
            <a:noAutofit/>
          </a:bodyPr>
          <a:lstStyle/>
          <a:p>
            <a:pPr>
              <a:lnSpc>
                <a:spcPts val="4800"/>
              </a:lnSpc>
              <a:spcBef>
                <a:spcPts val="0"/>
              </a:spcBef>
            </a:pPr>
            <a:r>
              <a:rPr lang="en-US" sz="4400" b="1" dirty="0">
                <a:solidFill>
                  <a:srgbClr val="4C3A00"/>
                </a:solidFill>
              </a:rPr>
              <a:t>The King Petitioned the Prophet</a:t>
            </a:r>
          </a:p>
          <a:p>
            <a:pPr>
              <a:lnSpc>
                <a:spcPts val="4800"/>
              </a:lnSpc>
              <a:spcBef>
                <a:spcPts val="0"/>
              </a:spcBef>
            </a:pPr>
            <a:r>
              <a:rPr lang="en-US" sz="4000" dirty="0">
                <a:solidFill>
                  <a:srgbClr val="4C3A00"/>
                </a:solidFill>
              </a:rPr>
              <a:t>(37:1-4)</a:t>
            </a:r>
          </a:p>
          <a:p>
            <a:pPr>
              <a:lnSpc>
                <a:spcPts val="4800"/>
              </a:lnSpc>
              <a:spcBef>
                <a:spcPts val="0"/>
              </a:spcBef>
            </a:pPr>
            <a:r>
              <a:rPr lang="en-US" sz="4400" b="1" dirty="0">
                <a:solidFill>
                  <a:srgbClr val="4C3A00"/>
                </a:solidFill>
              </a:rPr>
              <a:t>The Prophet Promised Deliverance</a:t>
            </a:r>
            <a:br>
              <a:rPr lang="en-US" sz="4400" dirty="0">
                <a:solidFill>
                  <a:srgbClr val="4C3A00"/>
                </a:solidFill>
              </a:rPr>
            </a:br>
            <a:r>
              <a:rPr lang="en-US" sz="4000" dirty="0">
                <a:solidFill>
                  <a:srgbClr val="4C3A00"/>
                </a:solidFill>
              </a:rPr>
              <a:t>(37:5-7)</a:t>
            </a:r>
          </a:p>
          <a:p>
            <a:pPr>
              <a:lnSpc>
                <a:spcPts val="4800"/>
              </a:lnSpc>
              <a:spcBef>
                <a:spcPts val="0"/>
              </a:spcBef>
            </a:pPr>
            <a:r>
              <a:rPr lang="en-US" sz="4400" b="1" dirty="0">
                <a:solidFill>
                  <a:srgbClr val="4C3A00"/>
                </a:solidFill>
              </a:rPr>
              <a:t>Hezekiah Prayed to God</a:t>
            </a:r>
          </a:p>
          <a:p>
            <a:pPr>
              <a:lnSpc>
                <a:spcPts val="4800"/>
              </a:lnSpc>
              <a:spcBef>
                <a:spcPts val="0"/>
              </a:spcBef>
            </a:pPr>
            <a:r>
              <a:rPr lang="en-US" sz="4000" dirty="0">
                <a:solidFill>
                  <a:srgbClr val="4C3A00"/>
                </a:solidFill>
              </a:rPr>
              <a:t>(37:15-20)</a:t>
            </a:r>
          </a:p>
          <a:p>
            <a:pPr>
              <a:lnSpc>
                <a:spcPts val="4800"/>
              </a:lnSpc>
              <a:spcBef>
                <a:spcPts val="0"/>
              </a:spcBef>
            </a:pPr>
            <a:r>
              <a:rPr lang="en-US" sz="4400" b="1" dirty="0">
                <a:solidFill>
                  <a:srgbClr val="4C3A00"/>
                </a:solidFill>
              </a:rPr>
              <a:t>God Delivered Judah</a:t>
            </a:r>
          </a:p>
          <a:p>
            <a:pPr>
              <a:lnSpc>
                <a:spcPts val="4800"/>
              </a:lnSpc>
              <a:spcBef>
                <a:spcPts val="0"/>
              </a:spcBef>
            </a:pPr>
            <a:r>
              <a:rPr lang="en-US" sz="4000" dirty="0">
                <a:solidFill>
                  <a:srgbClr val="4C3A00"/>
                </a:solidFill>
              </a:rPr>
              <a:t>(37:36-38)</a:t>
            </a:r>
          </a:p>
        </p:txBody>
      </p:sp>
    </p:spTree>
    <p:extLst>
      <p:ext uri="{BB962C8B-B14F-4D97-AF65-F5344CB8AC3E}">
        <p14:creationId xmlns:p14="http://schemas.microsoft.com/office/powerpoint/2010/main" val="1951886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37F3F-0442-45D9-AEE9-4A0776CBE5E4}"/>
              </a:ext>
            </a:extLst>
          </p:cNvPr>
          <p:cNvSpPr>
            <a:spLocks noGrp="1"/>
          </p:cNvSpPr>
          <p:nvPr>
            <p:ph type="ctrTitle"/>
          </p:nvPr>
        </p:nvSpPr>
        <p:spPr>
          <a:xfrm>
            <a:off x="144026" y="87385"/>
            <a:ext cx="9144000" cy="1101336"/>
          </a:xfrm>
        </p:spPr>
        <p:txBody>
          <a:bodyPr>
            <a:scene3d>
              <a:camera prst="orthographicFront"/>
              <a:lightRig rig="threePt" dir="t"/>
            </a:scene3d>
            <a:sp3d extrusionH="57150">
              <a:bevelT h="25400" prst="softRound"/>
            </a:sp3d>
          </a:bodyPr>
          <a:lstStyle/>
          <a:p>
            <a:r>
              <a:rPr lang="en-US" dirty="0">
                <a:solidFill>
                  <a:srgbClr val="4C3A00"/>
                </a:solidFill>
                <a:latin typeface="Cooper Black" panose="0208090404030B020404" pitchFamily="18" charset="0"/>
              </a:rPr>
              <a:t>Lessons to Learn</a:t>
            </a:r>
          </a:p>
        </p:txBody>
      </p:sp>
      <p:sp>
        <p:nvSpPr>
          <p:cNvPr id="3" name="Subtitle 2">
            <a:extLst>
              <a:ext uri="{FF2B5EF4-FFF2-40B4-BE49-F238E27FC236}">
                <a16:creationId xmlns:a16="http://schemas.microsoft.com/office/drawing/2014/main" id="{212876BA-3F0D-4D5B-8EE4-0E1D7A7BE55F}"/>
              </a:ext>
            </a:extLst>
          </p:cNvPr>
          <p:cNvSpPr>
            <a:spLocks noGrp="1"/>
          </p:cNvSpPr>
          <p:nvPr>
            <p:ph type="subTitle" idx="1"/>
          </p:nvPr>
        </p:nvSpPr>
        <p:spPr>
          <a:xfrm>
            <a:off x="411981" y="1348741"/>
            <a:ext cx="8631535" cy="5189219"/>
          </a:xfrm>
        </p:spPr>
        <p:txBody>
          <a:bodyPr>
            <a:noAutofit/>
          </a:bodyPr>
          <a:lstStyle/>
          <a:p>
            <a:pPr>
              <a:lnSpc>
                <a:spcPts val="4800"/>
              </a:lnSpc>
              <a:spcBef>
                <a:spcPts val="0"/>
              </a:spcBef>
            </a:pPr>
            <a:r>
              <a:rPr lang="en-US" sz="4400" b="1" dirty="0">
                <a:solidFill>
                  <a:srgbClr val="4C3A00"/>
                </a:solidFill>
              </a:rPr>
              <a:t>There are many today who seek to elevate themselves against God</a:t>
            </a:r>
          </a:p>
          <a:p>
            <a:pPr>
              <a:lnSpc>
                <a:spcPts val="4800"/>
              </a:lnSpc>
              <a:spcBef>
                <a:spcPts val="0"/>
              </a:spcBef>
              <a:spcAft>
                <a:spcPts val="1800"/>
              </a:spcAft>
            </a:pPr>
            <a:r>
              <a:rPr lang="en-US" sz="4000" dirty="0">
                <a:solidFill>
                  <a:srgbClr val="4C3A00"/>
                </a:solidFill>
              </a:rPr>
              <a:t>(Romans 1:28-32)</a:t>
            </a:r>
          </a:p>
          <a:p>
            <a:pPr>
              <a:lnSpc>
                <a:spcPts val="4800"/>
              </a:lnSpc>
              <a:spcBef>
                <a:spcPts val="0"/>
              </a:spcBef>
              <a:spcAft>
                <a:spcPts val="1800"/>
              </a:spcAft>
            </a:pPr>
            <a:r>
              <a:rPr lang="en-US" sz="4400" b="1" dirty="0">
                <a:solidFill>
                  <a:srgbClr val="4C3A00"/>
                </a:solidFill>
              </a:rPr>
              <a:t>God is Sovereign</a:t>
            </a:r>
            <a:br>
              <a:rPr lang="en-US" sz="4400" dirty="0">
                <a:solidFill>
                  <a:srgbClr val="4C3A00"/>
                </a:solidFill>
              </a:rPr>
            </a:br>
            <a:r>
              <a:rPr lang="en-US" sz="4000" dirty="0">
                <a:solidFill>
                  <a:srgbClr val="4C3A00"/>
                </a:solidFill>
              </a:rPr>
              <a:t>(Obadiah 3-4)</a:t>
            </a:r>
          </a:p>
          <a:p>
            <a:pPr>
              <a:lnSpc>
                <a:spcPts val="4800"/>
              </a:lnSpc>
              <a:spcBef>
                <a:spcPts val="0"/>
              </a:spcBef>
            </a:pPr>
            <a:r>
              <a:rPr lang="en-US" sz="4400" b="1" dirty="0">
                <a:solidFill>
                  <a:srgbClr val="4C3A00"/>
                </a:solidFill>
              </a:rPr>
              <a:t>For us, Victory is in Jesus</a:t>
            </a:r>
          </a:p>
          <a:p>
            <a:pPr>
              <a:lnSpc>
                <a:spcPts val="4800"/>
              </a:lnSpc>
              <a:spcBef>
                <a:spcPts val="0"/>
              </a:spcBef>
            </a:pPr>
            <a:r>
              <a:rPr lang="en-US" sz="4000" dirty="0">
                <a:solidFill>
                  <a:srgbClr val="4C3A00"/>
                </a:solidFill>
              </a:rPr>
              <a:t>(Romans 8:28-39)</a:t>
            </a:r>
          </a:p>
        </p:txBody>
      </p:sp>
    </p:spTree>
    <p:extLst>
      <p:ext uri="{BB962C8B-B14F-4D97-AF65-F5344CB8AC3E}">
        <p14:creationId xmlns:p14="http://schemas.microsoft.com/office/powerpoint/2010/main" val="5835930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TotalTime>
  <Words>2730</Words>
  <Application>Microsoft Office PowerPoint</Application>
  <PresentationFormat>Widescreen</PresentationFormat>
  <Paragraphs>96</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 Light</vt:lpstr>
      <vt:lpstr>Cooper Black</vt:lpstr>
      <vt:lpstr>Calibri</vt:lpstr>
      <vt:lpstr>Office Theme</vt:lpstr>
      <vt:lpstr>Boasting Against the Lord</vt:lpstr>
      <vt:lpstr>Prism of Sennacherib</vt:lpstr>
      <vt:lpstr>God Delivered Judah!</vt:lpstr>
      <vt:lpstr>Lessons to Learn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Boasting Against the Lord</dc:title>
  <dc:creator>Stan Cox</dc:creator>
  <cp:lastModifiedBy>Stan Cox</cp:lastModifiedBy>
  <cp:revision>31</cp:revision>
  <dcterms:created xsi:type="dcterms:W3CDTF">2019-07-31T18:27:00Z</dcterms:created>
  <dcterms:modified xsi:type="dcterms:W3CDTF">2019-08-07T16:29:05Z</dcterms:modified>
</cp:coreProperties>
</file>