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6" r:id="rId7"/>
    <p:sldId id="275" r:id="rId8"/>
    <p:sldId id="276" r:id="rId9"/>
    <p:sldId id="277" r:id="rId10"/>
    <p:sldId id="283" r:id="rId11"/>
    <p:sldId id="278" r:id="rId12"/>
    <p:sldId id="268" r:id="rId13"/>
    <p:sldId id="269" r:id="rId14"/>
    <p:sldId id="281" r:id="rId15"/>
    <p:sldId id="282" r:id="rId16"/>
    <p:sldId id="279" r:id="rId17"/>
    <p:sldId id="265" r:id="rId18"/>
    <p:sldId id="263" r:id="rId19"/>
    <p:sldId id="272" r:id="rId20"/>
    <p:sldId id="261" r:id="rId21"/>
    <p:sldId id="267" r:id="rId22"/>
    <p:sldId id="274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Institutionalism</a:t>
            </a:r>
            <a:br>
              <a:rPr lang="en-US" dirty="0" smtClean="0"/>
            </a:br>
            <a:r>
              <a:rPr lang="en-US" dirty="0" smtClean="0"/>
              <a:t>and “Battles of the Past”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recalling and learning from a previous generation’s work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Pattern Found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1752600"/>
            <a:ext cx="2971800" cy="990600"/>
          </a:xfrm>
          <a:prstGeom prst="roundRect">
            <a:avLst>
              <a:gd name="adj" fmla="val 3398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orphan home / </a:t>
            </a:r>
          </a:p>
          <a:p>
            <a:pPr algn="ctr"/>
            <a:r>
              <a:rPr lang="en-US" sz="2800" b="1" dirty="0" smtClean="0"/>
              <a:t>food bank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1816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876800" y="51816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333499" y="3238500"/>
            <a:ext cx="2286000" cy="1447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4000500" y="3238501"/>
            <a:ext cx="2286001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31242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312420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$$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of Human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concerning the local church’s support of efforts of evangelism/edification</a:t>
            </a:r>
          </a:p>
          <a:p>
            <a:pPr lvl="1"/>
            <a:r>
              <a:rPr lang="en-US" dirty="0" smtClean="0"/>
              <a:t>directly to preachers (Phil. 4:15-16; 2:25)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similar pattern of benevolence</a:t>
            </a:r>
          </a:p>
          <a:p>
            <a:pPr lvl="1"/>
            <a:r>
              <a:rPr lang="en-US" dirty="0" smtClean="0"/>
              <a:t>directly to local church with saints in need (Acts 11:27-30)(Rom. 15:25-26)(1 Cor. 16:1-4)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can we improve upon God’s pattern?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Sponsoring Church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one church improve its abilities by accepting support from others?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Biblical Pattern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1752600"/>
            <a:ext cx="2514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16764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abilities</a:t>
            </a:r>
          </a:p>
          <a:p>
            <a:r>
              <a:rPr lang="en-US" sz="2400" dirty="0" smtClean="0"/>
              <a:t>local door-knocking</a:t>
            </a:r>
          </a:p>
          <a:p>
            <a:r>
              <a:rPr lang="en-US" sz="2400" dirty="0" smtClean="0"/>
              <a:t>limited mail-outs</a:t>
            </a:r>
          </a:p>
          <a:p>
            <a:r>
              <a:rPr lang="en-US" sz="2400" dirty="0" smtClean="0"/>
              <a:t>part-time preacher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160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1759803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Sponsoring Church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1752600"/>
            <a:ext cx="2514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181600"/>
            <a:ext cx="3352800" cy="13716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sponsoring church</a:t>
            </a:r>
            <a:endParaRPr lang="en-US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676399" y="3124201"/>
            <a:ext cx="2590800" cy="1371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28800" y="3124200"/>
            <a:ext cx="116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$$$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16764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abilities</a:t>
            </a:r>
          </a:p>
          <a:p>
            <a:r>
              <a:rPr lang="en-US" sz="2400" dirty="0" smtClean="0"/>
              <a:t>community ministries</a:t>
            </a:r>
          </a:p>
          <a:p>
            <a:r>
              <a:rPr lang="en-US" sz="2400" dirty="0" smtClean="0"/>
              <a:t>professional marketing</a:t>
            </a:r>
          </a:p>
          <a:p>
            <a:r>
              <a:rPr lang="en-US" sz="2400" dirty="0" smtClean="0"/>
              <a:t>full-time preachers</a:t>
            </a:r>
          </a:p>
          <a:p>
            <a:r>
              <a:rPr lang="en-US" sz="2400" dirty="0" smtClean="0"/>
              <a:t>overseas work</a:t>
            </a:r>
          </a:p>
          <a:p>
            <a:r>
              <a:rPr lang="en-US" sz="2400" dirty="0" smtClean="0"/>
              <a:t>etc…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160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1759803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Sponsoring Church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1752600"/>
            <a:ext cx="2514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181600"/>
            <a:ext cx="3352800" cy="13716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large church w/ many ministries</a:t>
            </a:r>
            <a:endParaRPr lang="en-US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676399" y="3124201"/>
            <a:ext cx="2590800" cy="1371599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8400" y="31242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638800" y="2438400"/>
            <a:ext cx="2514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096000" y="3962400"/>
            <a:ext cx="2514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172200" y="5562600"/>
            <a:ext cx="2514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3429001" y="3047999"/>
            <a:ext cx="2209800" cy="205740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62400" y="4419600"/>
            <a:ext cx="1981202" cy="11430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038600" y="5943600"/>
            <a:ext cx="1981202" cy="762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67200" y="32004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24400" y="41148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51816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Sponsoring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being able to do more is a desirable goal, are these means authorized?</a:t>
            </a:r>
          </a:p>
          <a:p>
            <a:endParaRPr lang="en-US" sz="1200" dirty="0" smtClean="0"/>
          </a:p>
          <a:p>
            <a:r>
              <a:rPr lang="en-US" dirty="0" smtClean="0"/>
              <a:t>violates local church autonomy</a:t>
            </a:r>
          </a:p>
          <a:p>
            <a:pPr lvl="1"/>
            <a:r>
              <a:rPr lang="en-US" dirty="0" smtClean="0"/>
              <a:t>just as an eldership should not hand their duty to an institution, they should not hand it to another congregation or eldership (1 Pet. 5:2-3)</a:t>
            </a:r>
          </a:p>
          <a:p>
            <a:pPr lvl="1"/>
            <a:r>
              <a:rPr lang="en-US" dirty="0" smtClean="0"/>
              <a:t>God never instructed churches to act outside their means – what they could do was enough (2 Cor. 8:1-5)(2 Tim. 3:16-17)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Fellowship Halls, Social Meals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authorized purpose of our gathering </a:t>
            </a:r>
            <a:r>
              <a:rPr lang="en-US" u="sng" dirty="0" smtClean="0"/>
              <a:t>as a church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Fellowship Halls &amp; Social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our purpose of coming together as a church</a:t>
            </a:r>
          </a:p>
          <a:p>
            <a:pPr lvl="1"/>
            <a:r>
              <a:rPr lang="en-US" dirty="0" smtClean="0"/>
              <a:t>sing and pray (1 Cor. 14:15-19)</a:t>
            </a:r>
          </a:p>
          <a:p>
            <a:pPr lvl="1"/>
            <a:r>
              <a:rPr lang="en-US" dirty="0" smtClean="0"/>
              <a:t>teach and take Lord’s Supper (Acts 20:7)</a:t>
            </a:r>
          </a:p>
          <a:p>
            <a:pPr lvl="1"/>
            <a:r>
              <a:rPr lang="en-US" dirty="0" smtClean="0"/>
              <a:t>take up the offering (1 Cor. 16:1-2)</a:t>
            </a:r>
          </a:p>
          <a:p>
            <a:pPr lvl="1"/>
            <a:endParaRPr lang="en-US" sz="1300" dirty="0" smtClean="0"/>
          </a:p>
          <a:p>
            <a:r>
              <a:rPr lang="en-US" dirty="0" smtClean="0"/>
              <a:t>do we see saints assembling for common meals? yes, but…</a:t>
            </a:r>
          </a:p>
          <a:p>
            <a:pPr lvl="1"/>
            <a:r>
              <a:rPr lang="en-US" dirty="0" smtClean="0"/>
              <a:t>not as a church, “from house to house” (Acts 2:46-47)</a:t>
            </a:r>
          </a:p>
          <a:p>
            <a:pPr lvl="1"/>
            <a:r>
              <a:rPr lang="en-US" dirty="0" smtClean="0"/>
              <a:t>when as a church, it was condemned (1 Cor. 11:17-22)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419100" y="457200"/>
            <a:ext cx="8305800" cy="5943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0" algn="l"/>
              </a:tabLst>
              <a:defRPr/>
            </a:pPr>
            <a:r>
              <a:rPr kumimoji="0" lang="en-US" sz="2700" b="0" i="0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27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Now in giving these instructions I do not praise you, since you come together not for the better but for the worse. </a:t>
            </a:r>
            <a:r>
              <a:rPr kumimoji="0" lang="en-US" sz="2700" b="0" i="0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27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first of all, when you come together as a church, I hear that there are divisions among you, and in part I believe it. </a:t>
            </a:r>
            <a:r>
              <a:rPr kumimoji="0" lang="en-US" sz="2700" b="0" i="0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n-US" sz="27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there must also be factions among you, that those who are approved may be recognized among you. </a:t>
            </a:r>
            <a:r>
              <a:rPr kumimoji="0" lang="en-US" sz="2700" b="0" i="0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n-US" sz="27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Therefore when you come together in one place, it is not to eat the Lord’s Supper. </a:t>
            </a:r>
            <a:r>
              <a:rPr kumimoji="0" lang="en-US" sz="2700" b="0" i="0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sz="27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in eating, each one takes his own supper ahead of others; and one is hungry and another is drunk. </a:t>
            </a:r>
            <a:r>
              <a:rPr kumimoji="0" lang="en-US" sz="2700" b="0" i="0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0" lang="en-US" sz="27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What! Do you not have houses to eat and drink in? Or do you despise the church of God and shame those who have nothing? What shall I say to you? Shall I praise you in this? I do not praise you.	</a:t>
            </a:r>
            <a:r>
              <a:rPr kumimoji="0" lang="en-US" sz="27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(1 Corinthians 11:17-22)</a:t>
            </a:r>
            <a:endParaRPr kumimoji="0" lang="en-US" sz="27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457200"/>
            <a:ext cx="8305800" cy="5943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0" algn="l"/>
              </a:tabLst>
              <a:defRPr/>
            </a:pP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Now in giving these instructions I do not praise you, since you come together not for the better but for the worse.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first of all, when you come together as a church, I hear that there are divisions among you, and in part I believe it.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there must also be factions among you, that those who are approved may be recognized among you.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Therefore when you come together in one place, it is not to eat the Lord’s Supper.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in eating, each one takes his own supper ahead of others; and one is hungry and another is drunk.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What! Do you not have houses to eat and drink in? Or do you despise the church of God and shame those who have nothing? What shall I say to you? Shall I praise you in this? I do not praise you.	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(1 Corinthians 11:17-22)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100" y="457200"/>
            <a:ext cx="8305800" cy="5943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0" algn="l"/>
              </a:tabLst>
              <a:defRPr/>
            </a:pP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Now in giving these instructions I do not praise you, since </a:t>
            </a: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you come together not for the better but for the worse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first of all, when you come together as a church, I hear that there are divisions among you, and in part I believe it.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there must also be factions among you, that those who are approved may be recognized among you.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Therefore when you come together in one place, it is not to eat the Lord’s Supper.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in eating, each one takes his own supper ahead of others; and one is hungry and another is drunk.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What! Do you not have houses to eat and drink in? Or do you despise the church of God and shame those who have nothing? What shall I say to you? Shall I praise you in this? I do not praise you.	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(1 Corinthians 11:17-22)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19100" y="457200"/>
            <a:ext cx="8305800" cy="5943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0" algn="l"/>
              </a:tabLst>
              <a:defRPr/>
            </a:pP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Now in giving these instructions I do not praise you, since </a:t>
            </a: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you come together not for the better but for the worse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first of all, when you come together as a church, I hear that there are divisions among you, and in part I believe it.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there must also be factions among you, that those who are approved may be recognized among you.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Therefore when you come together in one place, it is not to eat the Lord’s Supper.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in eating, each one takes his own supper ahead of others; and one is hungry and another is drunk. 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What! </a:t>
            </a:r>
            <a:r>
              <a:rPr kumimoji="0" lang="en-US" sz="27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 you not have houses to eat and drink in?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Or do you despise the church of God and shame those who have nothing? What shall I say to you? Shall I praise you in this? I do not praise you.	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(1 Corinthians 11:17-22)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2514600"/>
            <a:ext cx="8229600" cy="16764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pattern is social meals at home, </a:t>
            </a:r>
          </a:p>
          <a:p>
            <a:pPr algn="ctr"/>
            <a:r>
              <a:rPr lang="en-US" sz="2800" dirty="0" smtClean="0"/>
              <a:t>not at the assemblies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7" grpId="0"/>
      <p:bldP spid="7" grpId="1"/>
      <p:bldP spid="9" grpId="0"/>
      <p:bldP spid="9" grpId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01809"/>
          </a:xfrm>
        </p:spPr>
        <p:txBody>
          <a:bodyPr>
            <a:normAutofit/>
          </a:bodyPr>
          <a:lstStyle/>
          <a:p>
            <a:r>
              <a:rPr lang="en-US" dirty="0" smtClean="0"/>
              <a:t>are some “non-institutional” churches falling into the same patterns seen 50-60 years ago?</a:t>
            </a:r>
          </a:p>
          <a:p>
            <a:pPr lvl="1"/>
            <a:r>
              <a:rPr lang="en-US" dirty="0" smtClean="0"/>
              <a:t>such patterns are common  across generations</a:t>
            </a:r>
          </a:p>
          <a:p>
            <a:endParaRPr lang="en-US" sz="1200" dirty="0" smtClean="0"/>
          </a:p>
          <a:p>
            <a:r>
              <a:rPr lang="en-US" dirty="0" smtClean="0"/>
              <a:t>perhaps a contributing factor is a lack of understanding of what the issues were</a:t>
            </a:r>
          </a:p>
          <a:p>
            <a:pPr lvl="1"/>
            <a:r>
              <a:rPr lang="en-US" dirty="0" smtClean="0"/>
              <a:t>support of human institutions, sponsoring churches, fellowship halls, and open benevolence</a:t>
            </a:r>
          </a:p>
          <a:p>
            <a:pPr lvl="1"/>
            <a:r>
              <a:rPr lang="en-US" dirty="0" smtClean="0"/>
              <a:t>younger generations may know these are wrong, but do they know </a:t>
            </a:r>
            <a:r>
              <a:rPr lang="en-US" u="sng" dirty="0" smtClean="0"/>
              <a:t>why</a:t>
            </a:r>
            <a:r>
              <a:rPr lang="en-US" dirty="0" smtClean="0"/>
              <a:t> they are wrong?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Benevolence from the Church to Non-Christians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individuals have the right, then does the church?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Benevolence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pattern of authority only for aid of needy saints</a:t>
            </a:r>
          </a:p>
          <a:p>
            <a:pPr lvl="1"/>
            <a:r>
              <a:rPr lang="en-US" dirty="0" smtClean="0"/>
              <a:t>from the birth of the church (Acts 2:44-45; 4:32-35)</a:t>
            </a:r>
          </a:p>
          <a:p>
            <a:pPr lvl="1"/>
            <a:r>
              <a:rPr lang="en-US" dirty="0" smtClean="0"/>
              <a:t>care for the widows among disciples (Acts 6:1-4)</a:t>
            </a:r>
          </a:p>
          <a:p>
            <a:pPr lvl="1"/>
            <a:r>
              <a:rPr lang="en-US" dirty="0" smtClean="0"/>
              <a:t>in response to famine in Judea (Acts 11:27-30)</a:t>
            </a:r>
          </a:p>
          <a:p>
            <a:pPr lvl="1"/>
            <a:r>
              <a:rPr lang="en-US" dirty="0" smtClean="0"/>
              <a:t>to the poor saints in Jerusalem (Rom. 15:25-26)</a:t>
            </a:r>
          </a:p>
          <a:p>
            <a:pPr lvl="1"/>
            <a:r>
              <a:rPr lang="en-US" dirty="0" smtClean="0"/>
              <a:t>collection on first day of week (1 Cor. 16:1-2)</a:t>
            </a:r>
          </a:p>
          <a:p>
            <a:pPr lvl="1"/>
            <a:r>
              <a:rPr lang="en-US" dirty="0" smtClean="0"/>
              <a:t>gave for ministering to saints (2 Cor. 8:3-4; 9:1, 12-13)</a:t>
            </a:r>
          </a:p>
          <a:p>
            <a:pPr lvl="1"/>
            <a:r>
              <a:rPr lang="en-US" dirty="0" smtClean="0"/>
              <a:t>support only “true widows” (1 Tim. 5:3-16)</a:t>
            </a:r>
          </a:p>
          <a:p>
            <a:pPr lvl="1"/>
            <a:endParaRPr lang="en-US" sz="1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Benevolence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verses represent individual action</a:t>
            </a:r>
          </a:p>
          <a:p>
            <a:pPr lvl="1"/>
            <a:r>
              <a:rPr lang="en-US" dirty="0" smtClean="0"/>
              <a:t>(Gal. 6:10)(James 1:27)</a:t>
            </a:r>
          </a:p>
          <a:p>
            <a:pPr lvl="1"/>
            <a:endParaRPr lang="en-US" sz="1300" dirty="0" smtClean="0"/>
          </a:p>
          <a:p>
            <a:r>
              <a:rPr lang="en-US" dirty="0" smtClean="0"/>
              <a:t>if ok for individuals, isn’t it ok for the church?</a:t>
            </a:r>
          </a:p>
          <a:p>
            <a:pPr lvl="1"/>
            <a:r>
              <a:rPr lang="en-US" dirty="0" smtClean="0"/>
              <a:t>defies common sense (marriage, business, etc.)</a:t>
            </a:r>
          </a:p>
          <a:p>
            <a:pPr lvl="1"/>
            <a:r>
              <a:rPr lang="en-US" dirty="0" smtClean="0"/>
              <a:t>biblical distinction as well (1 Tim. 5:3-16)</a:t>
            </a:r>
          </a:p>
          <a:p>
            <a:pPr lvl="2"/>
            <a:r>
              <a:rPr lang="en-US" dirty="0" smtClean="0"/>
              <a:t>if Christian widow met qualifications and had no family, then she could be supported by the local church</a:t>
            </a:r>
          </a:p>
          <a:p>
            <a:pPr lvl="2"/>
            <a:r>
              <a:rPr lang="en-US" dirty="0" smtClean="0"/>
              <a:t>yet if an INDIVIDUAL family member existed, then the CHURCH DID NOT have the right to support her</a:t>
            </a:r>
          </a:p>
          <a:p>
            <a:pPr lvl="2"/>
            <a:r>
              <a:rPr lang="en-US" dirty="0" smtClean="0"/>
              <a:t>then, individual’s rights were different from the church’s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these battles and divisions took place years ago, then why spend time on them now?</a:t>
            </a:r>
          </a:p>
          <a:p>
            <a:pPr lvl="1"/>
            <a:r>
              <a:rPr lang="en-US" dirty="0" smtClean="0"/>
              <a:t>because the main issue, how to establish authority, is so fundamental, yet little understood</a:t>
            </a:r>
          </a:p>
          <a:p>
            <a:pPr lvl="1"/>
            <a:r>
              <a:rPr lang="en-US" dirty="0" smtClean="0"/>
              <a:t>when your generation are the pillars in the church, will you know how to judge the authorized from the innovation?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at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of human institutions</a:t>
            </a:r>
          </a:p>
          <a:p>
            <a:r>
              <a:rPr lang="en-US" dirty="0" smtClean="0"/>
              <a:t>sponsoring churches</a:t>
            </a:r>
          </a:p>
          <a:p>
            <a:r>
              <a:rPr lang="en-US" dirty="0" smtClean="0"/>
              <a:t>fellowship halls (social gospel)</a:t>
            </a:r>
          </a:p>
          <a:p>
            <a:r>
              <a:rPr lang="en-US" dirty="0" smtClean="0"/>
              <a:t>open benevolence</a:t>
            </a:r>
          </a:p>
          <a:p>
            <a:endParaRPr lang="en-US" dirty="0" smtClean="0"/>
          </a:p>
          <a:p>
            <a:r>
              <a:rPr lang="en-US" dirty="0" smtClean="0"/>
              <a:t>many might look at this as list of restrictions</a:t>
            </a:r>
          </a:p>
          <a:p>
            <a:pPr lvl="1"/>
            <a:r>
              <a:rPr lang="en-US" dirty="0" smtClean="0"/>
              <a:t>(that’s where the term “anti” originated)</a:t>
            </a:r>
          </a:p>
          <a:p>
            <a:pPr lvl="1"/>
            <a:r>
              <a:rPr lang="en-US" dirty="0" smtClean="0"/>
              <a:t>however, the real issue is in what context </a:t>
            </a:r>
            <a:r>
              <a:rPr lang="en-US" u="sng" dirty="0" smtClean="0"/>
              <a:t>can</a:t>
            </a:r>
            <a:r>
              <a:rPr lang="en-US" dirty="0" smtClean="0"/>
              <a:t> we do these things, as an individual or as the church?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Authority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authority not established, then worship is in vain (Col. 3:17)(Lev. 10:1-3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“by those who come near me, I must be regarded as holy, and before the people I must be glorified”</a:t>
            </a:r>
            <a:endParaRPr lang="en-US" dirty="0" smtClean="0"/>
          </a:p>
          <a:p>
            <a:pPr lvl="1"/>
            <a:r>
              <a:rPr lang="en-US" dirty="0" smtClean="0"/>
              <a:t>“make all things according to the pattern” (Heb. 8:5-6; 2:1-3)</a:t>
            </a:r>
            <a:endParaRPr lang="en-US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dirty="0" smtClean="0"/>
              <a:t>silence can not authorize! (Heb. 7:11-14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Support of Human Institutions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 church support wholesome </a:t>
            </a:r>
            <a:r>
              <a:rPr lang="en-US" dirty="0" smtClean="0"/>
              <a:t>institutions, e.g., orphan’s homes?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of Human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concerning the local church’s support of efforts of evangelism/edification</a:t>
            </a:r>
          </a:p>
          <a:p>
            <a:pPr lvl="1"/>
            <a:r>
              <a:rPr lang="en-US" dirty="0" smtClean="0"/>
              <a:t>directly to preachers (Phil. 4:15-16; 2:25)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similar pattern of benevolence</a:t>
            </a:r>
          </a:p>
          <a:p>
            <a:pPr lvl="1"/>
            <a:r>
              <a:rPr lang="en-US" dirty="0" smtClean="0"/>
              <a:t>directly to local church with saints in need (Acts 11:27-30)(Rom. 15:25-26)(1 Cor. 16:1-4)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Biblical Pattern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57600" y="1752600"/>
            <a:ext cx="1752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preacher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295400" y="51816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638800" y="51816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019299" y="3009900"/>
            <a:ext cx="25908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4533900" y="3009901"/>
            <a:ext cx="25908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31242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12420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$$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Pattern Found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57600" y="1752600"/>
            <a:ext cx="1752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preacher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295400" y="56388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638800" y="56388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4599" y="4953000"/>
            <a:ext cx="609601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6057900" y="4991101"/>
            <a:ext cx="609601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33600" y="48006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55915" y="480060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$$</a:t>
            </a:r>
            <a:endParaRPr lang="en-US" sz="4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0" y="3352800"/>
            <a:ext cx="4495800" cy="1524000"/>
          </a:xfrm>
          <a:prstGeom prst="roundRect">
            <a:avLst>
              <a:gd name="adj" fmla="val 2483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missionary society / </a:t>
            </a:r>
          </a:p>
          <a:p>
            <a:pPr algn="ctr"/>
            <a:r>
              <a:rPr lang="en-US" sz="2800" b="1" dirty="0" smtClean="0"/>
              <a:t>preacher school</a:t>
            </a:r>
            <a:endParaRPr lang="en-US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4114800" y="2895601"/>
            <a:ext cx="76200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251460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$$</a:t>
            </a:r>
            <a:endParaRPr lang="en-US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40386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Biblical Pattern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1752600"/>
            <a:ext cx="25146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1816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876800" y="5181600"/>
            <a:ext cx="2286000" cy="6858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local church</a:t>
            </a:r>
            <a:endParaRPr lang="en-US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257299" y="3009900"/>
            <a:ext cx="25908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3771900" y="3009901"/>
            <a:ext cx="25908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31242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312420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$$</a:t>
            </a:r>
            <a:endParaRPr lang="en-US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16764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the elders to distribute to </a:t>
            </a:r>
            <a:r>
              <a:rPr lang="en-US" sz="2400" b="1" dirty="0" smtClean="0"/>
              <a:t>their</a:t>
            </a:r>
            <a:r>
              <a:rPr lang="en-US" sz="2400" dirty="0" smtClean="0"/>
              <a:t> needy brethren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447</TotalTime>
  <Words>1587</Words>
  <Application>Microsoft Office PowerPoint</Application>
  <PresentationFormat>On-screen Show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Institutionalism and “Battles of the Past”</vt:lpstr>
      <vt:lpstr>Introduction</vt:lpstr>
      <vt:lpstr>The Issues at Hand</vt:lpstr>
      <vt:lpstr>Establishing Authority</vt:lpstr>
      <vt:lpstr>Support of Human Institutions</vt:lpstr>
      <vt:lpstr>Support of Human Institutions</vt:lpstr>
      <vt:lpstr>The Biblical Pattern</vt:lpstr>
      <vt:lpstr>No Pattern Found</vt:lpstr>
      <vt:lpstr>The Biblical Pattern</vt:lpstr>
      <vt:lpstr>No Pattern Found</vt:lpstr>
      <vt:lpstr>Support of Human Institutions</vt:lpstr>
      <vt:lpstr>The Sponsoring Church</vt:lpstr>
      <vt:lpstr>The Biblical Pattern </vt:lpstr>
      <vt:lpstr>The Sponsoring Church</vt:lpstr>
      <vt:lpstr>The Sponsoring Church</vt:lpstr>
      <vt:lpstr>The Sponsoring Church</vt:lpstr>
      <vt:lpstr>Fellowship Halls, Social Meals</vt:lpstr>
      <vt:lpstr>Fellowship Halls &amp; Social Meals</vt:lpstr>
      <vt:lpstr>PowerPoint Presentation</vt:lpstr>
      <vt:lpstr>Benevolence from the Church to Non-Christians</vt:lpstr>
      <vt:lpstr>Open Benevolence</vt:lpstr>
      <vt:lpstr>Open Benevolence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Institutionalism and “Battles of the Past”</dc:title>
  <dc:creator/>
  <cp:lastModifiedBy>Kris</cp:lastModifiedBy>
  <cp:revision>35</cp:revision>
  <dcterms:created xsi:type="dcterms:W3CDTF">2006-08-16T00:00:00Z</dcterms:created>
  <dcterms:modified xsi:type="dcterms:W3CDTF">2011-07-13T18:32:19Z</dcterms:modified>
</cp:coreProperties>
</file>