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Light" panose="020F0302020204030204" pitchFamily="34" charset="0"/>
      <p:regular r:id="rId10"/>
      <p:italic r:id="rId11"/>
    </p:embeddedFont>
    <p:embeddedFont>
      <p:font typeface="Advertising Script" panose="02000506000000020003" pitchFamily="2" charset="0"/>
      <p:bold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7786" autoAdjust="0"/>
  </p:normalViewPr>
  <p:slideViewPr>
    <p:cSldViewPr snapToGrid="0">
      <p:cViewPr varScale="1">
        <p:scale>
          <a:sx n="31" d="100"/>
          <a:sy n="31" d="100"/>
        </p:scale>
        <p:origin x="2178" y="42"/>
      </p:cViewPr>
      <p:guideLst/>
    </p:cSldViewPr>
  </p:slideViewPr>
  <p:notesTextViewPr>
    <p:cViewPr>
      <p:scale>
        <a:sx n="1" d="1"/>
        <a:sy n="1" d="1"/>
      </p:scale>
      <p:origin x="0" y="0"/>
    </p:cViewPr>
  </p:notesTextViewPr>
  <p:notesViewPr>
    <p:cSldViewPr snapToGrid="0">
      <p:cViewPr>
        <p:scale>
          <a:sx n="71" d="100"/>
          <a:sy n="71" d="100"/>
        </p:scale>
        <p:origin x="158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21024"/>
            <a:ext cx="2971800" cy="591670"/>
          </a:xfrm>
          <a:prstGeom prst="rect">
            <a:avLst/>
          </a:prstGeom>
        </p:spPr>
        <p:txBody>
          <a:bodyPr vert="horz" lIns="91440" tIns="45720" rIns="91440" bIns="45720" rtlCol="0"/>
          <a:lstStyle>
            <a:lvl1pPr algn="l">
              <a:defRPr sz="1200"/>
            </a:lvl1pPr>
          </a:lstStyle>
          <a:p>
            <a:r>
              <a:rPr lang="en-US" sz="1800" dirty="0">
                <a:latin typeface="Advertising Script" panose="02000506000000020003" pitchFamily="2" charset="0"/>
              </a:rPr>
              <a:t>Building the Lord’s House</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16, 2017 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E7DFBD4-AE58-4D91-ABB3-61846BE01FFC}" type="slidenum">
              <a:rPr lang="en-US" smtClean="0"/>
              <a:t>‹#›</a:t>
            </a:fld>
            <a:endParaRPr lang="en-US" dirty="0"/>
          </a:p>
        </p:txBody>
      </p:sp>
    </p:spTree>
    <p:extLst>
      <p:ext uri="{BB962C8B-B14F-4D97-AF65-F5344CB8AC3E}">
        <p14:creationId xmlns:p14="http://schemas.microsoft.com/office/powerpoint/2010/main" val="1109377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43087-6094-4D33-9DFA-1DF55A6A8F33}" type="datetimeFigureOut">
              <a:rPr lang="en-US" smtClean="0"/>
              <a:t>5/22/2017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3A400-C194-4474-9B5A-FF54FDE16C45}" type="slidenum">
              <a:rPr lang="en-US" smtClean="0"/>
              <a:t>‹#›</a:t>
            </a:fld>
            <a:endParaRPr lang="en-US"/>
          </a:p>
        </p:txBody>
      </p:sp>
    </p:spTree>
    <p:extLst>
      <p:ext uri="{BB962C8B-B14F-4D97-AF65-F5344CB8AC3E}">
        <p14:creationId xmlns:p14="http://schemas.microsoft.com/office/powerpoint/2010/main" val="2230623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Nehemiah finds the beloved city of his fathers in ruins. </a:t>
            </a:r>
          </a:p>
          <a:p>
            <a:pPr marL="628650" lvl="1" indent="-171450">
              <a:buFont typeface="Arial" panose="020B0604020202020204" pitchFamily="34" charset="0"/>
              <a:buChar char="•"/>
            </a:pPr>
            <a:r>
              <a:rPr lang="en-US" dirty="0"/>
              <a:t>Had been destroyed about 150 years before by Babylon. </a:t>
            </a:r>
          </a:p>
          <a:p>
            <a:pPr marL="628650" lvl="1" indent="-171450">
              <a:buFont typeface="Arial" panose="020B0604020202020204" pitchFamily="34" charset="0"/>
              <a:buChar char="•"/>
            </a:pPr>
            <a:r>
              <a:rPr lang="en-US" dirty="0"/>
              <a:t>Was still in ruins about 100 years after the return from captivity. </a:t>
            </a:r>
          </a:p>
          <a:p>
            <a:pPr marL="0" lvl="0" indent="0">
              <a:buFont typeface="Arial" panose="020B0604020202020204" pitchFamily="34" charset="0"/>
              <a:buNone/>
            </a:pPr>
            <a:r>
              <a:rPr lang="en-US" b="1" dirty="0"/>
              <a:t>Nehemiah rallies the people to rise up and rebuild the wall.</a:t>
            </a:r>
          </a:p>
          <a:p>
            <a:pPr marL="0" lvl="0" indent="0">
              <a:buFont typeface="Arial" panose="020B0604020202020204" pitchFamily="34" charset="0"/>
              <a:buNone/>
            </a:pPr>
            <a:r>
              <a:rPr lang="en-US" b="1" dirty="0"/>
              <a:t>(Nehemiah 2:17-20) READ</a:t>
            </a:r>
          </a:p>
          <a:p>
            <a:pPr marL="628650" lvl="1" indent="-171450">
              <a:buFont typeface="Arial" panose="020B0604020202020204" pitchFamily="34" charset="0"/>
              <a:buChar char="•"/>
            </a:pPr>
            <a:r>
              <a:rPr lang="en-US" dirty="0"/>
              <a:t>They finished it ahead of schedule in spite of many problems. </a:t>
            </a:r>
          </a:p>
          <a:p>
            <a:pPr marL="628650" lvl="1" indent="-171450">
              <a:buFont typeface="Arial" panose="020B0604020202020204" pitchFamily="34" charset="0"/>
              <a:buChar char="•"/>
            </a:pPr>
            <a:r>
              <a:rPr lang="en-US" dirty="0"/>
              <a:t>They leave us an example for help us in building up any congregation. </a:t>
            </a:r>
          </a:p>
          <a:p>
            <a:pPr marL="0" lvl="0" indent="0">
              <a:buFont typeface="Arial" panose="020B0604020202020204" pitchFamily="34" charset="0"/>
              <a:buNone/>
            </a:pPr>
            <a:r>
              <a:rPr lang="en-US" b="1" dirty="0"/>
              <a:t>Nehemiah and his people had some traits needed to build and rebuild for the Lord.</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Based on outline by Ed </a:t>
            </a:r>
            <a:r>
              <a:rPr lang="en-US" b="1" dirty="0" err="1"/>
              <a:t>Bragwell</a:t>
            </a:r>
            <a:endParaRPr lang="en-US" b="1" dirty="0"/>
          </a:p>
        </p:txBody>
      </p:sp>
      <p:sp>
        <p:nvSpPr>
          <p:cNvPr id="4" name="Slide Number Placeholder 3"/>
          <p:cNvSpPr>
            <a:spLocks noGrp="1"/>
          </p:cNvSpPr>
          <p:nvPr>
            <p:ph type="sldNum" sz="quarter" idx="10"/>
          </p:nvPr>
        </p:nvSpPr>
        <p:spPr/>
        <p:txBody>
          <a:bodyPr/>
          <a:lstStyle/>
          <a:p>
            <a:fld id="{9753A400-C194-4474-9B5A-FF54FDE16C45}" type="slidenum">
              <a:rPr lang="en-US" smtClean="0"/>
              <a:t>1</a:t>
            </a:fld>
            <a:endParaRPr lang="en-US"/>
          </a:p>
        </p:txBody>
      </p:sp>
    </p:spTree>
    <p:extLst>
      <p:ext uri="{BB962C8B-B14F-4D97-AF65-F5344CB8AC3E}">
        <p14:creationId xmlns:p14="http://schemas.microsoft.com/office/powerpoint/2010/main" val="14091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dirty="0"/>
              <a:t>Nehemiah was a great leader, but people had mind to work (4:6; 2:18).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(2:18), </a:t>
            </a:r>
            <a:r>
              <a:rPr lang="en-US" i="1" dirty="0"/>
              <a:t>“And I told them of the hand of my God which had been good upon me, and also of the king's words that he had spoken to me. So they said, "Let us rise up and build." Then they set their hands to this good work.”</a:t>
            </a:r>
          </a:p>
          <a:p>
            <a:pPr marL="0" lvl="0" indent="0">
              <a:buNone/>
            </a:pPr>
            <a:r>
              <a:rPr lang="en-US" b="1" dirty="0"/>
              <a:t>(4:6), </a:t>
            </a:r>
            <a:r>
              <a:rPr lang="en-US" i="1" dirty="0"/>
              <a:t>“So we built the wall, and the entire wall was joined together up to half its height, for the people had a mind to work.”</a:t>
            </a:r>
          </a:p>
          <a:p>
            <a:pPr marL="0" lvl="0" indent="0">
              <a:buFont typeface="Arial" panose="020B0604020202020204" pitchFamily="34" charset="0"/>
              <a:buNone/>
            </a:pPr>
            <a:r>
              <a:rPr lang="en-US" b="1" dirty="0"/>
              <a:t>Leadership can do little unless people want to work. True of any organization. Especially true of the church</a:t>
            </a:r>
          </a:p>
          <a:p>
            <a:pPr marL="0" lvl="0" indent="0">
              <a:buNone/>
            </a:pPr>
            <a:r>
              <a:rPr lang="en-US" b="1" dirty="0"/>
              <a:t>(Ephesians 4:16), [the body of Christ] </a:t>
            </a:r>
            <a:r>
              <a:rPr lang="en-US" i="1" dirty="0"/>
              <a:t>“…the whole body, joined and knit together by what every joint supplies, </a:t>
            </a:r>
            <a:r>
              <a:rPr lang="en-US" i="1" u="sng" dirty="0"/>
              <a:t>according to the effective working by which every part does its share</a:t>
            </a:r>
            <a:r>
              <a:rPr lang="en-US" i="1" dirty="0"/>
              <a:t>, causes growth of the body for the edifying of itself in love.”</a:t>
            </a:r>
          </a:p>
          <a:p>
            <a:pPr marL="0" lvl="0" indent="0">
              <a:buNone/>
            </a:pPr>
            <a:r>
              <a:rPr lang="en-US" b="1" dirty="0"/>
              <a:t>(Acts 8:4), [Christ preached in Samaria], </a:t>
            </a:r>
            <a:r>
              <a:rPr lang="en-US" b="0" i="1" dirty="0"/>
              <a:t>“Therefore those who were scattered went everywhere preaching the word.”</a:t>
            </a:r>
          </a:p>
          <a:p>
            <a:pPr marL="0" lvl="0" indent="0">
              <a:buNone/>
            </a:pPr>
            <a:r>
              <a:rPr lang="en-US" b="1" dirty="0"/>
              <a:t>(Acts 11:29), [Benevolent work during famine], </a:t>
            </a:r>
            <a:r>
              <a:rPr lang="en-US" i="1" dirty="0"/>
              <a:t>“Then the disciples, each according to his ability, determined to send relief to the brethren dwelling in Judea.”</a:t>
            </a:r>
          </a:p>
          <a:p>
            <a:pPr marL="742950" lvl="1" indent="-285750">
              <a:buAutoNum type="romanUcPeriod"/>
            </a:pPr>
            <a:endParaRPr lang="en-US" b="1" dirty="0"/>
          </a:p>
          <a:p>
            <a:pPr marL="0" lvl="0" indent="0">
              <a:buNone/>
            </a:pPr>
            <a:r>
              <a:rPr lang="en-US" b="1" dirty="0"/>
              <a:t>A working mentality will minimize many internal problems</a:t>
            </a:r>
            <a:r>
              <a:rPr lang="en-US" b="1" i="1" dirty="0"/>
              <a:t>.  </a:t>
            </a:r>
            <a:r>
              <a:rPr lang="en-US" i="1" dirty="0"/>
              <a:t>(Too mentally involved for petty strife and criticism. Too absorbed to notice most irritations of brethren.)</a:t>
            </a:r>
          </a:p>
        </p:txBody>
      </p:sp>
      <p:sp>
        <p:nvSpPr>
          <p:cNvPr id="4" name="Slide Number Placeholder 3"/>
          <p:cNvSpPr>
            <a:spLocks noGrp="1"/>
          </p:cNvSpPr>
          <p:nvPr>
            <p:ph type="sldNum" sz="quarter" idx="10"/>
          </p:nvPr>
        </p:nvSpPr>
        <p:spPr/>
        <p:txBody>
          <a:bodyPr/>
          <a:lstStyle/>
          <a:p>
            <a:fld id="{9753A400-C194-4474-9B5A-FF54FDE16C45}" type="slidenum">
              <a:rPr lang="en-US" smtClean="0"/>
              <a:t>2</a:t>
            </a:fld>
            <a:endParaRPr lang="en-US"/>
          </a:p>
        </p:txBody>
      </p:sp>
    </p:spTree>
    <p:extLst>
      <p:ext uri="{BB962C8B-B14F-4D97-AF65-F5344CB8AC3E}">
        <p14:creationId xmlns:p14="http://schemas.microsoft.com/office/powerpoint/2010/main" val="243718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They Had a Balanced Approach. They mixed weapons with work </a:t>
            </a:r>
          </a:p>
          <a:p>
            <a:pPr marL="0" indent="0">
              <a:buNone/>
            </a:pPr>
            <a:r>
              <a:rPr lang="en-US" b="1" dirty="0"/>
              <a:t>(4:16-17), </a:t>
            </a:r>
            <a:r>
              <a:rPr lang="en-US" i="1" dirty="0"/>
              <a:t>“So it was, from that time on, that </a:t>
            </a:r>
            <a:r>
              <a:rPr lang="en-US" i="1" u="sng" dirty="0"/>
              <a:t>half of my servants worked at construction, while the other half held the spears, the shields, the bows, and wore armor</a:t>
            </a:r>
            <a:r>
              <a:rPr lang="en-US" i="1" dirty="0"/>
              <a:t>; and the leaders were behind all the house of Judah.</a:t>
            </a:r>
            <a:r>
              <a:rPr lang="en-US" i="1" baseline="30000" dirty="0"/>
              <a:t> 17 </a:t>
            </a:r>
            <a:r>
              <a:rPr lang="en-US" i="1" dirty="0"/>
              <a:t>Those who built on the wall, and those who carried burdens, loaded themselves so that with one hand they worked at construction, and with the other held a weapon.” </a:t>
            </a:r>
          </a:p>
          <a:p>
            <a:pPr marL="742950" lvl="1" indent="-285750">
              <a:buFont typeface="Arial" panose="020B0604020202020204" pitchFamily="34" charset="0"/>
              <a:buChar char="•"/>
            </a:pPr>
            <a:r>
              <a:rPr lang="en-US" dirty="0"/>
              <a:t>Weapons without work would have left the wall in ruins.  Work without weapons would made the work impossible. </a:t>
            </a:r>
          </a:p>
          <a:p>
            <a:pPr marL="0" lvl="0" indent="0">
              <a:buNone/>
            </a:pPr>
            <a:r>
              <a:rPr lang="en-US" b="1" dirty="0"/>
              <a:t>Churches are not built up by either weapons or work alone.</a:t>
            </a:r>
            <a:r>
              <a:rPr lang="en-US" dirty="0"/>
              <a:t> </a:t>
            </a:r>
          </a:p>
          <a:p>
            <a:pPr marL="742950" lvl="1" indent="-285750">
              <a:buFont typeface="Arial" panose="020B0604020202020204" pitchFamily="34" charset="0"/>
              <a:buChar char="•"/>
            </a:pPr>
            <a:r>
              <a:rPr lang="en-US" b="1" dirty="0"/>
              <a:t>It takes a lot of planting, watering, teaching, exhorting</a:t>
            </a:r>
          </a:p>
          <a:p>
            <a:pPr marL="0" lvl="0" indent="0">
              <a:buFont typeface="Arial" panose="020B0604020202020204" pitchFamily="34" charset="0"/>
              <a:buNone/>
            </a:pPr>
            <a:r>
              <a:rPr lang="en-US" b="1" dirty="0"/>
              <a:t>(2 Timothy 4:2-4), </a:t>
            </a:r>
            <a:r>
              <a:rPr lang="en-US" i="1" dirty="0"/>
              <a:t>“Preach the word! Be ready in season and out of season. Convince, rebuke, exhort, with all longsuffering and teaching. </a:t>
            </a:r>
            <a:r>
              <a:rPr lang="en-US" i="1" baseline="30000" dirty="0"/>
              <a:t>3</a:t>
            </a:r>
            <a:r>
              <a:rPr lang="en-US" i="1" dirty="0"/>
              <a:t> For the time will come when they will not endure sound doctrine, but according to their own desires, because they have itching ears, they will heap up for themselves teachers; </a:t>
            </a:r>
            <a:r>
              <a:rPr lang="en-US" i="1" baseline="30000" dirty="0"/>
              <a:t>4</a:t>
            </a:r>
            <a:r>
              <a:rPr lang="en-US" i="1" dirty="0"/>
              <a:t> and they will turn their ears away from the truth, and be turned aside to fables.”</a:t>
            </a:r>
          </a:p>
          <a:p>
            <a:pPr marL="742950" lvl="1" indent="-285750">
              <a:buFont typeface="Arial" panose="020B0604020202020204" pitchFamily="34" charset="0"/>
              <a:buChar char="•"/>
            </a:pPr>
            <a:r>
              <a:rPr lang="en-US" b="1" dirty="0"/>
              <a:t>It also takes a lot of contending for the faith</a:t>
            </a:r>
          </a:p>
          <a:p>
            <a:pPr marL="0" lvl="0" indent="0">
              <a:buFont typeface="Arial" panose="020B0604020202020204" pitchFamily="34" charset="0"/>
              <a:buNone/>
            </a:pPr>
            <a:r>
              <a:rPr lang="en-US" b="1" dirty="0"/>
              <a:t>(Jude 3), </a:t>
            </a:r>
            <a:r>
              <a:rPr lang="en-US" i="1" dirty="0"/>
              <a:t>“Beloved, while I was very diligent to write to you concerning our common salvation, I found it necessary to write to you exhorting you to contend earnestly for the faith which was once for all delivered to the saints.”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3A400-C194-4474-9B5A-FF54FDE16C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66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t>Unhindered by ridicule from enemies</a:t>
            </a:r>
          </a:p>
          <a:p>
            <a:pPr marL="0" lvl="0" indent="0">
              <a:buNone/>
            </a:pPr>
            <a:r>
              <a:rPr lang="en-US" b="1" dirty="0"/>
              <a:t>(4:1-3), READ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Unhindered by open threats to attack  </a:t>
            </a:r>
            <a:r>
              <a:rPr lang="en-US" dirty="0"/>
              <a:t>(They fortified themselves by keeping working) </a:t>
            </a:r>
          </a:p>
          <a:p>
            <a:pPr marL="0" lvl="0" indent="0">
              <a:buNone/>
            </a:pPr>
            <a:r>
              <a:rPr lang="en-US" b="1" dirty="0"/>
              <a:t>(4:7-8), READ, cf. 14-15</a:t>
            </a:r>
            <a:endParaRPr lang="en-US" dirty="0"/>
          </a:p>
          <a:p>
            <a:pPr marL="171450" lvl="0" indent="-171450">
              <a:buFont typeface="Arial" panose="020B0604020202020204" pitchFamily="34" charset="0"/>
              <a:buChar char="•"/>
            </a:pPr>
            <a:r>
              <a:rPr lang="en-US" b="1" dirty="0"/>
              <a:t>Unhindered by subtle efforts to stop the work </a:t>
            </a:r>
          </a:p>
          <a:p>
            <a:pPr marL="0" lvl="0" indent="0">
              <a:buFont typeface="Arial" panose="020B0604020202020204" pitchFamily="34" charset="0"/>
              <a:buNone/>
            </a:pPr>
            <a:r>
              <a:rPr lang="en-US" b="1" dirty="0"/>
              <a:t>(6:1-4), READ </a:t>
            </a:r>
          </a:p>
          <a:p>
            <a:pPr marL="171450" lvl="0" indent="-171450">
              <a:buFont typeface="Arial" panose="020B0604020202020204" pitchFamily="34" charset="0"/>
              <a:buChar char="•"/>
            </a:pPr>
            <a:r>
              <a:rPr lang="en-US" b="1" dirty="0"/>
              <a:t>Unhindered by unfounded rumors </a:t>
            </a:r>
          </a:p>
          <a:p>
            <a:pPr marL="0" lvl="0" indent="0">
              <a:buFont typeface="Arial" panose="020B0604020202020204" pitchFamily="34" charset="0"/>
              <a:buNone/>
            </a:pPr>
            <a:r>
              <a:rPr lang="en-US" b="1" dirty="0"/>
              <a:t>(6:5-9), READ </a:t>
            </a:r>
          </a:p>
          <a:p>
            <a:pPr marL="171450" lvl="0" indent="-171450">
              <a:buFont typeface="Arial" panose="020B0604020202020204" pitchFamily="34" charset="0"/>
              <a:buChar char="•"/>
            </a:pPr>
            <a:r>
              <a:rPr lang="en-US" b="1" dirty="0"/>
              <a:t>Unhindered because they believed they were doing a great work</a:t>
            </a:r>
          </a:p>
          <a:p>
            <a:pPr marL="0" lvl="0" indent="0">
              <a:buFont typeface="Arial" panose="020B0604020202020204" pitchFamily="34" charset="0"/>
              <a:buNone/>
            </a:pPr>
            <a:r>
              <a:rPr lang="en-US" b="1" dirty="0"/>
              <a:t>(6:3), READ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3A400-C194-4474-9B5A-FF54FDE16C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88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They Were Responsibility Conscious.  (“The people stood in their place”)</a:t>
            </a:r>
          </a:p>
          <a:p>
            <a:pPr marL="0" indent="0">
              <a:buNone/>
            </a:pPr>
            <a:r>
              <a:rPr lang="en-US" b="1" dirty="0"/>
              <a:t>(8:7-8), </a:t>
            </a:r>
            <a:r>
              <a:rPr lang="en-US" i="1" dirty="0"/>
              <a:t>“Also </a:t>
            </a:r>
            <a:r>
              <a:rPr lang="en-US" i="1" dirty="0" err="1"/>
              <a:t>Jeshua</a:t>
            </a:r>
            <a:r>
              <a:rPr lang="en-US" i="1" dirty="0"/>
              <a:t>, Bani, </a:t>
            </a:r>
            <a:r>
              <a:rPr lang="en-US" i="1" dirty="0" err="1"/>
              <a:t>Sherebiah</a:t>
            </a:r>
            <a:r>
              <a:rPr lang="en-US" i="1" dirty="0"/>
              <a:t>, </a:t>
            </a:r>
            <a:r>
              <a:rPr lang="en-US" i="1" dirty="0" err="1"/>
              <a:t>Jamin</a:t>
            </a:r>
            <a:r>
              <a:rPr lang="en-US" i="1" dirty="0"/>
              <a:t>, </a:t>
            </a:r>
            <a:r>
              <a:rPr lang="en-US" i="1" dirty="0" err="1"/>
              <a:t>Akkub</a:t>
            </a:r>
            <a:r>
              <a:rPr lang="en-US" i="1" dirty="0"/>
              <a:t>, </a:t>
            </a:r>
            <a:r>
              <a:rPr lang="en-US" i="1" dirty="0" err="1"/>
              <a:t>Shabbethai</a:t>
            </a:r>
            <a:r>
              <a:rPr lang="en-US" i="1" dirty="0"/>
              <a:t>, </a:t>
            </a:r>
            <a:r>
              <a:rPr lang="en-US" i="1" dirty="0" err="1"/>
              <a:t>Hodijah</a:t>
            </a:r>
            <a:r>
              <a:rPr lang="en-US" i="1" dirty="0"/>
              <a:t>, </a:t>
            </a:r>
            <a:r>
              <a:rPr lang="en-US" i="1" dirty="0" err="1"/>
              <a:t>Maaseiah</a:t>
            </a:r>
            <a:r>
              <a:rPr lang="en-US" i="1" dirty="0"/>
              <a:t>, </a:t>
            </a:r>
            <a:r>
              <a:rPr lang="en-US" i="1" dirty="0" err="1"/>
              <a:t>Kelita</a:t>
            </a:r>
            <a:r>
              <a:rPr lang="en-US" i="1" dirty="0"/>
              <a:t>, </a:t>
            </a:r>
            <a:r>
              <a:rPr lang="en-US" i="1" dirty="0" err="1"/>
              <a:t>Azariah</a:t>
            </a:r>
            <a:r>
              <a:rPr lang="en-US" i="1" dirty="0"/>
              <a:t>, </a:t>
            </a:r>
            <a:r>
              <a:rPr lang="en-US" i="1" dirty="0" err="1"/>
              <a:t>Jozabad</a:t>
            </a:r>
            <a:r>
              <a:rPr lang="en-US" i="1" dirty="0"/>
              <a:t>, Hanan, </a:t>
            </a:r>
            <a:r>
              <a:rPr lang="en-US" i="1" dirty="0" err="1"/>
              <a:t>Pelaiah</a:t>
            </a:r>
            <a:r>
              <a:rPr lang="en-US" i="1" dirty="0"/>
              <a:t>, and the Levites, helped the people to understand the Law; </a:t>
            </a:r>
            <a:r>
              <a:rPr lang="en-US" i="1" u="sng" dirty="0"/>
              <a:t>and the people stood in their place</a:t>
            </a:r>
            <a:r>
              <a:rPr lang="en-US" i="1" dirty="0"/>
              <a:t>. </a:t>
            </a:r>
            <a:r>
              <a:rPr lang="en-US" i="1" baseline="30000" dirty="0"/>
              <a:t>8</a:t>
            </a:r>
            <a:r>
              <a:rPr lang="en-US" i="1" dirty="0"/>
              <a:t> So they read distinctly from the book, in the Law of God; and they gave the sense, and helped them to understand the reading.” </a:t>
            </a:r>
          </a:p>
          <a:p>
            <a:pPr marL="0" lvl="0" indent="0">
              <a:buNone/>
            </a:pPr>
            <a:endParaRPr lang="en-US" dirty="0"/>
          </a:p>
          <a:p>
            <a:pPr marL="0" lvl="0" indent="0">
              <a:buNone/>
            </a:pPr>
            <a:r>
              <a:rPr lang="en-US" b="1" dirty="0"/>
              <a:t>Churches are built up each member standing in his place. </a:t>
            </a:r>
          </a:p>
          <a:p>
            <a:pPr marL="628650" lvl="1" indent="-171450">
              <a:buFont typeface="Arial" panose="020B0604020202020204" pitchFamily="34" charset="0"/>
              <a:buChar char="•"/>
            </a:pPr>
            <a:r>
              <a:rPr lang="en-US" dirty="0"/>
              <a:t>The Leaders aware their place of responsibility and stand in it. </a:t>
            </a:r>
          </a:p>
          <a:p>
            <a:pPr marL="628650" lvl="1" indent="-171450">
              <a:buFont typeface="Arial" panose="020B0604020202020204" pitchFamily="34" charset="0"/>
              <a:buChar char="•"/>
            </a:pPr>
            <a:r>
              <a:rPr lang="en-US" dirty="0"/>
              <a:t>Other members aware of their place responsibility and stand in it. </a:t>
            </a:r>
          </a:p>
          <a:p>
            <a:pPr marL="628650" lvl="1" indent="-171450">
              <a:buFont typeface="Arial" panose="020B0604020202020204" pitchFamily="34" charset="0"/>
              <a:buChar char="•"/>
            </a:pPr>
            <a:r>
              <a:rPr lang="en-US" dirty="0"/>
              <a:t>When each does his share the whole body is built up </a:t>
            </a:r>
          </a:p>
          <a:p>
            <a:pPr marL="0" lvl="0" indent="0">
              <a:buFont typeface="Arial" panose="020B0604020202020204" pitchFamily="34" charset="0"/>
              <a:buNone/>
            </a:pPr>
            <a:r>
              <a:rPr lang="en-US" b="1" dirty="0"/>
              <a:t>(Ephesians 4:11-16), READ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3A400-C194-4474-9B5A-FF54FDE16C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53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Conclusion: A. Let’s all get involved in greatest work in the work — building up the LORD’s house. B. Let us follow the example of those who rebuilt the walls of Jerusalem</a:t>
            </a:r>
            <a:endParaRPr lang="en-US" b="1" dirty="0"/>
          </a:p>
        </p:txBody>
      </p:sp>
      <p:sp>
        <p:nvSpPr>
          <p:cNvPr id="4" name="Slide Number Placeholder 3"/>
          <p:cNvSpPr>
            <a:spLocks noGrp="1"/>
          </p:cNvSpPr>
          <p:nvPr>
            <p:ph type="sldNum" sz="quarter" idx="10"/>
          </p:nvPr>
        </p:nvSpPr>
        <p:spPr/>
        <p:txBody>
          <a:bodyPr/>
          <a:lstStyle/>
          <a:p>
            <a:fld id="{9753A400-C194-4474-9B5A-FF54FDE16C45}" type="slidenum">
              <a:rPr lang="en-US" smtClean="0"/>
              <a:t>6</a:t>
            </a:fld>
            <a:endParaRPr lang="en-US"/>
          </a:p>
        </p:txBody>
      </p:sp>
    </p:spTree>
    <p:extLst>
      <p:ext uri="{BB962C8B-B14F-4D97-AF65-F5344CB8AC3E}">
        <p14:creationId xmlns:p14="http://schemas.microsoft.com/office/powerpoint/2010/main" val="78486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CA2B2D-AAB2-49EC-8B41-842FED2423D8}"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DFDF7-8817-4C4E-94CB-09E71A30E58A}" type="slidenum">
              <a:rPr lang="en-US" smtClean="0"/>
              <a:t>‹#›</a:t>
            </a:fld>
            <a:endParaRPr lang="en-US"/>
          </a:p>
        </p:txBody>
      </p:sp>
    </p:spTree>
    <p:extLst>
      <p:ext uri="{BB962C8B-B14F-4D97-AF65-F5344CB8AC3E}">
        <p14:creationId xmlns:p14="http://schemas.microsoft.com/office/powerpoint/2010/main" val="343276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CA2B2D-AAB2-49EC-8B41-842FED2423D8}"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DFDF7-8817-4C4E-94CB-09E71A30E58A}" type="slidenum">
              <a:rPr lang="en-US" smtClean="0"/>
              <a:t>‹#›</a:t>
            </a:fld>
            <a:endParaRPr lang="en-US"/>
          </a:p>
        </p:txBody>
      </p:sp>
    </p:spTree>
    <p:extLst>
      <p:ext uri="{BB962C8B-B14F-4D97-AF65-F5344CB8AC3E}">
        <p14:creationId xmlns:p14="http://schemas.microsoft.com/office/powerpoint/2010/main" val="58602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CA2B2D-AAB2-49EC-8B41-842FED2423D8}"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DFDF7-8817-4C4E-94CB-09E71A30E58A}" type="slidenum">
              <a:rPr lang="en-US" smtClean="0"/>
              <a:t>‹#›</a:t>
            </a:fld>
            <a:endParaRPr lang="en-US"/>
          </a:p>
        </p:txBody>
      </p:sp>
    </p:spTree>
    <p:extLst>
      <p:ext uri="{BB962C8B-B14F-4D97-AF65-F5344CB8AC3E}">
        <p14:creationId xmlns:p14="http://schemas.microsoft.com/office/powerpoint/2010/main" val="308776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CA2B2D-AAB2-49EC-8B41-842FED2423D8}"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DFDF7-8817-4C4E-94CB-09E71A30E58A}" type="slidenum">
              <a:rPr lang="en-US" smtClean="0"/>
              <a:t>‹#›</a:t>
            </a:fld>
            <a:endParaRPr lang="en-US"/>
          </a:p>
        </p:txBody>
      </p:sp>
    </p:spTree>
    <p:extLst>
      <p:ext uri="{BB962C8B-B14F-4D97-AF65-F5344CB8AC3E}">
        <p14:creationId xmlns:p14="http://schemas.microsoft.com/office/powerpoint/2010/main" val="419820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CA2B2D-AAB2-49EC-8B41-842FED2423D8}"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DFDF7-8817-4C4E-94CB-09E71A30E58A}" type="slidenum">
              <a:rPr lang="en-US" smtClean="0"/>
              <a:t>‹#›</a:t>
            </a:fld>
            <a:endParaRPr lang="en-US"/>
          </a:p>
        </p:txBody>
      </p:sp>
    </p:spTree>
    <p:extLst>
      <p:ext uri="{BB962C8B-B14F-4D97-AF65-F5344CB8AC3E}">
        <p14:creationId xmlns:p14="http://schemas.microsoft.com/office/powerpoint/2010/main" val="293917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CA2B2D-AAB2-49EC-8B41-842FED2423D8}"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DFDF7-8817-4C4E-94CB-09E71A30E58A}" type="slidenum">
              <a:rPr lang="en-US" smtClean="0"/>
              <a:t>‹#›</a:t>
            </a:fld>
            <a:endParaRPr lang="en-US"/>
          </a:p>
        </p:txBody>
      </p:sp>
    </p:spTree>
    <p:extLst>
      <p:ext uri="{BB962C8B-B14F-4D97-AF65-F5344CB8AC3E}">
        <p14:creationId xmlns:p14="http://schemas.microsoft.com/office/powerpoint/2010/main" val="262992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CA2B2D-AAB2-49EC-8B41-842FED2423D8}"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DFDF7-8817-4C4E-94CB-09E71A30E58A}" type="slidenum">
              <a:rPr lang="en-US" smtClean="0"/>
              <a:t>‹#›</a:t>
            </a:fld>
            <a:endParaRPr lang="en-US"/>
          </a:p>
        </p:txBody>
      </p:sp>
    </p:spTree>
    <p:extLst>
      <p:ext uri="{BB962C8B-B14F-4D97-AF65-F5344CB8AC3E}">
        <p14:creationId xmlns:p14="http://schemas.microsoft.com/office/powerpoint/2010/main" val="189241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CA2B2D-AAB2-49EC-8B41-842FED2423D8}"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DFDF7-8817-4C4E-94CB-09E71A30E58A}" type="slidenum">
              <a:rPr lang="en-US" smtClean="0"/>
              <a:t>‹#›</a:t>
            </a:fld>
            <a:endParaRPr lang="en-US"/>
          </a:p>
        </p:txBody>
      </p:sp>
    </p:spTree>
    <p:extLst>
      <p:ext uri="{BB962C8B-B14F-4D97-AF65-F5344CB8AC3E}">
        <p14:creationId xmlns:p14="http://schemas.microsoft.com/office/powerpoint/2010/main" val="322509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A2B2D-AAB2-49EC-8B41-842FED2423D8}"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DFDF7-8817-4C4E-94CB-09E71A30E58A}" type="slidenum">
              <a:rPr lang="en-US" smtClean="0"/>
              <a:t>‹#›</a:t>
            </a:fld>
            <a:endParaRPr lang="en-US"/>
          </a:p>
        </p:txBody>
      </p:sp>
    </p:spTree>
    <p:extLst>
      <p:ext uri="{BB962C8B-B14F-4D97-AF65-F5344CB8AC3E}">
        <p14:creationId xmlns:p14="http://schemas.microsoft.com/office/powerpoint/2010/main" val="173253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CA2B2D-AAB2-49EC-8B41-842FED2423D8}"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DFDF7-8817-4C4E-94CB-09E71A30E58A}" type="slidenum">
              <a:rPr lang="en-US" smtClean="0"/>
              <a:t>‹#›</a:t>
            </a:fld>
            <a:endParaRPr lang="en-US"/>
          </a:p>
        </p:txBody>
      </p:sp>
    </p:spTree>
    <p:extLst>
      <p:ext uri="{BB962C8B-B14F-4D97-AF65-F5344CB8AC3E}">
        <p14:creationId xmlns:p14="http://schemas.microsoft.com/office/powerpoint/2010/main" val="428582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CA2B2D-AAB2-49EC-8B41-842FED2423D8}"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DFDF7-8817-4C4E-94CB-09E71A30E58A}" type="slidenum">
              <a:rPr lang="en-US" smtClean="0"/>
              <a:t>‹#›</a:t>
            </a:fld>
            <a:endParaRPr lang="en-US"/>
          </a:p>
        </p:txBody>
      </p:sp>
    </p:spTree>
    <p:extLst>
      <p:ext uri="{BB962C8B-B14F-4D97-AF65-F5344CB8AC3E}">
        <p14:creationId xmlns:p14="http://schemas.microsoft.com/office/powerpoint/2010/main" val="146256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A2B2D-AAB2-49EC-8B41-842FED2423D8}" type="datetimeFigureOut">
              <a:rPr lang="en-US" smtClean="0"/>
              <a:t>5/22/2017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DFDF7-8817-4C4E-94CB-09E71A30E58A}" type="slidenum">
              <a:rPr lang="en-US" smtClean="0"/>
              <a:t>‹#›</a:t>
            </a:fld>
            <a:endParaRPr lang="en-US"/>
          </a:p>
        </p:txBody>
      </p:sp>
    </p:spTree>
    <p:extLst>
      <p:ext uri="{BB962C8B-B14F-4D97-AF65-F5344CB8AC3E}">
        <p14:creationId xmlns:p14="http://schemas.microsoft.com/office/powerpoint/2010/main" val="1828178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7529" cy="6860310"/>
          </a:xfrm>
          <a:prstGeom prst="rect">
            <a:avLst/>
          </a:prstGeom>
        </p:spPr>
      </p:pic>
      <p:sp>
        <p:nvSpPr>
          <p:cNvPr id="2" name="Title 1"/>
          <p:cNvSpPr>
            <a:spLocks noGrp="1"/>
          </p:cNvSpPr>
          <p:nvPr>
            <p:ph type="ctrTitle"/>
          </p:nvPr>
        </p:nvSpPr>
        <p:spPr>
          <a:xfrm>
            <a:off x="1393371" y="2932567"/>
            <a:ext cx="9731829" cy="1469571"/>
          </a:xfrm>
          <a:solidFill>
            <a:schemeClr val="bg1">
              <a:lumMod val="85000"/>
              <a:alpha val="52000"/>
            </a:schemeClr>
          </a:solidFill>
          <a:ln w="19050">
            <a:solidFill>
              <a:schemeClr val="tx1"/>
            </a:solidFill>
          </a:ln>
          <a:effectLst>
            <a:outerShdw blurRad="50800" dist="50800" dir="5400000" algn="ctr" rotWithShape="0">
              <a:schemeClr val="bg2">
                <a:lumMod val="10000"/>
              </a:schemeClr>
            </a:outerShdw>
          </a:effectLst>
        </p:spPr>
        <p:txBody>
          <a:bodyPr anchor="b">
            <a:normAutofit/>
          </a:bodyPr>
          <a:lstStyle/>
          <a:p>
            <a:r>
              <a:rPr lang="en-US" sz="7200" dirty="0">
                <a:effectLst>
                  <a:outerShdw blurRad="50800" dist="50800" dir="5400000" algn="ctr" rotWithShape="0">
                    <a:schemeClr val="bg1"/>
                  </a:outerShdw>
                </a:effectLst>
                <a:latin typeface="Advertising Script" panose="02000506000000020003" pitchFamily="2" charset="0"/>
              </a:rPr>
              <a:t>Building for the Lord</a:t>
            </a:r>
          </a:p>
        </p:txBody>
      </p:sp>
      <p:sp>
        <p:nvSpPr>
          <p:cNvPr id="3" name="Subtitle 2"/>
          <p:cNvSpPr>
            <a:spLocks noGrp="1"/>
          </p:cNvSpPr>
          <p:nvPr>
            <p:ph type="subTitle" idx="1"/>
          </p:nvPr>
        </p:nvSpPr>
        <p:spPr>
          <a:xfrm>
            <a:off x="6711039" y="346076"/>
            <a:ext cx="5067300" cy="865414"/>
          </a:xfrm>
          <a:solidFill>
            <a:schemeClr val="bg1">
              <a:lumMod val="75000"/>
              <a:alpha val="52000"/>
            </a:schemeClr>
          </a:solidFill>
          <a:ln w="19050">
            <a:solidFill>
              <a:schemeClr val="tx1"/>
            </a:solidFill>
          </a:ln>
        </p:spPr>
        <p:txBody>
          <a:bodyPr anchor="ctr">
            <a:normAutofit/>
          </a:bodyPr>
          <a:lstStyle/>
          <a:p>
            <a:r>
              <a:rPr lang="en-US" sz="4800" b="1" dirty="0">
                <a:effectLst>
                  <a:outerShdw blurRad="50800" dist="50800" dir="5400000" algn="ctr" rotWithShape="0">
                    <a:schemeClr val="bg1"/>
                  </a:outerShdw>
                </a:effectLst>
              </a:rPr>
              <a:t>Nehemiah 2:17-20</a:t>
            </a:r>
          </a:p>
        </p:txBody>
      </p:sp>
    </p:spTree>
    <p:extLst>
      <p:ext uri="{BB962C8B-B14F-4D97-AF65-F5344CB8AC3E}">
        <p14:creationId xmlns:p14="http://schemas.microsoft.com/office/powerpoint/2010/main" val="9973444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1900" y="244929"/>
            <a:ext cx="8066313" cy="1061357"/>
          </a:xfrm>
          <a:solidFill>
            <a:schemeClr val="bg1">
              <a:lumMod val="75000"/>
            </a:schemeClr>
          </a:solidFill>
          <a:ln w="19050">
            <a:solidFill>
              <a:schemeClr val="tx1"/>
            </a:solidFill>
          </a:ln>
        </p:spPr>
        <p:txBody>
          <a:bodyPr anchor="b">
            <a:normAutofit/>
          </a:bodyPr>
          <a:lstStyle/>
          <a:p>
            <a:pPr algn="ctr"/>
            <a:r>
              <a:rPr lang="en-US" sz="5400" dirty="0">
                <a:effectLst>
                  <a:outerShdw blurRad="50800" dist="50800" dir="5400000" algn="ctr" rotWithShape="0">
                    <a:schemeClr val="bg1"/>
                  </a:outerShdw>
                </a:effectLst>
                <a:latin typeface="Advertising Script" panose="02000506000000020003" pitchFamily="2" charset="0"/>
              </a:rPr>
              <a:t>Building for the Lord</a:t>
            </a:r>
          </a:p>
        </p:txBody>
      </p:sp>
      <p:sp>
        <p:nvSpPr>
          <p:cNvPr id="3" name="Content Placeholder 2"/>
          <p:cNvSpPr>
            <a:spLocks noGrp="1"/>
          </p:cNvSpPr>
          <p:nvPr>
            <p:ph idx="1"/>
          </p:nvPr>
        </p:nvSpPr>
        <p:spPr>
          <a:xfrm>
            <a:off x="3771900" y="1583871"/>
            <a:ext cx="8066314" cy="4898572"/>
          </a:xfrm>
        </p:spPr>
        <p:txBody>
          <a:bodyPr>
            <a:normAutofit/>
          </a:bodyPr>
          <a:lstStyle/>
          <a:p>
            <a:pPr marL="0" indent="0">
              <a:lnSpc>
                <a:spcPct val="100000"/>
              </a:lnSpc>
              <a:spcBef>
                <a:spcPts val="0"/>
              </a:spcBef>
              <a:buNone/>
            </a:pPr>
            <a:r>
              <a:rPr lang="en-US" sz="4000" b="1" dirty="0"/>
              <a:t>They had a </a:t>
            </a:r>
            <a:r>
              <a:rPr lang="en-US" sz="4000" b="1" i="1" dirty="0"/>
              <a:t>working mentality</a:t>
            </a:r>
          </a:p>
          <a:p>
            <a:pPr marL="800100" lvl="1" indent="-342900">
              <a:lnSpc>
                <a:spcPct val="100000"/>
              </a:lnSpc>
              <a:spcBef>
                <a:spcPts val="0"/>
              </a:spcBef>
            </a:pPr>
            <a:r>
              <a:rPr lang="en-US" sz="3800" dirty="0"/>
              <a:t>(2:18; 4:6; Ephesians 4:16)</a:t>
            </a:r>
          </a:p>
        </p:txBody>
      </p:sp>
      <p:pic>
        <p:nvPicPr>
          <p:cNvPr id="10" name="Picture 9"/>
          <p:cNvPicPr>
            <a:picLocks noChangeAspect="1"/>
          </p:cNvPicPr>
          <p:nvPr/>
        </p:nvPicPr>
        <p:blipFill>
          <a:blip r:embed="rId3"/>
          <a:stretch>
            <a:fillRect/>
          </a:stretch>
        </p:blipFill>
        <p:spPr>
          <a:xfrm>
            <a:off x="0" y="0"/>
            <a:ext cx="3394162" cy="6858000"/>
          </a:xfrm>
          <a:prstGeom prst="rect">
            <a:avLst/>
          </a:prstGeom>
        </p:spPr>
      </p:pic>
    </p:spTree>
    <p:extLst>
      <p:ext uri="{BB962C8B-B14F-4D97-AF65-F5344CB8AC3E}">
        <p14:creationId xmlns:p14="http://schemas.microsoft.com/office/powerpoint/2010/main" val="11868954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1900" y="244929"/>
            <a:ext cx="8066313" cy="1061357"/>
          </a:xfrm>
          <a:solidFill>
            <a:schemeClr val="bg1">
              <a:lumMod val="75000"/>
            </a:schemeClr>
          </a:solidFill>
          <a:ln w="19050">
            <a:solidFill>
              <a:schemeClr val="tx1"/>
            </a:solidFill>
          </a:ln>
        </p:spPr>
        <p:txBody>
          <a:bodyPr anchor="b">
            <a:normAutofit/>
          </a:bodyPr>
          <a:lstStyle/>
          <a:p>
            <a:pPr algn="ctr"/>
            <a:r>
              <a:rPr lang="en-US" sz="5400" dirty="0">
                <a:effectLst>
                  <a:outerShdw blurRad="50800" dist="50800" dir="5400000" algn="ctr" rotWithShape="0">
                    <a:schemeClr val="bg1"/>
                  </a:outerShdw>
                </a:effectLst>
                <a:latin typeface="Advertising Script" panose="02000506000000020003" pitchFamily="2" charset="0"/>
              </a:rPr>
              <a:t>Building for the Lord</a:t>
            </a:r>
          </a:p>
        </p:txBody>
      </p:sp>
      <p:sp>
        <p:nvSpPr>
          <p:cNvPr id="3" name="Content Placeholder 2"/>
          <p:cNvSpPr>
            <a:spLocks noGrp="1"/>
          </p:cNvSpPr>
          <p:nvPr>
            <p:ph idx="1"/>
          </p:nvPr>
        </p:nvSpPr>
        <p:spPr>
          <a:xfrm>
            <a:off x="3771900" y="1583871"/>
            <a:ext cx="8066314" cy="4898572"/>
          </a:xfrm>
        </p:spPr>
        <p:txBody>
          <a:bodyPr>
            <a:normAutofit/>
          </a:bodyPr>
          <a:lstStyle/>
          <a:p>
            <a:pPr marL="0" indent="0">
              <a:lnSpc>
                <a:spcPct val="100000"/>
              </a:lnSpc>
              <a:spcBef>
                <a:spcPts val="0"/>
              </a:spcBef>
              <a:buNone/>
            </a:pPr>
            <a:r>
              <a:rPr lang="en-US" sz="4000" b="1" dirty="0"/>
              <a:t>They had a </a:t>
            </a:r>
            <a:r>
              <a:rPr lang="en-US" sz="4000" b="1" i="1" dirty="0"/>
              <a:t>working mentality</a:t>
            </a:r>
          </a:p>
          <a:p>
            <a:pPr marL="800100" lvl="1" indent="-342900">
              <a:lnSpc>
                <a:spcPct val="100000"/>
              </a:lnSpc>
              <a:spcBef>
                <a:spcPts val="0"/>
              </a:spcBef>
            </a:pPr>
            <a:r>
              <a:rPr lang="en-US" sz="3800" dirty="0"/>
              <a:t>(2:18; 4:6; Ephesians 4:16)</a:t>
            </a:r>
          </a:p>
          <a:p>
            <a:pPr marL="0" indent="0">
              <a:lnSpc>
                <a:spcPct val="100000"/>
              </a:lnSpc>
              <a:spcBef>
                <a:spcPts val="0"/>
              </a:spcBef>
              <a:buNone/>
            </a:pPr>
            <a:r>
              <a:rPr lang="en-US" sz="4000" b="1" dirty="0"/>
              <a:t>They had a </a:t>
            </a:r>
            <a:r>
              <a:rPr lang="en-US" sz="4000" b="1" i="1" dirty="0"/>
              <a:t>balanced approach</a:t>
            </a:r>
          </a:p>
          <a:p>
            <a:pPr marL="800100" lvl="1" indent="-342900">
              <a:lnSpc>
                <a:spcPct val="100000"/>
              </a:lnSpc>
              <a:spcBef>
                <a:spcPts val="0"/>
              </a:spcBef>
            </a:pPr>
            <a:r>
              <a:rPr lang="en-US" sz="3800" dirty="0"/>
              <a:t>(4:16-17; 2 Timothy 4:2-4; Jude 3)</a:t>
            </a:r>
          </a:p>
        </p:txBody>
      </p:sp>
      <p:pic>
        <p:nvPicPr>
          <p:cNvPr id="10" name="Picture 9"/>
          <p:cNvPicPr>
            <a:picLocks noChangeAspect="1"/>
          </p:cNvPicPr>
          <p:nvPr/>
        </p:nvPicPr>
        <p:blipFill>
          <a:blip r:embed="rId3"/>
          <a:stretch>
            <a:fillRect/>
          </a:stretch>
        </p:blipFill>
        <p:spPr>
          <a:xfrm>
            <a:off x="0" y="0"/>
            <a:ext cx="3394162" cy="6858000"/>
          </a:xfrm>
          <a:prstGeom prst="rect">
            <a:avLst/>
          </a:prstGeom>
        </p:spPr>
      </p:pic>
    </p:spTree>
    <p:extLst>
      <p:ext uri="{BB962C8B-B14F-4D97-AF65-F5344CB8AC3E}">
        <p14:creationId xmlns:p14="http://schemas.microsoft.com/office/powerpoint/2010/main" val="373306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outVertical)">
                                      <p:cBhvr>
                                        <p:cTn id="7" dur="500"/>
                                        <p:tgtEl>
                                          <p:spTgt spid="3">
                                            <p:txEl>
                                              <p:pRg st="2" end="2"/>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outVertic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1900" y="244929"/>
            <a:ext cx="8066313" cy="1061357"/>
          </a:xfrm>
          <a:solidFill>
            <a:schemeClr val="bg1">
              <a:lumMod val="75000"/>
            </a:schemeClr>
          </a:solidFill>
          <a:ln w="19050">
            <a:solidFill>
              <a:schemeClr val="tx1"/>
            </a:solidFill>
          </a:ln>
        </p:spPr>
        <p:txBody>
          <a:bodyPr anchor="b">
            <a:normAutofit/>
          </a:bodyPr>
          <a:lstStyle/>
          <a:p>
            <a:pPr algn="ctr"/>
            <a:r>
              <a:rPr lang="en-US" sz="5400" dirty="0">
                <a:effectLst>
                  <a:outerShdw blurRad="50800" dist="50800" dir="5400000" algn="ctr" rotWithShape="0">
                    <a:schemeClr val="bg1"/>
                  </a:outerShdw>
                </a:effectLst>
                <a:latin typeface="Advertising Script" panose="02000506000000020003" pitchFamily="2" charset="0"/>
              </a:rPr>
              <a:t>Building for the Lord</a:t>
            </a:r>
          </a:p>
        </p:txBody>
      </p:sp>
      <p:sp>
        <p:nvSpPr>
          <p:cNvPr id="3" name="Content Placeholder 2"/>
          <p:cNvSpPr>
            <a:spLocks noGrp="1"/>
          </p:cNvSpPr>
          <p:nvPr>
            <p:ph idx="1"/>
          </p:nvPr>
        </p:nvSpPr>
        <p:spPr>
          <a:xfrm>
            <a:off x="3771900" y="1583871"/>
            <a:ext cx="8066314" cy="4898572"/>
          </a:xfrm>
        </p:spPr>
        <p:txBody>
          <a:bodyPr>
            <a:normAutofit/>
          </a:bodyPr>
          <a:lstStyle/>
          <a:p>
            <a:pPr marL="0" indent="0">
              <a:lnSpc>
                <a:spcPct val="100000"/>
              </a:lnSpc>
              <a:spcBef>
                <a:spcPts val="0"/>
              </a:spcBef>
              <a:buNone/>
            </a:pPr>
            <a:r>
              <a:rPr lang="en-US" sz="4000" b="1" dirty="0"/>
              <a:t>They had a </a:t>
            </a:r>
            <a:r>
              <a:rPr lang="en-US" sz="4000" b="1" i="1" dirty="0"/>
              <a:t>working mentality</a:t>
            </a:r>
          </a:p>
          <a:p>
            <a:pPr marL="800100" lvl="1" indent="-342900">
              <a:lnSpc>
                <a:spcPct val="100000"/>
              </a:lnSpc>
              <a:spcBef>
                <a:spcPts val="0"/>
              </a:spcBef>
            </a:pPr>
            <a:r>
              <a:rPr lang="en-US" sz="3800" dirty="0"/>
              <a:t>(2:18; 4:6; Ephesians 4:16)</a:t>
            </a:r>
          </a:p>
          <a:p>
            <a:pPr marL="0" indent="0">
              <a:lnSpc>
                <a:spcPct val="100000"/>
              </a:lnSpc>
              <a:spcBef>
                <a:spcPts val="0"/>
              </a:spcBef>
              <a:buNone/>
            </a:pPr>
            <a:r>
              <a:rPr lang="en-US" sz="4000" b="1" dirty="0"/>
              <a:t>They had a </a:t>
            </a:r>
            <a:r>
              <a:rPr lang="en-US" sz="4000" b="1" i="1" dirty="0"/>
              <a:t>balanced approach</a:t>
            </a:r>
          </a:p>
          <a:p>
            <a:pPr marL="800100" lvl="1" indent="-342900">
              <a:lnSpc>
                <a:spcPct val="100000"/>
              </a:lnSpc>
              <a:spcBef>
                <a:spcPts val="0"/>
              </a:spcBef>
            </a:pPr>
            <a:r>
              <a:rPr lang="en-US" sz="3800" dirty="0"/>
              <a:t>(4:16-17; 2 Timothy 4:2-4; Jude 3)</a:t>
            </a:r>
          </a:p>
          <a:p>
            <a:pPr marL="0" indent="0">
              <a:lnSpc>
                <a:spcPct val="100000"/>
              </a:lnSpc>
              <a:spcBef>
                <a:spcPts val="0"/>
              </a:spcBef>
              <a:buNone/>
            </a:pPr>
            <a:r>
              <a:rPr lang="en-US" sz="4000" b="1" dirty="0"/>
              <a:t>They were </a:t>
            </a:r>
            <a:r>
              <a:rPr lang="en-US" sz="4000" b="1" i="1" dirty="0"/>
              <a:t>hindrance resistant</a:t>
            </a:r>
          </a:p>
          <a:p>
            <a:pPr marL="800100" lvl="1" indent="-342900">
              <a:lnSpc>
                <a:spcPct val="100000"/>
              </a:lnSpc>
              <a:spcBef>
                <a:spcPts val="0"/>
              </a:spcBef>
            </a:pPr>
            <a:r>
              <a:rPr lang="en-US" sz="3800" dirty="0"/>
              <a:t>(4:1-3; 4:7-8; 6:1-9)</a:t>
            </a:r>
          </a:p>
        </p:txBody>
      </p:sp>
      <p:pic>
        <p:nvPicPr>
          <p:cNvPr id="10" name="Picture 9"/>
          <p:cNvPicPr>
            <a:picLocks noChangeAspect="1"/>
          </p:cNvPicPr>
          <p:nvPr/>
        </p:nvPicPr>
        <p:blipFill>
          <a:blip r:embed="rId3"/>
          <a:stretch>
            <a:fillRect/>
          </a:stretch>
        </p:blipFill>
        <p:spPr>
          <a:xfrm>
            <a:off x="0" y="0"/>
            <a:ext cx="3394162" cy="6858000"/>
          </a:xfrm>
          <a:prstGeom prst="rect">
            <a:avLst/>
          </a:prstGeom>
        </p:spPr>
      </p:pic>
    </p:spTree>
    <p:extLst>
      <p:ext uri="{BB962C8B-B14F-4D97-AF65-F5344CB8AC3E}">
        <p14:creationId xmlns:p14="http://schemas.microsoft.com/office/powerpoint/2010/main" val="98001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outVertical)">
                                      <p:cBhvr>
                                        <p:cTn id="7" dur="500"/>
                                        <p:tgtEl>
                                          <p:spTgt spid="3">
                                            <p:txEl>
                                              <p:pRg st="4" end="4"/>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outVertic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1900" y="244929"/>
            <a:ext cx="8066313" cy="1061357"/>
          </a:xfrm>
          <a:solidFill>
            <a:schemeClr val="bg1">
              <a:lumMod val="75000"/>
            </a:schemeClr>
          </a:solidFill>
          <a:ln w="19050">
            <a:solidFill>
              <a:schemeClr val="tx1"/>
            </a:solidFill>
          </a:ln>
        </p:spPr>
        <p:txBody>
          <a:bodyPr anchor="b">
            <a:normAutofit/>
          </a:bodyPr>
          <a:lstStyle/>
          <a:p>
            <a:pPr algn="ctr"/>
            <a:r>
              <a:rPr lang="en-US" sz="5400" dirty="0">
                <a:effectLst>
                  <a:outerShdw blurRad="50800" dist="50800" dir="5400000" algn="ctr" rotWithShape="0">
                    <a:schemeClr val="bg1"/>
                  </a:outerShdw>
                </a:effectLst>
                <a:latin typeface="Advertising Script" panose="02000506000000020003" pitchFamily="2" charset="0"/>
              </a:rPr>
              <a:t>Building for the Lord</a:t>
            </a:r>
          </a:p>
        </p:txBody>
      </p:sp>
      <p:sp>
        <p:nvSpPr>
          <p:cNvPr id="3" name="Content Placeholder 2"/>
          <p:cNvSpPr>
            <a:spLocks noGrp="1"/>
          </p:cNvSpPr>
          <p:nvPr>
            <p:ph idx="1"/>
          </p:nvPr>
        </p:nvSpPr>
        <p:spPr>
          <a:xfrm>
            <a:off x="3771900" y="1583871"/>
            <a:ext cx="8066314" cy="4898572"/>
          </a:xfrm>
        </p:spPr>
        <p:txBody>
          <a:bodyPr>
            <a:normAutofit/>
          </a:bodyPr>
          <a:lstStyle/>
          <a:p>
            <a:pPr marL="0" indent="0">
              <a:lnSpc>
                <a:spcPct val="100000"/>
              </a:lnSpc>
              <a:spcBef>
                <a:spcPts val="0"/>
              </a:spcBef>
              <a:buNone/>
            </a:pPr>
            <a:r>
              <a:rPr lang="en-US" sz="4000" b="1" dirty="0"/>
              <a:t>They had a </a:t>
            </a:r>
            <a:r>
              <a:rPr lang="en-US" sz="4000" b="1" i="1" dirty="0"/>
              <a:t>working mentality</a:t>
            </a:r>
          </a:p>
          <a:p>
            <a:pPr marL="800100" lvl="1" indent="-342900">
              <a:lnSpc>
                <a:spcPct val="100000"/>
              </a:lnSpc>
              <a:spcBef>
                <a:spcPts val="0"/>
              </a:spcBef>
            </a:pPr>
            <a:r>
              <a:rPr lang="en-US" sz="3800" dirty="0"/>
              <a:t>(2:18; 4:6; Ephesians 4:16)</a:t>
            </a:r>
          </a:p>
          <a:p>
            <a:pPr marL="0" indent="0">
              <a:lnSpc>
                <a:spcPct val="100000"/>
              </a:lnSpc>
              <a:spcBef>
                <a:spcPts val="0"/>
              </a:spcBef>
              <a:buNone/>
            </a:pPr>
            <a:r>
              <a:rPr lang="en-US" sz="4000" b="1" dirty="0"/>
              <a:t>They had a </a:t>
            </a:r>
            <a:r>
              <a:rPr lang="en-US" sz="4000" b="1" i="1" dirty="0"/>
              <a:t>balanced approach</a:t>
            </a:r>
          </a:p>
          <a:p>
            <a:pPr marL="800100" lvl="1" indent="-342900">
              <a:lnSpc>
                <a:spcPct val="100000"/>
              </a:lnSpc>
              <a:spcBef>
                <a:spcPts val="0"/>
              </a:spcBef>
            </a:pPr>
            <a:r>
              <a:rPr lang="en-US" sz="3800" dirty="0"/>
              <a:t>(4:16-17; 2 Timothy 4:2-4; Jude 3)</a:t>
            </a:r>
          </a:p>
          <a:p>
            <a:pPr marL="0" indent="0">
              <a:lnSpc>
                <a:spcPct val="100000"/>
              </a:lnSpc>
              <a:spcBef>
                <a:spcPts val="0"/>
              </a:spcBef>
              <a:buNone/>
            </a:pPr>
            <a:r>
              <a:rPr lang="en-US" sz="4000" b="1" dirty="0"/>
              <a:t>They were </a:t>
            </a:r>
            <a:r>
              <a:rPr lang="en-US" sz="4000" b="1" i="1" dirty="0"/>
              <a:t>hindrance resistant</a:t>
            </a:r>
          </a:p>
          <a:p>
            <a:pPr marL="800100" lvl="1" indent="-342900">
              <a:lnSpc>
                <a:spcPct val="100000"/>
              </a:lnSpc>
              <a:spcBef>
                <a:spcPts val="0"/>
              </a:spcBef>
            </a:pPr>
            <a:r>
              <a:rPr lang="en-US" sz="3800" dirty="0"/>
              <a:t>(4:1-3; 4:7-8; 6:1-9)</a:t>
            </a:r>
          </a:p>
          <a:p>
            <a:pPr marL="0" indent="0">
              <a:lnSpc>
                <a:spcPct val="100000"/>
              </a:lnSpc>
              <a:spcBef>
                <a:spcPts val="0"/>
              </a:spcBef>
              <a:buNone/>
            </a:pPr>
            <a:r>
              <a:rPr lang="en-US" sz="4000" b="1" dirty="0"/>
              <a:t>They were </a:t>
            </a:r>
            <a:r>
              <a:rPr lang="en-US" sz="4000" b="1" i="1" dirty="0"/>
              <a:t>responsibility conscious</a:t>
            </a:r>
          </a:p>
          <a:p>
            <a:pPr marL="800100" lvl="1" indent="-342900">
              <a:lnSpc>
                <a:spcPct val="100000"/>
              </a:lnSpc>
              <a:spcBef>
                <a:spcPts val="0"/>
              </a:spcBef>
            </a:pPr>
            <a:r>
              <a:rPr lang="en-US" sz="3600" dirty="0"/>
              <a:t>(8:7-8; cf. Ephesians 4:11-16)</a:t>
            </a:r>
          </a:p>
        </p:txBody>
      </p:sp>
      <p:pic>
        <p:nvPicPr>
          <p:cNvPr id="10" name="Picture 9"/>
          <p:cNvPicPr>
            <a:picLocks noChangeAspect="1"/>
          </p:cNvPicPr>
          <p:nvPr/>
        </p:nvPicPr>
        <p:blipFill>
          <a:blip r:embed="rId3"/>
          <a:stretch>
            <a:fillRect/>
          </a:stretch>
        </p:blipFill>
        <p:spPr>
          <a:xfrm>
            <a:off x="0" y="0"/>
            <a:ext cx="3394162" cy="6858000"/>
          </a:xfrm>
          <a:prstGeom prst="rect">
            <a:avLst/>
          </a:prstGeom>
        </p:spPr>
      </p:pic>
    </p:spTree>
    <p:extLst>
      <p:ext uri="{BB962C8B-B14F-4D97-AF65-F5344CB8AC3E}">
        <p14:creationId xmlns:p14="http://schemas.microsoft.com/office/powerpoint/2010/main" val="40789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outVertical)">
                                      <p:cBhvr>
                                        <p:cTn id="7" dur="500"/>
                                        <p:tgtEl>
                                          <p:spTgt spid="3">
                                            <p:txEl>
                                              <p:pRg st="6" end="6"/>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outVertical)">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7529" cy="6860310"/>
          </a:xfrm>
          <a:prstGeom prst="rect">
            <a:avLst/>
          </a:prstGeom>
        </p:spPr>
      </p:pic>
      <p:sp>
        <p:nvSpPr>
          <p:cNvPr id="2" name="Title 1"/>
          <p:cNvSpPr>
            <a:spLocks noGrp="1"/>
          </p:cNvSpPr>
          <p:nvPr>
            <p:ph type="ctrTitle"/>
          </p:nvPr>
        </p:nvSpPr>
        <p:spPr>
          <a:xfrm>
            <a:off x="605096" y="476704"/>
            <a:ext cx="4597526" cy="1469571"/>
          </a:xfrm>
          <a:solidFill>
            <a:schemeClr val="bg1">
              <a:lumMod val="85000"/>
              <a:alpha val="52000"/>
            </a:schemeClr>
          </a:solidFill>
          <a:ln w="19050">
            <a:solidFill>
              <a:schemeClr val="tx1"/>
            </a:solidFill>
          </a:ln>
          <a:effectLst>
            <a:outerShdw blurRad="50800" dist="50800" dir="5400000" algn="ctr" rotWithShape="0">
              <a:schemeClr val="bg2">
                <a:lumMod val="10000"/>
              </a:schemeClr>
            </a:outerShdw>
          </a:effectLst>
        </p:spPr>
        <p:txBody>
          <a:bodyPr anchor="b">
            <a:normAutofit/>
          </a:bodyPr>
          <a:lstStyle/>
          <a:p>
            <a:r>
              <a:rPr lang="en-US" sz="7200" dirty="0">
                <a:effectLst>
                  <a:outerShdw blurRad="50800" dist="50800" dir="5400000" algn="ctr" rotWithShape="0">
                    <a:schemeClr val="bg1"/>
                  </a:outerShdw>
                </a:effectLst>
                <a:latin typeface="Advertising Script" panose="02000506000000020003" pitchFamily="2" charset="0"/>
              </a:rPr>
              <a:t>Conclusion</a:t>
            </a:r>
          </a:p>
        </p:txBody>
      </p:sp>
      <p:sp>
        <p:nvSpPr>
          <p:cNvPr id="3" name="Subtitle 2"/>
          <p:cNvSpPr>
            <a:spLocks noGrp="1"/>
          </p:cNvSpPr>
          <p:nvPr>
            <p:ph type="subTitle" idx="1"/>
          </p:nvPr>
        </p:nvSpPr>
        <p:spPr>
          <a:xfrm>
            <a:off x="605096" y="3199764"/>
            <a:ext cx="10840670" cy="2917257"/>
          </a:xfrm>
          <a:solidFill>
            <a:schemeClr val="bg1">
              <a:lumMod val="75000"/>
              <a:alpha val="70000"/>
            </a:schemeClr>
          </a:solidFill>
          <a:ln w="19050">
            <a:solidFill>
              <a:schemeClr val="tx1"/>
            </a:solidFill>
          </a:ln>
        </p:spPr>
        <p:txBody>
          <a:bodyPr anchor="t">
            <a:normAutofit/>
          </a:bodyPr>
          <a:lstStyle/>
          <a:p>
            <a:pPr marL="685800" indent="-685800" algn="l">
              <a:buFont typeface="Arial" panose="020B0604020202020204" pitchFamily="34" charset="0"/>
              <a:buChar char="•"/>
            </a:pPr>
            <a:r>
              <a:rPr lang="en-US" sz="4800" b="1" dirty="0">
                <a:effectLst>
                  <a:outerShdw blurRad="50800" dist="50800" dir="5400000" algn="ctr" rotWithShape="0">
                    <a:schemeClr val="bg1"/>
                  </a:outerShdw>
                </a:effectLst>
              </a:rPr>
              <a:t>We should follow the example of those who rebuilt the walls of  Jerusalem</a:t>
            </a:r>
          </a:p>
          <a:p>
            <a:pPr marL="685800" indent="-685800" algn="l">
              <a:buFont typeface="Arial" panose="020B0604020202020204" pitchFamily="34" charset="0"/>
              <a:buChar char="•"/>
            </a:pPr>
            <a:r>
              <a:rPr lang="en-US" sz="4800" b="1" dirty="0">
                <a:effectLst>
                  <a:outerShdw blurRad="50800" dist="50800" dir="5400000" algn="ctr" rotWithShape="0">
                    <a:schemeClr val="bg1"/>
                  </a:outerShdw>
                </a:effectLst>
              </a:rPr>
              <a:t>Get involved in building up the LORD’s house!</a:t>
            </a:r>
          </a:p>
        </p:txBody>
      </p:sp>
    </p:spTree>
    <p:extLst>
      <p:ext uri="{BB962C8B-B14F-4D97-AF65-F5344CB8AC3E}">
        <p14:creationId xmlns:p14="http://schemas.microsoft.com/office/powerpoint/2010/main" val="40127771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1066</Words>
  <Application>Microsoft Office PowerPoint</Application>
  <PresentationFormat>Widescreen</PresentationFormat>
  <Paragraphs>81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 Light</vt:lpstr>
      <vt:lpstr>Advertising Script</vt:lpstr>
      <vt:lpstr>Arial</vt:lpstr>
      <vt:lpstr>Calibri</vt:lpstr>
      <vt:lpstr>Office Theme</vt:lpstr>
      <vt:lpstr>Building for the Lord</vt:lpstr>
      <vt:lpstr>Building for the Lord</vt:lpstr>
      <vt:lpstr>Building for the Lord</vt:lpstr>
      <vt:lpstr>Building for the Lord</vt:lpstr>
      <vt:lpstr>Building for the Lord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Lord’s House</dc:title>
  <dc:creator>Stan Cox</dc:creator>
  <cp:lastModifiedBy>Josh Cox</cp:lastModifiedBy>
  <cp:revision>15</cp:revision>
  <dcterms:created xsi:type="dcterms:W3CDTF">2017-04-15T18:41:20Z</dcterms:created>
  <dcterms:modified xsi:type="dcterms:W3CDTF">2017-05-23T00:48:30Z</dcterms:modified>
</cp:coreProperties>
</file>