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2"/>
  </p:sldMasterIdLst>
  <p:notesMasterIdLst>
    <p:notesMasterId r:id="rId12"/>
  </p:notesMasterIdLst>
  <p:sldIdLst>
    <p:sldId id="256"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9964" autoAdjust="0"/>
  </p:normalViewPr>
  <p:slideViewPr>
    <p:cSldViewPr>
      <p:cViewPr varScale="1">
        <p:scale>
          <a:sx n="41" d="100"/>
          <a:sy n="41" d="100"/>
        </p:scale>
        <p:origin x="1458"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36935C-46C2-45D0-9298-9B90F857580E}" type="datetimeFigureOut">
              <a:rPr lang="en-US" smtClean="0"/>
              <a:t>7/11/2015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415612-8A0B-493C-8FA8-564018B95EE0}" type="slidenum">
              <a:rPr lang="en-US" smtClean="0"/>
              <a:t>‹#›</a:t>
            </a:fld>
            <a:endParaRPr lang="en-US"/>
          </a:p>
        </p:txBody>
      </p:sp>
    </p:spTree>
    <p:extLst>
      <p:ext uri="{BB962C8B-B14F-4D97-AF65-F5344CB8AC3E}">
        <p14:creationId xmlns:p14="http://schemas.microsoft.com/office/powerpoint/2010/main" val="2612981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smtClean="0"/>
              <a:t>(Titus 3:4-8)</a:t>
            </a:r>
          </a:p>
          <a:p>
            <a:endParaRPr lang="en-US" sz="800" b="0" dirty="0" smtClean="0"/>
          </a:p>
          <a:p>
            <a:r>
              <a:rPr lang="en-US" sz="1400" b="0" dirty="0" smtClean="0"/>
              <a:t>“But when the kindness and the love of God our Savior toward man appeared, </a:t>
            </a:r>
            <a:r>
              <a:rPr lang="en-US" sz="1400" b="0" baseline="30000" dirty="0" smtClean="0"/>
              <a:t>5</a:t>
            </a:r>
            <a:r>
              <a:rPr lang="en-US" sz="1400" b="0" dirty="0" smtClean="0"/>
              <a:t> not by works of righteousness which we have done, but according to His mercy He saved us, through the washing of regeneration and renewing of the Holy Spirit, </a:t>
            </a:r>
            <a:r>
              <a:rPr lang="en-US" sz="1400" b="0" baseline="30000" dirty="0" smtClean="0"/>
              <a:t>6</a:t>
            </a:r>
            <a:r>
              <a:rPr lang="en-US" sz="1400" b="0" dirty="0" smtClean="0"/>
              <a:t> whom He poured out on us abundantly through Jesus Christ our Savior, </a:t>
            </a:r>
            <a:r>
              <a:rPr lang="en-US" sz="1400" b="0" baseline="30000" dirty="0" smtClean="0"/>
              <a:t>7</a:t>
            </a:r>
            <a:r>
              <a:rPr lang="en-US" sz="1400" b="0" dirty="0" smtClean="0"/>
              <a:t> that </a:t>
            </a:r>
            <a:r>
              <a:rPr lang="en-US" sz="1400" b="0" u="sng" dirty="0" smtClean="0"/>
              <a:t>having been justified by His grace we should become heirs according to the hope of eternal life</a:t>
            </a:r>
            <a:r>
              <a:rPr lang="en-US" sz="1400" b="0" dirty="0" smtClean="0"/>
              <a:t>.  </a:t>
            </a:r>
            <a:r>
              <a:rPr lang="en-US" sz="1400" b="0" baseline="30000" dirty="0" smtClean="0"/>
              <a:t>8</a:t>
            </a:r>
            <a:r>
              <a:rPr lang="en-US" sz="1400" b="0" dirty="0" smtClean="0"/>
              <a:t> This is a faithful saying, and these things I want you to affirm constantly, that those who have believed in God should be careful to maintain good works. These things are good and profitable to men.”</a:t>
            </a:r>
          </a:p>
          <a:p>
            <a:endParaRPr lang="en-US" sz="1400" b="0" dirty="0" smtClean="0"/>
          </a:p>
          <a:p>
            <a:pPr marL="285750" indent="-285750">
              <a:buFont typeface="Arial" panose="020B0604020202020204" pitchFamily="34" charset="0"/>
              <a:buChar char="•"/>
            </a:pPr>
            <a:r>
              <a:rPr lang="en-US" sz="1400" b="0" dirty="0" smtClean="0"/>
              <a:t>Grace</a:t>
            </a:r>
            <a:r>
              <a:rPr lang="en-US" sz="1400" b="0" baseline="0" dirty="0" smtClean="0"/>
              <a:t> and works of merit do not coexist.  However, the good works of an obedient faith is inextricably tied to our salvation through God’s mercy</a:t>
            </a:r>
          </a:p>
          <a:p>
            <a:pPr marL="285750" indent="-285750">
              <a:buFont typeface="Arial" panose="020B0604020202020204" pitchFamily="34" charset="0"/>
              <a:buChar char="•"/>
            </a:pPr>
            <a:r>
              <a:rPr lang="en-US" sz="1400" b="0" baseline="0" dirty="0" smtClean="0"/>
              <a:t>This lesson discusses some things that Grace does, and some that Grace does not do</a:t>
            </a:r>
            <a:endParaRPr lang="en-US" sz="1400" b="0" dirty="0" smtClean="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2258742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b="1" dirty="0" smtClean="0"/>
              <a:t>(Ephesians 2:1, 4-7, 8-9)</a:t>
            </a:r>
          </a:p>
          <a:p>
            <a:endParaRPr lang="en-US" dirty="0" smtClean="0"/>
          </a:p>
          <a:p>
            <a:r>
              <a:rPr lang="en-US" b="1" dirty="0" smtClean="0"/>
              <a:t>(1), </a:t>
            </a:r>
            <a:r>
              <a:rPr lang="en-US" dirty="0" smtClean="0"/>
              <a:t>And you He made alive, who were dead in trespasses and sins</a:t>
            </a:r>
          </a:p>
          <a:p>
            <a:endParaRPr lang="en-US" dirty="0" smtClean="0"/>
          </a:p>
          <a:p>
            <a:r>
              <a:rPr lang="en-US" b="1" dirty="0" smtClean="0"/>
              <a:t>(4-7),</a:t>
            </a:r>
            <a:r>
              <a:rPr lang="en-US" b="1" baseline="0" dirty="0" smtClean="0"/>
              <a:t> </a:t>
            </a:r>
            <a:r>
              <a:rPr lang="en-US" b="1" dirty="0" smtClean="0"/>
              <a:t> </a:t>
            </a:r>
            <a:r>
              <a:rPr lang="en-US" dirty="0" smtClean="0"/>
              <a:t>But God, who is rich in mercy, because of His great love with which He loved us, 5 even when we were dead in trespasses, made us alive together with Christ (</a:t>
            </a:r>
            <a:r>
              <a:rPr lang="en-US" u="sng" dirty="0" smtClean="0"/>
              <a:t>by grace you have been saved</a:t>
            </a:r>
            <a:r>
              <a:rPr lang="en-US" dirty="0" smtClean="0"/>
              <a:t>), 6 and raised us up together, and made us sit together in the heavenly places in Christ Jesus, 7 that in the ages to come He might show the exceeding riches of His grace in His kindness toward us in Christ Jesus. </a:t>
            </a:r>
          </a:p>
          <a:p>
            <a:endParaRPr lang="en-US" dirty="0" smtClean="0"/>
          </a:p>
          <a:p>
            <a:r>
              <a:rPr lang="en-US" b="1" dirty="0" smtClean="0"/>
              <a:t>(8-9),</a:t>
            </a:r>
            <a:r>
              <a:rPr lang="en-US" b="1" baseline="0" dirty="0" smtClean="0"/>
              <a:t> </a:t>
            </a:r>
            <a:r>
              <a:rPr lang="en-US" u="sng" dirty="0" smtClean="0"/>
              <a:t>For by grace you have been saved through faith</a:t>
            </a:r>
            <a:r>
              <a:rPr lang="en-US" dirty="0" smtClean="0"/>
              <a:t>, and that not of yourselves; it is the gift of God, 9 not of works, lest anyone should boast.</a:t>
            </a:r>
            <a:endParaRPr lang="en-US" dirty="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2267475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b="1" dirty="0" smtClean="0"/>
              <a:t>(Romans 3:23-24),</a:t>
            </a:r>
            <a:r>
              <a:rPr lang="en-US" b="1" baseline="0" dirty="0" smtClean="0"/>
              <a:t> </a:t>
            </a:r>
            <a:r>
              <a:rPr lang="en-US" baseline="0" dirty="0" smtClean="0"/>
              <a:t>“for all have sinned and fall short of the glory of God, 24 </a:t>
            </a:r>
            <a:r>
              <a:rPr lang="en-US" u="sng" baseline="0" dirty="0" smtClean="0"/>
              <a:t>being justified freely by His grace </a:t>
            </a:r>
            <a:r>
              <a:rPr lang="en-US" baseline="0" dirty="0" smtClean="0"/>
              <a:t>through the redemption that is in Christ Jesus,”</a:t>
            </a:r>
          </a:p>
          <a:p>
            <a:endParaRPr lang="en-US" baseline="0" dirty="0" smtClean="0"/>
          </a:p>
          <a:p>
            <a:r>
              <a:rPr lang="en-US" b="1" baseline="0" dirty="0" smtClean="0"/>
              <a:t>(Romans 5:1), </a:t>
            </a:r>
            <a:r>
              <a:rPr lang="en-US" baseline="0" dirty="0" smtClean="0"/>
              <a:t>“Therefore, having been justified by faith, we have peace with God through our Lord Jesus Christ,”</a:t>
            </a:r>
          </a:p>
          <a:p>
            <a:endParaRPr lang="en-US" baseline="0" dirty="0" smtClean="0"/>
          </a:p>
          <a:p>
            <a:pPr marL="742950" lvl="1" indent="-285750">
              <a:buFont typeface="Arial" panose="020B0604020202020204" pitchFamily="34" charset="0"/>
              <a:buChar char="•"/>
            </a:pPr>
            <a:r>
              <a:rPr lang="en-US" sz="1600" b="1" i="1" baseline="0" dirty="0" smtClean="0"/>
              <a:t>Justified</a:t>
            </a:r>
            <a:r>
              <a:rPr lang="en-US" sz="1600" baseline="0" dirty="0" smtClean="0"/>
              <a:t> – To render just or right.</a:t>
            </a:r>
          </a:p>
          <a:p>
            <a:endParaRPr lang="en-US" baseline="0" dirty="0" smtClean="0"/>
          </a:p>
          <a:p>
            <a:r>
              <a:rPr lang="en-US" b="1" dirty="0" smtClean="0"/>
              <a:t>(Titus 3:7), </a:t>
            </a:r>
            <a:r>
              <a:rPr lang="en-US" dirty="0" smtClean="0"/>
              <a:t>“having been justified by His grace we should become heirs according to the hope of eternal life.”</a:t>
            </a:r>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3808098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b="1" dirty="0" smtClean="0"/>
              <a:t>Phrase taken from Ephesians</a:t>
            </a:r>
            <a:r>
              <a:rPr lang="en-US" b="1" baseline="0" dirty="0" smtClean="0"/>
              <a:t> 1:6, “to the praise of the glory of His grace, by which He made us accepted in the Beloved.”</a:t>
            </a:r>
            <a:endParaRPr lang="en-US" b="1" dirty="0" smtClean="0"/>
          </a:p>
          <a:p>
            <a:endParaRPr lang="en-US" b="1" dirty="0" smtClean="0"/>
          </a:p>
          <a:p>
            <a:r>
              <a:rPr lang="en-US" b="1" dirty="0" smtClean="0"/>
              <a:t>(Galatians 3:26-27), </a:t>
            </a:r>
            <a:r>
              <a:rPr lang="en-US" dirty="0" smtClean="0"/>
              <a:t>“For you are all sons of God through faith in Christ Jesus. 27 For as many of you as were baptized into Christ have put on Christ.</a:t>
            </a:r>
          </a:p>
          <a:p>
            <a:endParaRPr lang="en-US" dirty="0" smtClean="0"/>
          </a:p>
          <a:p>
            <a:r>
              <a:rPr lang="en-US" b="1" dirty="0" smtClean="0"/>
              <a:t>(Titus 3:4-7), </a:t>
            </a:r>
            <a:r>
              <a:rPr lang="en-US" dirty="0" smtClean="0"/>
              <a:t>“But when the kindness and the love of God our Savior </a:t>
            </a:r>
            <a:r>
              <a:rPr lang="en-US" u="sng" dirty="0" smtClean="0"/>
              <a:t>toward man </a:t>
            </a:r>
            <a:r>
              <a:rPr lang="en-US" dirty="0" smtClean="0"/>
              <a:t>appeared, 5 not by works of righteousness which we have done, but </a:t>
            </a:r>
            <a:r>
              <a:rPr lang="en-US" u="sng" dirty="0" smtClean="0"/>
              <a:t>according to His mercy He saved us</a:t>
            </a:r>
            <a:r>
              <a:rPr lang="en-US" dirty="0" smtClean="0"/>
              <a:t>, through the washing of regeneration and renewing of the Holy Spirit, 6 whom He poured out on us abundantly through Jesus Christ our Savior, 7 </a:t>
            </a:r>
            <a:r>
              <a:rPr lang="en-US" u="sng" dirty="0" smtClean="0"/>
              <a:t>that having been justified by His grace we should become heirs </a:t>
            </a:r>
            <a:r>
              <a:rPr lang="en-US" dirty="0" smtClean="0"/>
              <a:t>according to the hope of eternal life.</a:t>
            </a:r>
            <a:endParaRPr lang="en-US" dirty="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1064162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b="1" dirty="0" smtClean="0"/>
              <a:t>Paul, (1 Corinthians 15:10), </a:t>
            </a:r>
            <a:r>
              <a:rPr lang="en-US" dirty="0" smtClean="0"/>
              <a:t>“But by the grace of God I am what I am, and His grace toward me was not in vain; but I labored more abundantly than they all, yet not I, but the grace of God which was with me.”</a:t>
            </a:r>
          </a:p>
          <a:p>
            <a:endParaRPr lang="en-US" dirty="0" smtClean="0"/>
          </a:p>
          <a:p>
            <a:r>
              <a:rPr lang="en-US" b="1" dirty="0" smtClean="0"/>
              <a:t>(1 Timothy 1:12-16), </a:t>
            </a:r>
            <a:r>
              <a:rPr lang="en-US" dirty="0" smtClean="0"/>
              <a:t>“And I thank Christ Jesus our Lord who has enabled me, because He counted me faithful, putting me into the ministry, 13 although I was formerly a blasphemer, a persecutor, and an insolent man; but I obtained mercy because I did it ignorantly in unbelief. 14 </a:t>
            </a:r>
            <a:r>
              <a:rPr lang="en-US" u="sng" dirty="0" smtClean="0"/>
              <a:t>And the grace of our Lord was exceedingly abundant</a:t>
            </a:r>
            <a:r>
              <a:rPr lang="en-US" dirty="0" smtClean="0"/>
              <a:t>, with faith and love which are in Christ Jesus. 15 This is a faithful saying and worthy of all acceptance, that Christ Jesus came into the world to save sinners, of whom I am chief. 16 However, for this reason </a:t>
            </a:r>
            <a:r>
              <a:rPr lang="en-US" u="sng" dirty="0" smtClean="0"/>
              <a:t>I obtained mercy</a:t>
            </a:r>
            <a:r>
              <a:rPr lang="en-US" dirty="0" smtClean="0"/>
              <a:t>, that in me first Jesus Christ might show all longsuffering, as a pattern to those who are going to believe on Him for everlasting life.”</a:t>
            </a:r>
            <a:endParaRPr lang="en-US" dirty="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4185225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b="1" dirty="0" smtClean="0"/>
              <a:t>Paul, to those influenced by the </a:t>
            </a:r>
            <a:r>
              <a:rPr lang="en-US" b="1" dirty="0" err="1" smtClean="0"/>
              <a:t>Judaizers</a:t>
            </a:r>
            <a:r>
              <a:rPr lang="en-US" b="1" dirty="0" smtClean="0"/>
              <a:t>,</a:t>
            </a:r>
            <a:r>
              <a:rPr lang="en-US" b="1" baseline="0" dirty="0" smtClean="0"/>
              <a:t> </a:t>
            </a:r>
            <a:r>
              <a:rPr lang="en-US" b="1" dirty="0" smtClean="0"/>
              <a:t>(Galatians</a:t>
            </a:r>
            <a:r>
              <a:rPr lang="en-US" b="1" baseline="0" dirty="0" smtClean="0"/>
              <a:t> 5:3-4), </a:t>
            </a:r>
            <a:r>
              <a:rPr lang="en-US" baseline="0" dirty="0" smtClean="0"/>
              <a:t>“And I testify again to every man who becomes circumcised that he is a debtor to keep the whole law. 4 You have become estranged from Christ, you who attempt to be justified by law; you have fallen from grace.”</a:t>
            </a:r>
          </a:p>
          <a:p>
            <a:endParaRPr lang="en-US" baseline="0" dirty="0" smtClean="0"/>
          </a:p>
          <a:p>
            <a:r>
              <a:rPr lang="en-US" baseline="0" dirty="0" smtClean="0"/>
              <a:t>Note:  The “things” below:  God’s various punishments of Israel for rebellion and sin.</a:t>
            </a:r>
          </a:p>
          <a:p>
            <a:endParaRPr lang="en-US" baseline="0" dirty="0" smtClean="0"/>
          </a:p>
          <a:p>
            <a:r>
              <a:rPr lang="en-US" b="1" baseline="0" dirty="0" smtClean="0"/>
              <a:t>(1 Corinthians 10:11-12), </a:t>
            </a:r>
            <a:r>
              <a:rPr lang="en-US" baseline="0" dirty="0" smtClean="0"/>
              <a:t>“Now all these things happened to them as examples, and they were written for our admonition, upon whom the ends of the ages have come. 12 Therefore let him who thinks he stands take heed lest he fall.”</a:t>
            </a:r>
            <a:endParaRPr lang="en-US" dirty="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886601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b="1" dirty="0" smtClean="0"/>
              <a:t>Peculiar that some today think that salvation by Grace allows</a:t>
            </a:r>
            <a:r>
              <a:rPr lang="en-US" b="1" baseline="0" dirty="0" smtClean="0"/>
              <a:t> God to accept us, no matter how we live, or what sins we commit.</a:t>
            </a:r>
            <a:endParaRPr lang="en-US" b="1" dirty="0" smtClean="0"/>
          </a:p>
          <a:p>
            <a:endParaRPr lang="en-US" b="1" dirty="0" smtClean="0"/>
          </a:p>
          <a:p>
            <a:r>
              <a:rPr lang="en-US" b="1" dirty="0" smtClean="0"/>
              <a:t>(Romans 6:1-2), </a:t>
            </a:r>
            <a:r>
              <a:rPr lang="en-US" dirty="0" smtClean="0"/>
              <a:t>“What shall we say then? Shall we continue in sin that grace may abound? 2 Certainly not! How shall we who died to sin live any longer in it?”</a:t>
            </a:r>
          </a:p>
          <a:p>
            <a:endParaRPr lang="en-US" dirty="0" smtClean="0"/>
          </a:p>
          <a:p>
            <a:r>
              <a:rPr lang="en-US" b="1" dirty="0" smtClean="0"/>
              <a:t>(Romans 6:11-14),</a:t>
            </a:r>
            <a:r>
              <a:rPr lang="en-US" b="1" baseline="0" dirty="0" smtClean="0"/>
              <a:t> </a:t>
            </a:r>
            <a:r>
              <a:rPr lang="en-US" baseline="0" dirty="0" smtClean="0"/>
              <a:t>“Likewise you also, reckon yourselves to be dead indeed to sin, but alive to God in Christ Jesus our Lord.12 Therefore do not let sin reign in your mortal body, that you should obey it in its lusts. 13 And do not present your members as instruments of unrighteousness to sin, but present yourselves to God as being alive from the dead, and your members as instruments of righteousness to God. 14 For sin shall not have dominion over you, for you are not under law but under grace.”</a:t>
            </a:r>
            <a:endParaRPr lang="en-US" dirty="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3009379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b="1" dirty="0" smtClean="0"/>
              <a:t>(1 Corinthians 5:11-13), </a:t>
            </a:r>
            <a:r>
              <a:rPr lang="en-US" dirty="0" smtClean="0"/>
              <a:t>“But now I have written to you not to keep company with anyone named a brother, who is sexually immoral, or covetous, or an idolater, or a reviler, or a drunkard, or an </a:t>
            </a:r>
            <a:r>
              <a:rPr lang="en-US" dirty="0" err="1" smtClean="0"/>
              <a:t>extortioner</a:t>
            </a:r>
            <a:r>
              <a:rPr lang="en-US" dirty="0" smtClean="0"/>
              <a:t>—not even to eat with such a person.12 For what have I to do with judging those also who are outside? Do you not judge those who are inside? 13 But those who are outside God judges. Therefore "put away from yourselves the evil person.“</a:t>
            </a:r>
          </a:p>
          <a:p>
            <a:endParaRPr lang="en-US" b="1" dirty="0" smtClean="0"/>
          </a:p>
          <a:p>
            <a:r>
              <a:rPr lang="en-US" b="1" dirty="0" smtClean="0"/>
              <a:t>Condoning </a:t>
            </a:r>
            <a:r>
              <a:rPr lang="en-US" b="1" dirty="0" err="1" smtClean="0"/>
              <a:t>practioner</a:t>
            </a:r>
            <a:r>
              <a:rPr lang="en-US" b="1" dirty="0" smtClean="0"/>
              <a:t> – either by excusing</a:t>
            </a:r>
            <a:r>
              <a:rPr lang="en-US" b="1" baseline="0" dirty="0" smtClean="0"/>
              <a:t> practice, or by giving a doctrinal rationale for the sin (ex:  MDR)</a:t>
            </a:r>
            <a:endParaRPr lang="en-US" b="1" dirty="0" smtClean="0"/>
          </a:p>
          <a:p>
            <a:endParaRPr lang="en-US" b="1" dirty="0" smtClean="0"/>
          </a:p>
          <a:p>
            <a:r>
              <a:rPr lang="en-US" b="1" dirty="0" smtClean="0"/>
              <a:t>(2 John 9-11), </a:t>
            </a:r>
            <a:r>
              <a:rPr lang="en-US" dirty="0" smtClean="0"/>
              <a:t>“Whoever transgresses and does not abide in the doctrine of Christ does not have God. He who abides in the doctrine of Christ has both the Father and the Son. 10 If anyone comes to you and does not bring this doctrine, do not receive him into your house nor greet him; 11 for he who greets him shares in his evil deeds.”</a:t>
            </a:r>
            <a:endParaRPr lang="en-US" dirty="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2492412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(Hebrews 5:8-9),</a:t>
            </a:r>
            <a:r>
              <a:rPr lang="en-US" sz="1400" b="1" baseline="0" dirty="0" smtClean="0"/>
              <a:t> </a:t>
            </a:r>
            <a:r>
              <a:rPr lang="en-US" sz="1400" b="0" baseline="0" dirty="0" smtClean="0"/>
              <a:t>“though He was a Son, yet He learned obedience by the things which He suffered. 9 And having been perfected, He became the author of eternal salvation </a:t>
            </a:r>
            <a:r>
              <a:rPr lang="en-US" sz="1400" b="0" u="sng" baseline="0" dirty="0" smtClean="0"/>
              <a:t>to all who obey Him</a:t>
            </a:r>
            <a:r>
              <a:rPr lang="en-US" sz="1400" b="0" baseline="0" dirty="0" smtClean="0"/>
              <a:t>.”</a:t>
            </a:r>
            <a:endParaRPr lang="en-US" sz="1400" b="0" dirty="0" smtClean="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634114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1BEC73-49AA-45BC-B16C-50B32D0D6DD2}" type="datetimeFigureOut">
              <a:rPr lang="en-US" smtClean="0">
                <a:solidFill>
                  <a:prstClr val="black">
                    <a:tint val="75000"/>
                  </a:prstClr>
                </a:solidFill>
              </a:rPr>
              <a:pPr/>
              <a:t>7/11/2015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D82040C-D3B1-42F1-A452-9128C48DC3A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01771175"/>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BEC73-49AA-45BC-B16C-50B32D0D6DD2}" type="datetimeFigureOut">
              <a:rPr lang="en-US" smtClean="0">
                <a:solidFill>
                  <a:prstClr val="black">
                    <a:tint val="75000"/>
                  </a:prstClr>
                </a:solidFill>
              </a:rPr>
              <a:pPr/>
              <a:t>7/11/2015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D82040C-D3B1-42F1-A452-9128C48DC3A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692065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BEC73-49AA-45BC-B16C-50B32D0D6DD2}" type="datetimeFigureOut">
              <a:rPr lang="en-US" smtClean="0">
                <a:solidFill>
                  <a:prstClr val="black">
                    <a:tint val="75000"/>
                  </a:prstClr>
                </a:solidFill>
              </a:rPr>
              <a:pPr/>
              <a:t>7/11/2015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D82040C-D3B1-42F1-A452-9128C48DC3A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033731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BEC73-49AA-45BC-B16C-50B32D0D6DD2}" type="datetimeFigureOut">
              <a:rPr lang="en-US" smtClean="0">
                <a:solidFill>
                  <a:prstClr val="black">
                    <a:tint val="75000"/>
                  </a:prstClr>
                </a:solidFill>
              </a:rPr>
              <a:pPr/>
              <a:t>7/11/2015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D82040C-D3B1-42F1-A452-9128C48DC3A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994514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1BEC73-49AA-45BC-B16C-50B32D0D6DD2}" type="datetimeFigureOut">
              <a:rPr lang="en-US" smtClean="0">
                <a:solidFill>
                  <a:prstClr val="black">
                    <a:tint val="75000"/>
                  </a:prstClr>
                </a:solidFill>
              </a:rPr>
              <a:pPr/>
              <a:t>7/11/2015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D82040C-D3B1-42F1-A452-9128C48DC3A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4747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1BEC73-49AA-45BC-B16C-50B32D0D6DD2}" type="datetimeFigureOut">
              <a:rPr lang="en-US" smtClean="0">
                <a:solidFill>
                  <a:prstClr val="black">
                    <a:tint val="75000"/>
                  </a:prstClr>
                </a:solidFill>
              </a:rPr>
              <a:pPr/>
              <a:t>7/11/2015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D82040C-D3B1-42F1-A452-9128C48DC3A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643537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1BEC73-49AA-45BC-B16C-50B32D0D6DD2}" type="datetimeFigureOut">
              <a:rPr lang="en-US" smtClean="0">
                <a:solidFill>
                  <a:prstClr val="black">
                    <a:tint val="75000"/>
                  </a:prstClr>
                </a:solidFill>
              </a:rPr>
              <a:pPr/>
              <a:t>7/11/2015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D82040C-D3B1-42F1-A452-9128C48DC3A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809278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1BEC73-49AA-45BC-B16C-50B32D0D6DD2}" type="datetimeFigureOut">
              <a:rPr lang="en-US" smtClean="0">
                <a:solidFill>
                  <a:prstClr val="black">
                    <a:tint val="75000"/>
                  </a:prstClr>
                </a:solidFill>
              </a:rPr>
              <a:pPr/>
              <a:t>7/11/2015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D82040C-D3B1-42F1-A452-9128C48DC3A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3584733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BEC73-49AA-45BC-B16C-50B32D0D6DD2}" type="datetimeFigureOut">
              <a:rPr lang="en-US" smtClean="0">
                <a:solidFill>
                  <a:prstClr val="black">
                    <a:tint val="75000"/>
                  </a:prstClr>
                </a:solidFill>
              </a:rPr>
              <a:pPr/>
              <a:t>7/11/2015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D82040C-D3B1-42F1-A452-9128C48DC3A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395470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BEC73-49AA-45BC-B16C-50B32D0D6DD2}" type="datetimeFigureOut">
              <a:rPr lang="en-US" smtClean="0">
                <a:solidFill>
                  <a:prstClr val="black">
                    <a:tint val="75000"/>
                  </a:prstClr>
                </a:solidFill>
              </a:rPr>
              <a:pPr/>
              <a:t>7/11/2015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D82040C-D3B1-42F1-A452-9128C48DC3A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1868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BEC73-49AA-45BC-B16C-50B32D0D6DD2}" type="datetimeFigureOut">
              <a:rPr lang="en-US" smtClean="0">
                <a:solidFill>
                  <a:prstClr val="black">
                    <a:tint val="75000"/>
                  </a:prstClr>
                </a:solidFill>
              </a:rPr>
              <a:pPr/>
              <a:t>7/11/2015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D82040C-D3B1-42F1-A452-9128C48DC3A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088314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414461"/>
            </a:gs>
            <a:gs pos="99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BEC73-49AA-45BC-B16C-50B32D0D6DD2}" type="datetimeFigureOut">
              <a:rPr lang="en-US" smtClean="0">
                <a:solidFill>
                  <a:prstClr val="black">
                    <a:tint val="75000"/>
                  </a:prstClr>
                </a:solidFill>
              </a:rPr>
              <a:pPr/>
              <a:t>7/11/2015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2040C-D3B1-42F1-A452-9128C48DC3A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4177793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90600" y="2819400"/>
            <a:ext cx="1846118" cy="18461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Oval 5"/>
          <p:cNvSpPr/>
          <p:nvPr/>
        </p:nvSpPr>
        <p:spPr>
          <a:xfrm>
            <a:off x="1981200" y="1981200"/>
            <a:ext cx="2150918" cy="21509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40000"/>
                  <a:lumOff val="6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Oval 6"/>
          <p:cNvSpPr/>
          <p:nvPr/>
        </p:nvSpPr>
        <p:spPr>
          <a:xfrm>
            <a:off x="3581400" y="2362200"/>
            <a:ext cx="990600" cy="990600"/>
          </a:xfrm>
          <a:prstGeom prst="ellipse">
            <a:avLst/>
          </a:prstGeom>
          <a:gradFill flip="none" rotWithShape="1">
            <a:gsLst>
              <a:gs pos="0">
                <a:schemeClr val="tx2">
                  <a:lumMod val="60000"/>
                  <a:lumOff val="40000"/>
                  <a:alpha val="12000"/>
                </a:schemeClr>
              </a:gs>
              <a:gs pos="50000">
                <a:schemeClr val="tx2">
                  <a:lumMod val="60000"/>
                  <a:lumOff val="40000"/>
                  <a:alpha val="29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457200" y="1828800"/>
            <a:ext cx="2209800" cy="22098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Oval 8"/>
          <p:cNvSpPr/>
          <p:nvPr/>
        </p:nvSpPr>
        <p:spPr>
          <a:xfrm>
            <a:off x="2057400" y="3276600"/>
            <a:ext cx="1371600" cy="13716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Oval 9"/>
          <p:cNvSpPr/>
          <p:nvPr/>
        </p:nvSpPr>
        <p:spPr>
          <a:xfrm>
            <a:off x="5562600" y="1524000"/>
            <a:ext cx="1846118" cy="1846118"/>
          </a:xfrm>
          <a:prstGeom prst="ellipse">
            <a:avLst/>
          </a:prstGeom>
          <a:gradFill flip="none" rotWithShape="1">
            <a:gsLst>
              <a:gs pos="0">
                <a:schemeClr val="tx2">
                  <a:lumMod val="40000"/>
                  <a:lumOff val="60000"/>
                  <a:alpha val="40000"/>
                </a:schemeClr>
              </a:gs>
              <a:gs pos="50000">
                <a:schemeClr val="tx2">
                  <a:lumMod val="60000"/>
                  <a:lumOff val="40000"/>
                  <a:alpha val="4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Oval 10"/>
          <p:cNvSpPr/>
          <p:nvPr/>
        </p:nvSpPr>
        <p:spPr>
          <a:xfrm>
            <a:off x="6172200" y="1828800"/>
            <a:ext cx="1524000" cy="1524000"/>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99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Oval 11"/>
          <p:cNvSpPr/>
          <p:nvPr/>
        </p:nvSpPr>
        <p:spPr>
          <a:xfrm>
            <a:off x="4953000" y="2286000"/>
            <a:ext cx="1295400" cy="1295400"/>
          </a:xfrm>
          <a:prstGeom prst="ellipse">
            <a:avLst/>
          </a:prstGeom>
          <a:gradFill flip="none" rotWithShape="1">
            <a:gsLst>
              <a:gs pos="0">
                <a:srgbClr val="E3D18F">
                  <a:alpha val="16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Oval 13"/>
          <p:cNvSpPr/>
          <p:nvPr/>
        </p:nvSpPr>
        <p:spPr>
          <a:xfrm>
            <a:off x="7391400" y="3124200"/>
            <a:ext cx="1752600" cy="1752600"/>
          </a:xfrm>
          <a:prstGeom prst="ellipse">
            <a:avLst/>
          </a:prstGeom>
          <a:gradFill flip="none" rotWithShape="1">
            <a:gsLst>
              <a:gs pos="0">
                <a:srgbClr val="E3D18F">
                  <a:alpha val="30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Oval 14"/>
          <p:cNvSpPr/>
          <p:nvPr/>
        </p:nvSpPr>
        <p:spPr>
          <a:xfrm>
            <a:off x="7467600" y="1828800"/>
            <a:ext cx="2590800" cy="2590800"/>
          </a:xfrm>
          <a:prstGeom prst="ellipse">
            <a:avLst/>
          </a:prstGeom>
          <a:gradFill flip="none" rotWithShape="1">
            <a:gsLst>
              <a:gs pos="0">
                <a:schemeClr val="tx2">
                  <a:lumMod val="40000"/>
                  <a:lumOff val="60000"/>
                  <a:alpha val="20000"/>
                </a:schemeClr>
              </a:gs>
              <a:gs pos="49000">
                <a:schemeClr val="tx2">
                  <a:lumMod val="60000"/>
                  <a:lumOff val="40000"/>
                  <a:alpha val="26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685800" y="1376363"/>
            <a:ext cx="7772400" cy="1470025"/>
          </a:xfrm>
        </p:spPr>
        <p:txBody>
          <a:bodyPr>
            <a:normAutofit/>
          </a:bodyPr>
          <a:lstStyle/>
          <a:p>
            <a:r>
              <a:rPr lang="en-US" sz="6600"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By the Grace of God</a:t>
            </a:r>
            <a:endParaRPr lang="en-US" sz="6600" dirty="0">
              <a:solidFill>
                <a:schemeClr val="bg1"/>
              </a:solidFill>
              <a:effectLst>
                <a:outerShdw blurRad="38100" dist="38100" dir="2700000" algn="tl">
                  <a:srgbClr val="000000">
                    <a:alpha val="43137"/>
                  </a:srgbClr>
                </a:outerShdw>
              </a:effectLst>
              <a:latin typeface="Bernard MT Condensed" panose="02050806060905020404" pitchFamily="18" charset="0"/>
            </a:endParaRPr>
          </a:p>
        </p:txBody>
      </p:sp>
      <p:sp>
        <p:nvSpPr>
          <p:cNvPr id="3" name="Subtitle 2"/>
          <p:cNvSpPr>
            <a:spLocks noGrp="1"/>
          </p:cNvSpPr>
          <p:nvPr>
            <p:ph type="subTitle" idx="1"/>
          </p:nvPr>
        </p:nvSpPr>
        <p:spPr>
          <a:xfrm>
            <a:off x="1371600" y="3213988"/>
            <a:ext cx="6400800" cy="788800"/>
          </a:xfrm>
        </p:spPr>
        <p:txBody>
          <a:bodyPr>
            <a:normAutofit/>
          </a:bodyPr>
          <a:lstStyle/>
          <a:p>
            <a:r>
              <a:rPr lang="en-US" sz="4400" dirty="0" smtClean="0">
                <a:solidFill>
                  <a:schemeClr val="bg1"/>
                </a:solidFill>
              </a:rPr>
              <a:t>Titus 3:4-8</a:t>
            </a:r>
            <a:endParaRPr lang="en-US" sz="4400" dirty="0">
              <a:solidFill>
                <a:schemeClr val="bg1"/>
              </a:solidFill>
            </a:endParaRPr>
          </a:p>
        </p:txBody>
      </p:sp>
    </p:spTree>
    <p:extLst>
      <p:ext uri="{BB962C8B-B14F-4D97-AF65-F5344CB8AC3E}">
        <p14:creationId xmlns:p14="http://schemas.microsoft.com/office/powerpoint/2010/main" val="821817573"/>
      </p:ext>
    </p:extLst>
  </p:cSld>
  <p:clrMapOvr>
    <a:masterClrMapping/>
  </p:clrMapOvr>
  <mc:AlternateContent xmlns:mc="http://schemas.openxmlformats.org/markup-compatibility/2006">
    <mc:Choice xmlns:p14="http://schemas.microsoft.com/office/powerpoint/2010/main" Requires="p14">
      <p:transition spd="slow" p14:dur="2500">
        <p14:glitte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90600" y="2819400"/>
            <a:ext cx="1846118" cy="18461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Oval 5"/>
          <p:cNvSpPr/>
          <p:nvPr/>
        </p:nvSpPr>
        <p:spPr>
          <a:xfrm>
            <a:off x="1981200" y="1981200"/>
            <a:ext cx="2150918" cy="21509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40000"/>
                  <a:lumOff val="6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Oval 6"/>
          <p:cNvSpPr/>
          <p:nvPr/>
        </p:nvSpPr>
        <p:spPr>
          <a:xfrm>
            <a:off x="3581400" y="2362200"/>
            <a:ext cx="990600" cy="990600"/>
          </a:xfrm>
          <a:prstGeom prst="ellipse">
            <a:avLst/>
          </a:prstGeom>
          <a:gradFill flip="none" rotWithShape="1">
            <a:gsLst>
              <a:gs pos="0">
                <a:schemeClr val="tx2">
                  <a:lumMod val="60000"/>
                  <a:lumOff val="40000"/>
                  <a:alpha val="12000"/>
                </a:schemeClr>
              </a:gs>
              <a:gs pos="50000">
                <a:schemeClr val="tx2">
                  <a:lumMod val="60000"/>
                  <a:lumOff val="40000"/>
                  <a:alpha val="29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457200" y="1828800"/>
            <a:ext cx="2209800" cy="22098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Oval 8"/>
          <p:cNvSpPr/>
          <p:nvPr/>
        </p:nvSpPr>
        <p:spPr>
          <a:xfrm>
            <a:off x="2057400" y="3276600"/>
            <a:ext cx="1371600" cy="13716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Oval 9"/>
          <p:cNvSpPr/>
          <p:nvPr/>
        </p:nvSpPr>
        <p:spPr>
          <a:xfrm>
            <a:off x="5562600" y="1524000"/>
            <a:ext cx="1846118" cy="1846118"/>
          </a:xfrm>
          <a:prstGeom prst="ellipse">
            <a:avLst/>
          </a:prstGeom>
          <a:gradFill flip="none" rotWithShape="1">
            <a:gsLst>
              <a:gs pos="0">
                <a:schemeClr val="tx2">
                  <a:lumMod val="40000"/>
                  <a:lumOff val="60000"/>
                  <a:alpha val="40000"/>
                </a:schemeClr>
              </a:gs>
              <a:gs pos="50000">
                <a:schemeClr val="tx2">
                  <a:lumMod val="60000"/>
                  <a:lumOff val="40000"/>
                  <a:alpha val="4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Oval 10"/>
          <p:cNvSpPr/>
          <p:nvPr/>
        </p:nvSpPr>
        <p:spPr>
          <a:xfrm>
            <a:off x="6172200" y="1828800"/>
            <a:ext cx="1524000" cy="1524000"/>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99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Oval 11"/>
          <p:cNvSpPr/>
          <p:nvPr/>
        </p:nvSpPr>
        <p:spPr>
          <a:xfrm>
            <a:off x="4953000" y="2286000"/>
            <a:ext cx="1295400" cy="1295400"/>
          </a:xfrm>
          <a:prstGeom prst="ellipse">
            <a:avLst/>
          </a:prstGeom>
          <a:gradFill flip="none" rotWithShape="1">
            <a:gsLst>
              <a:gs pos="0">
                <a:srgbClr val="E3D18F">
                  <a:alpha val="16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Oval 13"/>
          <p:cNvSpPr/>
          <p:nvPr/>
        </p:nvSpPr>
        <p:spPr>
          <a:xfrm>
            <a:off x="7391400" y="3124200"/>
            <a:ext cx="1752600" cy="1752600"/>
          </a:xfrm>
          <a:prstGeom prst="ellipse">
            <a:avLst/>
          </a:prstGeom>
          <a:gradFill flip="none" rotWithShape="1">
            <a:gsLst>
              <a:gs pos="0">
                <a:srgbClr val="E3D18F">
                  <a:alpha val="30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Oval 14"/>
          <p:cNvSpPr/>
          <p:nvPr/>
        </p:nvSpPr>
        <p:spPr>
          <a:xfrm>
            <a:off x="7467600" y="1828800"/>
            <a:ext cx="2590800" cy="2590800"/>
          </a:xfrm>
          <a:prstGeom prst="ellipse">
            <a:avLst/>
          </a:prstGeom>
          <a:gradFill flip="none" rotWithShape="1">
            <a:gsLst>
              <a:gs pos="0">
                <a:schemeClr val="tx2">
                  <a:lumMod val="40000"/>
                  <a:lumOff val="60000"/>
                  <a:alpha val="20000"/>
                </a:schemeClr>
              </a:gs>
              <a:gs pos="49000">
                <a:schemeClr val="tx2">
                  <a:lumMod val="60000"/>
                  <a:lumOff val="40000"/>
                  <a:alpha val="26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Title 4"/>
          <p:cNvSpPr>
            <a:spLocks noGrp="1"/>
          </p:cNvSpPr>
          <p:nvPr>
            <p:ph type="title"/>
          </p:nvPr>
        </p:nvSpPr>
        <p:spPr>
          <a:xfrm>
            <a:off x="457200" y="76200"/>
            <a:ext cx="8229600" cy="1143000"/>
          </a:xfrm>
        </p:spPr>
        <p:txBody>
          <a:bodyPr>
            <a:normAutofit/>
          </a:bodyPr>
          <a:lstStyle/>
          <a:p>
            <a:pPr algn="l"/>
            <a:r>
              <a:rPr lang="en-US" sz="4800"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By the Grace of God…</a:t>
            </a:r>
            <a:endParaRPr lang="en-US" sz="4800" dirty="0">
              <a:solidFill>
                <a:schemeClr val="bg1"/>
              </a:solidFill>
              <a:effectLst>
                <a:outerShdw blurRad="38100" dist="38100" dir="2700000" algn="tl">
                  <a:srgbClr val="000000">
                    <a:alpha val="43137"/>
                  </a:srgbClr>
                </a:outerShdw>
              </a:effectLst>
              <a:latin typeface="Bernard MT Condensed" panose="02050806060905020404" pitchFamily="18" charset="0"/>
            </a:endParaRPr>
          </a:p>
        </p:txBody>
      </p:sp>
      <p:sp>
        <p:nvSpPr>
          <p:cNvPr id="13" name="Content Placeholder 12"/>
          <p:cNvSpPr>
            <a:spLocks noGrp="1"/>
          </p:cNvSpPr>
          <p:nvPr>
            <p:ph idx="1"/>
          </p:nvPr>
        </p:nvSpPr>
        <p:spPr>
          <a:xfrm>
            <a:off x="457200" y="1219200"/>
            <a:ext cx="8229600" cy="4906963"/>
          </a:xfrm>
        </p:spPr>
        <p:txBody>
          <a:bodyPr>
            <a:normAutofit/>
          </a:bodyPr>
          <a:lstStyle/>
          <a:p>
            <a:r>
              <a:rPr lang="en-US" sz="3600" b="1" dirty="0" smtClean="0">
                <a:solidFill>
                  <a:schemeClr val="bg1"/>
                </a:solidFill>
              </a:rPr>
              <a:t>Sinners are </a:t>
            </a:r>
            <a:r>
              <a:rPr lang="en-US" sz="3600" b="1" dirty="0">
                <a:solidFill>
                  <a:schemeClr val="bg1"/>
                </a:solidFill>
              </a:rPr>
              <a:t>saved </a:t>
            </a:r>
            <a:r>
              <a:rPr lang="en-US" sz="3600" b="1" dirty="0" smtClean="0">
                <a:solidFill>
                  <a:schemeClr val="bg1"/>
                </a:solidFill>
              </a:rPr>
              <a:t>                         </a:t>
            </a:r>
            <a:r>
              <a:rPr lang="en-US" sz="3600" i="1" dirty="0" smtClean="0">
                <a:solidFill>
                  <a:schemeClr val="bg1"/>
                </a:solidFill>
              </a:rPr>
              <a:t>(Ephesians </a:t>
            </a:r>
            <a:r>
              <a:rPr lang="en-US" sz="3600" i="1" dirty="0">
                <a:solidFill>
                  <a:schemeClr val="bg1"/>
                </a:solidFill>
              </a:rPr>
              <a:t>2:1, 4-7, </a:t>
            </a:r>
            <a:r>
              <a:rPr lang="en-US" sz="3600" i="1" dirty="0" smtClean="0">
                <a:solidFill>
                  <a:schemeClr val="bg1"/>
                </a:solidFill>
              </a:rPr>
              <a:t>8-9)</a:t>
            </a:r>
          </a:p>
        </p:txBody>
      </p:sp>
    </p:spTree>
    <p:extLst>
      <p:ext uri="{BB962C8B-B14F-4D97-AF65-F5344CB8AC3E}">
        <p14:creationId xmlns:p14="http://schemas.microsoft.com/office/powerpoint/2010/main" val="19157688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anim calcmode="lin" valueType="num">
                                      <p:cBhvr>
                                        <p:cTn id="8"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90600" y="2819400"/>
            <a:ext cx="1846118" cy="18461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Oval 5"/>
          <p:cNvSpPr/>
          <p:nvPr/>
        </p:nvSpPr>
        <p:spPr>
          <a:xfrm>
            <a:off x="1981200" y="1981200"/>
            <a:ext cx="2150918" cy="21509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40000"/>
                  <a:lumOff val="6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Oval 6"/>
          <p:cNvSpPr/>
          <p:nvPr/>
        </p:nvSpPr>
        <p:spPr>
          <a:xfrm>
            <a:off x="3581400" y="2362200"/>
            <a:ext cx="990600" cy="990600"/>
          </a:xfrm>
          <a:prstGeom prst="ellipse">
            <a:avLst/>
          </a:prstGeom>
          <a:gradFill flip="none" rotWithShape="1">
            <a:gsLst>
              <a:gs pos="0">
                <a:schemeClr val="tx2">
                  <a:lumMod val="60000"/>
                  <a:lumOff val="40000"/>
                  <a:alpha val="12000"/>
                </a:schemeClr>
              </a:gs>
              <a:gs pos="50000">
                <a:schemeClr val="tx2">
                  <a:lumMod val="60000"/>
                  <a:lumOff val="40000"/>
                  <a:alpha val="29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457200" y="1828800"/>
            <a:ext cx="2209800" cy="22098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Oval 8"/>
          <p:cNvSpPr/>
          <p:nvPr/>
        </p:nvSpPr>
        <p:spPr>
          <a:xfrm>
            <a:off x="2057400" y="3276600"/>
            <a:ext cx="1371600" cy="13716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Oval 9"/>
          <p:cNvSpPr/>
          <p:nvPr/>
        </p:nvSpPr>
        <p:spPr>
          <a:xfrm>
            <a:off x="5562600" y="1524000"/>
            <a:ext cx="1846118" cy="1846118"/>
          </a:xfrm>
          <a:prstGeom prst="ellipse">
            <a:avLst/>
          </a:prstGeom>
          <a:gradFill flip="none" rotWithShape="1">
            <a:gsLst>
              <a:gs pos="0">
                <a:schemeClr val="tx2">
                  <a:lumMod val="40000"/>
                  <a:lumOff val="60000"/>
                  <a:alpha val="40000"/>
                </a:schemeClr>
              </a:gs>
              <a:gs pos="50000">
                <a:schemeClr val="tx2">
                  <a:lumMod val="60000"/>
                  <a:lumOff val="40000"/>
                  <a:alpha val="4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Oval 10"/>
          <p:cNvSpPr/>
          <p:nvPr/>
        </p:nvSpPr>
        <p:spPr>
          <a:xfrm>
            <a:off x="6172200" y="1828800"/>
            <a:ext cx="1524000" cy="1524000"/>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99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Oval 11"/>
          <p:cNvSpPr/>
          <p:nvPr/>
        </p:nvSpPr>
        <p:spPr>
          <a:xfrm>
            <a:off x="4953000" y="2286000"/>
            <a:ext cx="1295400" cy="1295400"/>
          </a:xfrm>
          <a:prstGeom prst="ellipse">
            <a:avLst/>
          </a:prstGeom>
          <a:gradFill flip="none" rotWithShape="1">
            <a:gsLst>
              <a:gs pos="0">
                <a:srgbClr val="E3D18F">
                  <a:alpha val="16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Oval 13"/>
          <p:cNvSpPr/>
          <p:nvPr/>
        </p:nvSpPr>
        <p:spPr>
          <a:xfrm>
            <a:off x="7391400" y="3124200"/>
            <a:ext cx="1752600" cy="1752600"/>
          </a:xfrm>
          <a:prstGeom prst="ellipse">
            <a:avLst/>
          </a:prstGeom>
          <a:gradFill flip="none" rotWithShape="1">
            <a:gsLst>
              <a:gs pos="0">
                <a:srgbClr val="E3D18F">
                  <a:alpha val="30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Oval 14"/>
          <p:cNvSpPr/>
          <p:nvPr/>
        </p:nvSpPr>
        <p:spPr>
          <a:xfrm>
            <a:off x="7467600" y="1828800"/>
            <a:ext cx="2590800" cy="2590800"/>
          </a:xfrm>
          <a:prstGeom prst="ellipse">
            <a:avLst/>
          </a:prstGeom>
          <a:gradFill flip="none" rotWithShape="1">
            <a:gsLst>
              <a:gs pos="0">
                <a:schemeClr val="tx2">
                  <a:lumMod val="40000"/>
                  <a:lumOff val="60000"/>
                  <a:alpha val="20000"/>
                </a:schemeClr>
              </a:gs>
              <a:gs pos="49000">
                <a:schemeClr val="tx2">
                  <a:lumMod val="60000"/>
                  <a:lumOff val="40000"/>
                  <a:alpha val="26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Title 4"/>
          <p:cNvSpPr>
            <a:spLocks noGrp="1"/>
          </p:cNvSpPr>
          <p:nvPr>
            <p:ph type="title"/>
          </p:nvPr>
        </p:nvSpPr>
        <p:spPr>
          <a:xfrm>
            <a:off x="457200" y="76200"/>
            <a:ext cx="8229600" cy="1143000"/>
          </a:xfrm>
        </p:spPr>
        <p:txBody>
          <a:bodyPr>
            <a:normAutofit/>
          </a:bodyPr>
          <a:lstStyle/>
          <a:p>
            <a:pPr algn="l"/>
            <a:r>
              <a:rPr lang="en-US" sz="4800"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By the Grace of God…</a:t>
            </a:r>
            <a:endParaRPr lang="en-US" sz="4800" dirty="0">
              <a:solidFill>
                <a:schemeClr val="bg1"/>
              </a:solidFill>
              <a:effectLst>
                <a:outerShdw blurRad="38100" dist="38100" dir="2700000" algn="tl">
                  <a:srgbClr val="000000">
                    <a:alpha val="43137"/>
                  </a:srgbClr>
                </a:outerShdw>
              </a:effectLst>
              <a:latin typeface="Bernard MT Condensed" panose="02050806060905020404" pitchFamily="18" charset="0"/>
            </a:endParaRPr>
          </a:p>
        </p:txBody>
      </p:sp>
      <p:sp>
        <p:nvSpPr>
          <p:cNvPr id="13" name="Content Placeholder 12"/>
          <p:cNvSpPr>
            <a:spLocks noGrp="1"/>
          </p:cNvSpPr>
          <p:nvPr>
            <p:ph idx="1"/>
          </p:nvPr>
        </p:nvSpPr>
        <p:spPr>
          <a:xfrm>
            <a:off x="457200" y="1219200"/>
            <a:ext cx="8229600" cy="4906963"/>
          </a:xfrm>
        </p:spPr>
        <p:txBody>
          <a:bodyPr>
            <a:normAutofit/>
          </a:bodyPr>
          <a:lstStyle/>
          <a:p>
            <a:r>
              <a:rPr lang="en-US" sz="3600" b="1" dirty="0" smtClean="0">
                <a:solidFill>
                  <a:schemeClr val="bg1"/>
                </a:solidFill>
              </a:rPr>
              <a:t>Sinners are </a:t>
            </a:r>
            <a:r>
              <a:rPr lang="en-US" sz="3600" b="1" dirty="0">
                <a:solidFill>
                  <a:schemeClr val="bg1"/>
                </a:solidFill>
              </a:rPr>
              <a:t>saved </a:t>
            </a:r>
            <a:r>
              <a:rPr lang="en-US" sz="3600" b="1" dirty="0" smtClean="0">
                <a:solidFill>
                  <a:schemeClr val="bg1"/>
                </a:solidFill>
              </a:rPr>
              <a:t>                         </a:t>
            </a:r>
            <a:r>
              <a:rPr lang="en-US" sz="3600" i="1" dirty="0" smtClean="0">
                <a:solidFill>
                  <a:schemeClr val="bg1"/>
                </a:solidFill>
              </a:rPr>
              <a:t>(Ephesians </a:t>
            </a:r>
            <a:r>
              <a:rPr lang="en-US" sz="3600" i="1" dirty="0">
                <a:solidFill>
                  <a:schemeClr val="bg1"/>
                </a:solidFill>
              </a:rPr>
              <a:t>2:1, 4-7, </a:t>
            </a:r>
            <a:r>
              <a:rPr lang="en-US" sz="3600" i="1" dirty="0" smtClean="0">
                <a:solidFill>
                  <a:schemeClr val="bg1"/>
                </a:solidFill>
              </a:rPr>
              <a:t>8-9)</a:t>
            </a:r>
          </a:p>
          <a:p>
            <a:r>
              <a:rPr lang="en-US" sz="3600" b="1" dirty="0" smtClean="0">
                <a:solidFill>
                  <a:schemeClr val="bg1"/>
                </a:solidFill>
              </a:rPr>
              <a:t>We are justified                               </a:t>
            </a:r>
            <a:r>
              <a:rPr lang="en-US" sz="3600" i="1" dirty="0" smtClean="0">
                <a:solidFill>
                  <a:schemeClr val="bg1"/>
                </a:solidFill>
              </a:rPr>
              <a:t>(Romans 3:24; 5:1; Titus 3:7)</a:t>
            </a:r>
          </a:p>
        </p:txBody>
      </p:sp>
    </p:spTree>
    <p:extLst>
      <p:ext uri="{BB962C8B-B14F-4D97-AF65-F5344CB8AC3E}">
        <p14:creationId xmlns:p14="http://schemas.microsoft.com/office/powerpoint/2010/main" val="14662825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fade">
                                      <p:cBhvr>
                                        <p:cTn id="7" dur="500"/>
                                        <p:tgtEl>
                                          <p:spTgt spid="13">
                                            <p:txEl>
                                              <p:pRg st="1" end="1"/>
                                            </p:txEl>
                                          </p:spTgt>
                                        </p:tgtEl>
                                      </p:cBhvr>
                                    </p:animEffect>
                                    <p:anim calcmode="lin" valueType="num">
                                      <p:cBhvr>
                                        <p:cTn id="8"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90600" y="2819400"/>
            <a:ext cx="1846118" cy="18461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Oval 5"/>
          <p:cNvSpPr/>
          <p:nvPr/>
        </p:nvSpPr>
        <p:spPr>
          <a:xfrm>
            <a:off x="1981200" y="1981200"/>
            <a:ext cx="2150918" cy="21509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40000"/>
                  <a:lumOff val="6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Oval 6"/>
          <p:cNvSpPr/>
          <p:nvPr/>
        </p:nvSpPr>
        <p:spPr>
          <a:xfrm>
            <a:off x="3581400" y="2362200"/>
            <a:ext cx="990600" cy="990600"/>
          </a:xfrm>
          <a:prstGeom prst="ellipse">
            <a:avLst/>
          </a:prstGeom>
          <a:gradFill flip="none" rotWithShape="1">
            <a:gsLst>
              <a:gs pos="0">
                <a:schemeClr val="tx2">
                  <a:lumMod val="60000"/>
                  <a:lumOff val="40000"/>
                  <a:alpha val="12000"/>
                </a:schemeClr>
              </a:gs>
              <a:gs pos="50000">
                <a:schemeClr val="tx2">
                  <a:lumMod val="60000"/>
                  <a:lumOff val="40000"/>
                  <a:alpha val="29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457200" y="1828800"/>
            <a:ext cx="2209800" cy="22098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Oval 8"/>
          <p:cNvSpPr/>
          <p:nvPr/>
        </p:nvSpPr>
        <p:spPr>
          <a:xfrm>
            <a:off x="2057400" y="3276600"/>
            <a:ext cx="1371600" cy="13716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Oval 9"/>
          <p:cNvSpPr/>
          <p:nvPr/>
        </p:nvSpPr>
        <p:spPr>
          <a:xfrm>
            <a:off x="5562600" y="1524000"/>
            <a:ext cx="1846118" cy="1846118"/>
          </a:xfrm>
          <a:prstGeom prst="ellipse">
            <a:avLst/>
          </a:prstGeom>
          <a:gradFill flip="none" rotWithShape="1">
            <a:gsLst>
              <a:gs pos="0">
                <a:schemeClr val="tx2">
                  <a:lumMod val="40000"/>
                  <a:lumOff val="60000"/>
                  <a:alpha val="40000"/>
                </a:schemeClr>
              </a:gs>
              <a:gs pos="50000">
                <a:schemeClr val="tx2">
                  <a:lumMod val="60000"/>
                  <a:lumOff val="40000"/>
                  <a:alpha val="4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Oval 10"/>
          <p:cNvSpPr/>
          <p:nvPr/>
        </p:nvSpPr>
        <p:spPr>
          <a:xfrm>
            <a:off x="6172200" y="1828800"/>
            <a:ext cx="1524000" cy="1524000"/>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99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Oval 11"/>
          <p:cNvSpPr/>
          <p:nvPr/>
        </p:nvSpPr>
        <p:spPr>
          <a:xfrm>
            <a:off x="4953000" y="2286000"/>
            <a:ext cx="1295400" cy="1295400"/>
          </a:xfrm>
          <a:prstGeom prst="ellipse">
            <a:avLst/>
          </a:prstGeom>
          <a:gradFill flip="none" rotWithShape="1">
            <a:gsLst>
              <a:gs pos="0">
                <a:srgbClr val="E3D18F">
                  <a:alpha val="16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Oval 13"/>
          <p:cNvSpPr/>
          <p:nvPr/>
        </p:nvSpPr>
        <p:spPr>
          <a:xfrm>
            <a:off x="7391400" y="3124200"/>
            <a:ext cx="1752600" cy="1752600"/>
          </a:xfrm>
          <a:prstGeom prst="ellipse">
            <a:avLst/>
          </a:prstGeom>
          <a:gradFill flip="none" rotWithShape="1">
            <a:gsLst>
              <a:gs pos="0">
                <a:srgbClr val="E3D18F">
                  <a:alpha val="30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Oval 14"/>
          <p:cNvSpPr/>
          <p:nvPr/>
        </p:nvSpPr>
        <p:spPr>
          <a:xfrm>
            <a:off x="7467600" y="1828800"/>
            <a:ext cx="2590800" cy="2590800"/>
          </a:xfrm>
          <a:prstGeom prst="ellipse">
            <a:avLst/>
          </a:prstGeom>
          <a:gradFill flip="none" rotWithShape="1">
            <a:gsLst>
              <a:gs pos="0">
                <a:schemeClr val="tx2">
                  <a:lumMod val="40000"/>
                  <a:lumOff val="60000"/>
                  <a:alpha val="20000"/>
                </a:schemeClr>
              </a:gs>
              <a:gs pos="49000">
                <a:schemeClr val="tx2">
                  <a:lumMod val="60000"/>
                  <a:lumOff val="40000"/>
                  <a:alpha val="26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Title 4"/>
          <p:cNvSpPr>
            <a:spLocks noGrp="1"/>
          </p:cNvSpPr>
          <p:nvPr>
            <p:ph type="title"/>
          </p:nvPr>
        </p:nvSpPr>
        <p:spPr>
          <a:xfrm>
            <a:off x="457200" y="76200"/>
            <a:ext cx="8229600" cy="1143000"/>
          </a:xfrm>
        </p:spPr>
        <p:txBody>
          <a:bodyPr>
            <a:normAutofit/>
          </a:bodyPr>
          <a:lstStyle/>
          <a:p>
            <a:pPr algn="l"/>
            <a:r>
              <a:rPr lang="en-US" sz="4800"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By the Grace of God…</a:t>
            </a:r>
            <a:endParaRPr lang="en-US" sz="4800" dirty="0">
              <a:solidFill>
                <a:schemeClr val="bg1"/>
              </a:solidFill>
              <a:effectLst>
                <a:outerShdw blurRad="38100" dist="38100" dir="2700000" algn="tl">
                  <a:srgbClr val="000000">
                    <a:alpha val="43137"/>
                  </a:srgbClr>
                </a:outerShdw>
              </a:effectLst>
              <a:latin typeface="Bernard MT Condensed" panose="02050806060905020404" pitchFamily="18" charset="0"/>
            </a:endParaRPr>
          </a:p>
        </p:txBody>
      </p:sp>
      <p:sp>
        <p:nvSpPr>
          <p:cNvPr id="13" name="Content Placeholder 12"/>
          <p:cNvSpPr>
            <a:spLocks noGrp="1"/>
          </p:cNvSpPr>
          <p:nvPr>
            <p:ph idx="1"/>
          </p:nvPr>
        </p:nvSpPr>
        <p:spPr>
          <a:xfrm>
            <a:off x="457200" y="1219200"/>
            <a:ext cx="8229600" cy="4906963"/>
          </a:xfrm>
        </p:spPr>
        <p:txBody>
          <a:bodyPr>
            <a:normAutofit/>
          </a:bodyPr>
          <a:lstStyle/>
          <a:p>
            <a:r>
              <a:rPr lang="en-US" sz="3600" b="1" dirty="0" smtClean="0">
                <a:solidFill>
                  <a:schemeClr val="bg1"/>
                </a:solidFill>
              </a:rPr>
              <a:t>Sinners are </a:t>
            </a:r>
            <a:r>
              <a:rPr lang="en-US" sz="3600" b="1" dirty="0">
                <a:solidFill>
                  <a:schemeClr val="bg1"/>
                </a:solidFill>
              </a:rPr>
              <a:t>saved </a:t>
            </a:r>
            <a:r>
              <a:rPr lang="en-US" sz="3600" b="1" dirty="0" smtClean="0">
                <a:solidFill>
                  <a:schemeClr val="bg1"/>
                </a:solidFill>
              </a:rPr>
              <a:t>                         </a:t>
            </a:r>
            <a:r>
              <a:rPr lang="en-US" sz="3600" i="1" dirty="0" smtClean="0">
                <a:solidFill>
                  <a:schemeClr val="bg1"/>
                </a:solidFill>
              </a:rPr>
              <a:t>(Ephesians </a:t>
            </a:r>
            <a:r>
              <a:rPr lang="en-US" sz="3600" i="1" dirty="0">
                <a:solidFill>
                  <a:schemeClr val="bg1"/>
                </a:solidFill>
              </a:rPr>
              <a:t>2:1, 4-7, </a:t>
            </a:r>
            <a:r>
              <a:rPr lang="en-US" sz="3600" i="1" dirty="0" smtClean="0">
                <a:solidFill>
                  <a:schemeClr val="bg1"/>
                </a:solidFill>
              </a:rPr>
              <a:t>8-9)</a:t>
            </a:r>
          </a:p>
          <a:p>
            <a:r>
              <a:rPr lang="en-US" sz="3600" b="1" dirty="0" smtClean="0">
                <a:solidFill>
                  <a:schemeClr val="bg1"/>
                </a:solidFill>
              </a:rPr>
              <a:t>We are justified                                      </a:t>
            </a:r>
            <a:r>
              <a:rPr lang="en-US" sz="3600" i="1" dirty="0" smtClean="0">
                <a:solidFill>
                  <a:schemeClr val="bg1"/>
                </a:solidFill>
              </a:rPr>
              <a:t>(</a:t>
            </a:r>
            <a:r>
              <a:rPr lang="en-US" sz="3600" i="1" dirty="0">
                <a:solidFill>
                  <a:schemeClr val="bg1"/>
                </a:solidFill>
              </a:rPr>
              <a:t>Romans 3:24; 5:1; Titus 3:7) </a:t>
            </a:r>
            <a:endParaRPr lang="en-US" sz="3600" i="1" dirty="0" smtClean="0">
              <a:solidFill>
                <a:schemeClr val="bg1"/>
              </a:solidFill>
            </a:endParaRPr>
          </a:p>
          <a:p>
            <a:r>
              <a:rPr lang="en-US" sz="3600" b="1" dirty="0" smtClean="0">
                <a:solidFill>
                  <a:schemeClr val="bg1"/>
                </a:solidFill>
              </a:rPr>
              <a:t>We are accepted in the Beloved </a:t>
            </a:r>
            <a:r>
              <a:rPr lang="en-US" sz="3600" i="1" dirty="0" smtClean="0">
                <a:solidFill>
                  <a:schemeClr val="bg1"/>
                </a:solidFill>
              </a:rPr>
              <a:t>(Galatians 3:26-27; Titus 3:4-5, 7)</a:t>
            </a:r>
          </a:p>
        </p:txBody>
      </p:sp>
    </p:spTree>
    <p:extLst>
      <p:ext uri="{BB962C8B-B14F-4D97-AF65-F5344CB8AC3E}">
        <p14:creationId xmlns:p14="http://schemas.microsoft.com/office/powerpoint/2010/main" val="18931062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animEffect transition="in" filter="fade">
                                      <p:cBhvr>
                                        <p:cTn id="7" dur="500"/>
                                        <p:tgtEl>
                                          <p:spTgt spid="13">
                                            <p:txEl>
                                              <p:pRg st="2" end="2"/>
                                            </p:txEl>
                                          </p:spTgt>
                                        </p:tgtEl>
                                      </p:cBhvr>
                                    </p:animEffect>
                                    <p:anim calcmode="lin" valueType="num">
                                      <p:cBhvr>
                                        <p:cTn id="8"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90600" y="2819400"/>
            <a:ext cx="1846118" cy="18461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Oval 5"/>
          <p:cNvSpPr/>
          <p:nvPr/>
        </p:nvSpPr>
        <p:spPr>
          <a:xfrm>
            <a:off x="1981200" y="1981200"/>
            <a:ext cx="2150918" cy="21509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40000"/>
                  <a:lumOff val="6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Oval 6"/>
          <p:cNvSpPr/>
          <p:nvPr/>
        </p:nvSpPr>
        <p:spPr>
          <a:xfrm>
            <a:off x="3581400" y="2362200"/>
            <a:ext cx="990600" cy="990600"/>
          </a:xfrm>
          <a:prstGeom prst="ellipse">
            <a:avLst/>
          </a:prstGeom>
          <a:gradFill flip="none" rotWithShape="1">
            <a:gsLst>
              <a:gs pos="0">
                <a:schemeClr val="tx2">
                  <a:lumMod val="60000"/>
                  <a:lumOff val="40000"/>
                  <a:alpha val="12000"/>
                </a:schemeClr>
              </a:gs>
              <a:gs pos="50000">
                <a:schemeClr val="tx2">
                  <a:lumMod val="60000"/>
                  <a:lumOff val="40000"/>
                  <a:alpha val="29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457200" y="1828800"/>
            <a:ext cx="2209800" cy="22098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Oval 8"/>
          <p:cNvSpPr/>
          <p:nvPr/>
        </p:nvSpPr>
        <p:spPr>
          <a:xfrm>
            <a:off x="2057400" y="3276600"/>
            <a:ext cx="1371600" cy="13716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Oval 9"/>
          <p:cNvSpPr/>
          <p:nvPr/>
        </p:nvSpPr>
        <p:spPr>
          <a:xfrm>
            <a:off x="5562600" y="1524000"/>
            <a:ext cx="1846118" cy="1846118"/>
          </a:xfrm>
          <a:prstGeom prst="ellipse">
            <a:avLst/>
          </a:prstGeom>
          <a:gradFill flip="none" rotWithShape="1">
            <a:gsLst>
              <a:gs pos="0">
                <a:schemeClr val="tx2">
                  <a:lumMod val="40000"/>
                  <a:lumOff val="60000"/>
                  <a:alpha val="40000"/>
                </a:schemeClr>
              </a:gs>
              <a:gs pos="50000">
                <a:schemeClr val="tx2">
                  <a:lumMod val="60000"/>
                  <a:lumOff val="40000"/>
                  <a:alpha val="4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Oval 10"/>
          <p:cNvSpPr/>
          <p:nvPr/>
        </p:nvSpPr>
        <p:spPr>
          <a:xfrm>
            <a:off x="6172200" y="1828800"/>
            <a:ext cx="1524000" cy="1524000"/>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99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Oval 11"/>
          <p:cNvSpPr/>
          <p:nvPr/>
        </p:nvSpPr>
        <p:spPr>
          <a:xfrm>
            <a:off x="4953000" y="2286000"/>
            <a:ext cx="1295400" cy="1295400"/>
          </a:xfrm>
          <a:prstGeom prst="ellipse">
            <a:avLst/>
          </a:prstGeom>
          <a:gradFill flip="none" rotWithShape="1">
            <a:gsLst>
              <a:gs pos="0">
                <a:srgbClr val="E3D18F">
                  <a:alpha val="16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Oval 13"/>
          <p:cNvSpPr/>
          <p:nvPr/>
        </p:nvSpPr>
        <p:spPr>
          <a:xfrm>
            <a:off x="7391400" y="3124200"/>
            <a:ext cx="1752600" cy="1752600"/>
          </a:xfrm>
          <a:prstGeom prst="ellipse">
            <a:avLst/>
          </a:prstGeom>
          <a:gradFill flip="none" rotWithShape="1">
            <a:gsLst>
              <a:gs pos="0">
                <a:srgbClr val="E3D18F">
                  <a:alpha val="30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Oval 14"/>
          <p:cNvSpPr/>
          <p:nvPr/>
        </p:nvSpPr>
        <p:spPr>
          <a:xfrm>
            <a:off x="7467600" y="1828800"/>
            <a:ext cx="2590800" cy="2590800"/>
          </a:xfrm>
          <a:prstGeom prst="ellipse">
            <a:avLst/>
          </a:prstGeom>
          <a:gradFill flip="none" rotWithShape="1">
            <a:gsLst>
              <a:gs pos="0">
                <a:schemeClr val="tx2">
                  <a:lumMod val="40000"/>
                  <a:lumOff val="60000"/>
                  <a:alpha val="20000"/>
                </a:schemeClr>
              </a:gs>
              <a:gs pos="49000">
                <a:schemeClr val="tx2">
                  <a:lumMod val="60000"/>
                  <a:lumOff val="40000"/>
                  <a:alpha val="26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Title 4"/>
          <p:cNvSpPr>
            <a:spLocks noGrp="1"/>
          </p:cNvSpPr>
          <p:nvPr>
            <p:ph type="title"/>
          </p:nvPr>
        </p:nvSpPr>
        <p:spPr>
          <a:xfrm>
            <a:off x="457200" y="76200"/>
            <a:ext cx="8229600" cy="1143000"/>
          </a:xfrm>
        </p:spPr>
        <p:txBody>
          <a:bodyPr>
            <a:normAutofit/>
          </a:bodyPr>
          <a:lstStyle/>
          <a:p>
            <a:pPr algn="l"/>
            <a:r>
              <a:rPr lang="en-US" sz="4800"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By the Grace of God…</a:t>
            </a:r>
            <a:endParaRPr lang="en-US" sz="4800" dirty="0">
              <a:solidFill>
                <a:schemeClr val="bg1"/>
              </a:solidFill>
              <a:effectLst>
                <a:outerShdw blurRad="38100" dist="38100" dir="2700000" algn="tl">
                  <a:srgbClr val="000000">
                    <a:alpha val="43137"/>
                  </a:srgbClr>
                </a:outerShdw>
              </a:effectLst>
              <a:latin typeface="Bernard MT Condensed" panose="02050806060905020404" pitchFamily="18" charset="0"/>
            </a:endParaRPr>
          </a:p>
        </p:txBody>
      </p:sp>
      <p:sp>
        <p:nvSpPr>
          <p:cNvPr id="13" name="Content Placeholder 12"/>
          <p:cNvSpPr>
            <a:spLocks noGrp="1"/>
          </p:cNvSpPr>
          <p:nvPr>
            <p:ph idx="1"/>
          </p:nvPr>
        </p:nvSpPr>
        <p:spPr>
          <a:xfrm>
            <a:off x="457200" y="1219200"/>
            <a:ext cx="8229600" cy="4906963"/>
          </a:xfrm>
        </p:spPr>
        <p:txBody>
          <a:bodyPr>
            <a:normAutofit/>
          </a:bodyPr>
          <a:lstStyle/>
          <a:p>
            <a:r>
              <a:rPr lang="en-US" sz="3600" b="1" dirty="0" smtClean="0">
                <a:solidFill>
                  <a:schemeClr val="bg1"/>
                </a:solidFill>
              </a:rPr>
              <a:t>Sinners are </a:t>
            </a:r>
            <a:r>
              <a:rPr lang="en-US" sz="3600" b="1" dirty="0">
                <a:solidFill>
                  <a:schemeClr val="bg1"/>
                </a:solidFill>
              </a:rPr>
              <a:t>saved </a:t>
            </a:r>
            <a:r>
              <a:rPr lang="en-US" sz="3600" b="1" dirty="0" smtClean="0">
                <a:solidFill>
                  <a:schemeClr val="bg1"/>
                </a:solidFill>
              </a:rPr>
              <a:t>                         </a:t>
            </a:r>
            <a:r>
              <a:rPr lang="en-US" sz="3600" i="1" dirty="0" smtClean="0">
                <a:solidFill>
                  <a:schemeClr val="bg1"/>
                </a:solidFill>
              </a:rPr>
              <a:t>(Ephesians </a:t>
            </a:r>
            <a:r>
              <a:rPr lang="en-US" sz="3600" i="1" dirty="0">
                <a:solidFill>
                  <a:schemeClr val="bg1"/>
                </a:solidFill>
              </a:rPr>
              <a:t>2:1, 4-7, </a:t>
            </a:r>
            <a:r>
              <a:rPr lang="en-US" sz="3600" i="1" dirty="0" smtClean="0">
                <a:solidFill>
                  <a:schemeClr val="bg1"/>
                </a:solidFill>
              </a:rPr>
              <a:t>8-9)</a:t>
            </a:r>
          </a:p>
          <a:p>
            <a:r>
              <a:rPr lang="en-US" sz="3600" b="1" dirty="0">
                <a:solidFill>
                  <a:schemeClr val="bg1"/>
                </a:solidFill>
              </a:rPr>
              <a:t>We are justified                                      </a:t>
            </a:r>
            <a:r>
              <a:rPr lang="en-US" sz="3600" i="1" dirty="0">
                <a:solidFill>
                  <a:schemeClr val="bg1"/>
                </a:solidFill>
              </a:rPr>
              <a:t>(Romans 3:24; 5:1; Titus 3:7) </a:t>
            </a:r>
          </a:p>
          <a:p>
            <a:r>
              <a:rPr lang="en-US" sz="3600" b="1" dirty="0">
                <a:solidFill>
                  <a:schemeClr val="bg1"/>
                </a:solidFill>
              </a:rPr>
              <a:t>We are accepted in the Beloved </a:t>
            </a:r>
            <a:r>
              <a:rPr lang="en-US" sz="3600" i="1" dirty="0">
                <a:solidFill>
                  <a:schemeClr val="bg1"/>
                </a:solidFill>
              </a:rPr>
              <a:t>(Galatians 3:26-27; Titus 3:4-5, 7)</a:t>
            </a:r>
          </a:p>
          <a:p>
            <a:r>
              <a:rPr lang="en-US" sz="3600" b="1" dirty="0" smtClean="0">
                <a:solidFill>
                  <a:schemeClr val="bg1"/>
                </a:solidFill>
              </a:rPr>
              <a:t>I am what I am                                             </a:t>
            </a:r>
            <a:r>
              <a:rPr lang="en-US" sz="3600" i="1" dirty="0" smtClean="0">
                <a:solidFill>
                  <a:schemeClr val="bg1"/>
                </a:solidFill>
              </a:rPr>
              <a:t>(1 Corinthians 15:10; 1 Timothy 1:12-16)</a:t>
            </a:r>
            <a:endParaRPr lang="en-US" sz="3600" i="1" dirty="0">
              <a:solidFill>
                <a:schemeClr val="bg1"/>
              </a:solidFill>
            </a:endParaRPr>
          </a:p>
        </p:txBody>
      </p:sp>
    </p:spTree>
    <p:extLst>
      <p:ext uri="{BB962C8B-B14F-4D97-AF65-F5344CB8AC3E}">
        <p14:creationId xmlns:p14="http://schemas.microsoft.com/office/powerpoint/2010/main" val="25871239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
                                            <p:txEl>
                                              <p:pRg st="3" end="3"/>
                                            </p:txEl>
                                          </p:spTgt>
                                        </p:tgtEl>
                                        <p:attrNameLst>
                                          <p:attrName>style.visibility</p:attrName>
                                        </p:attrNameLst>
                                      </p:cBhvr>
                                      <p:to>
                                        <p:strVal val="visible"/>
                                      </p:to>
                                    </p:set>
                                    <p:animEffect transition="in" filter="fade">
                                      <p:cBhvr>
                                        <p:cTn id="7" dur="500"/>
                                        <p:tgtEl>
                                          <p:spTgt spid="13">
                                            <p:txEl>
                                              <p:pRg st="3" end="3"/>
                                            </p:txEl>
                                          </p:spTgt>
                                        </p:tgtEl>
                                      </p:cBhvr>
                                    </p:animEffect>
                                    <p:anim calcmode="lin" valueType="num">
                                      <p:cBhvr>
                                        <p:cTn id="8"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90600" y="2819400"/>
            <a:ext cx="1846118" cy="18461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Oval 5"/>
          <p:cNvSpPr/>
          <p:nvPr/>
        </p:nvSpPr>
        <p:spPr>
          <a:xfrm>
            <a:off x="1981200" y="1981200"/>
            <a:ext cx="2150918" cy="21509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40000"/>
                  <a:lumOff val="6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Oval 6"/>
          <p:cNvSpPr/>
          <p:nvPr/>
        </p:nvSpPr>
        <p:spPr>
          <a:xfrm>
            <a:off x="3581400" y="2362200"/>
            <a:ext cx="990600" cy="990600"/>
          </a:xfrm>
          <a:prstGeom prst="ellipse">
            <a:avLst/>
          </a:prstGeom>
          <a:gradFill flip="none" rotWithShape="1">
            <a:gsLst>
              <a:gs pos="0">
                <a:schemeClr val="tx2">
                  <a:lumMod val="60000"/>
                  <a:lumOff val="40000"/>
                  <a:alpha val="12000"/>
                </a:schemeClr>
              </a:gs>
              <a:gs pos="50000">
                <a:schemeClr val="tx2">
                  <a:lumMod val="60000"/>
                  <a:lumOff val="40000"/>
                  <a:alpha val="29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457200" y="1828800"/>
            <a:ext cx="2209800" cy="22098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Oval 8"/>
          <p:cNvSpPr/>
          <p:nvPr/>
        </p:nvSpPr>
        <p:spPr>
          <a:xfrm>
            <a:off x="2057400" y="3276600"/>
            <a:ext cx="1371600" cy="13716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Oval 9"/>
          <p:cNvSpPr/>
          <p:nvPr/>
        </p:nvSpPr>
        <p:spPr>
          <a:xfrm>
            <a:off x="5562600" y="1524000"/>
            <a:ext cx="1846118" cy="1846118"/>
          </a:xfrm>
          <a:prstGeom prst="ellipse">
            <a:avLst/>
          </a:prstGeom>
          <a:gradFill flip="none" rotWithShape="1">
            <a:gsLst>
              <a:gs pos="0">
                <a:schemeClr val="tx2">
                  <a:lumMod val="40000"/>
                  <a:lumOff val="60000"/>
                  <a:alpha val="40000"/>
                </a:schemeClr>
              </a:gs>
              <a:gs pos="50000">
                <a:schemeClr val="tx2">
                  <a:lumMod val="60000"/>
                  <a:lumOff val="40000"/>
                  <a:alpha val="4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Oval 10"/>
          <p:cNvSpPr/>
          <p:nvPr/>
        </p:nvSpPr>
        <p:spPr>
          <a:xfrm>
            <a:off x="6172200" y="1828800"/>
            <a:ext cx="1524000" cy="1524000"/>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99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Oval 11"/>
          <p:cNvSpPr/>
          <p:nvPr/>
        </p:nvSpPr>
        <p:spPr>
          <a:xfrm>
            <a:off x="4953000" y="2286000"/>
            <a:ext cx="1295400" cy="1295400"/>
          </a:xfrm>
          <a:prstGeom prst="ellipse">
            <a:avLst/>
          </a:prstGeom>
          <a:gradFill flip="none" rotWithShape="1">
            <a:gsLst>
              <a:gs pos="0">
                <a:srgbClr val="E3D18F">
                  <a:alpha val="16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Oval 13"/>
          <p:cNvSpPr/>
          <p:nvPr/>
        </p:nvSpPr>
        <p:spPr>
          <a:xfrm>
            <a:off x="7391400" y="3124200"/>
            <a:ext cx="1752600" cy="1752600"/>
          </a:xfrm>
          <a:prstGeom prst="ellipse">
            <a:avLst/>
          </a:prstGeom>
          <a:gradFill flip="none" rotWithShape="1">
            <a:gsLst>
              <a:gs pos="0">
                <a:srgbClr val="E3D18F">
                  <a:alpha val="30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Oval 14"/>
          <p:cNvSpPr/>
          <p:nvPr/>
        </p:nvSpPr>
        <p:spPr>
          <a:xfrm>
            <a:off x="7467600" y="1828800"/>
            <a:ext cx="2590800" cy="2590800"/>
          </a:xfrm>
          <a:prstGeom prst="ellipse">
            <a:avLst/>
          </a:prstGeom>
          <a:gradFill flip="none" rotWithShape="1">
            <a:gsLst>
              <a:gs pos="0">
                <a:schemeClr val="tx2">
                  <a:lumMod val="40000"/>
                  <a:lumOff val="60000"/>
                  <a:alpha val="20000"/>
                </a:schemeClr>
              </a:gs>
              <a:gs pos="49000">
                <a:schemeClr val="tx2">
                  <a:lumMod val="60000"/>
                  <a:lumOff val="40000"/>
                  <a:alpha val="26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Title 4"/>
          <p:cNvSpPr>
            <a:spLocks noGrp="1"/>
          </p:cNvSpPr>
          <p:nvPr>
            <p:ph type="title"/>
          </p:nvPr>
        </p:nvSpPr>
        <p:spPr>
          <a:xfrm>
            <a:off x="457200" y="76200"/>
            <a:ext cx="8229600" cy="1143000"/>
          </a:xfrm>
        </p:spPr>
        <p:txBody>
          <a:bodyPr>
            <a:normAutofit/>
          </a:bodyPr>
          <a:lstStyle/>
          <a:p>
            <a:pPr algn="l"/>
            <a:r>
              <a:rPr lang="en-US" sz="4800"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Not by the Grace of God…</a:t>
            </a:r>
            <a:endParaRPr lang="en-US" sz="4800" dirty="0">
              <a:solidFill>
                <a:schemeClr val="bg1"/>
              </a:solidFill>
              <a:effectLst>
                <a:outerShdw blurRad="38100" dist="38100" dir="2700000" algn="tl">
                  <a:srgbClr val="000000">
                    <a:alpha val="43137"/>
                  </a:srgbClr>
                </a:outerShdw>
              </a:effectLst>
              <a:latin typeface="Bernard MT Condensed" panose="02050806060905020404" pitchFamily="18" charset="0"/>
            </a:endParaRPr>
          </a:p>
        </p:txBody>
      </p:sp>
      <p:sp>
        <p:nvSpPr>
          <p:cNvPr id="13" name="Content Placeholder 12"/>
          <p:cNvSpPr>
            <a:spLocks noGrp="1"/>
          </p:cNvSpPr>
          <p:nvPr>
            <p:ph idx="1"/>
          </p:nvPr>
        </p:nvSpPr>
        <p:spPr>
          <a:xfrm>
            <a:off x="457200" y="1219200"/>
            <a:ext cx="8229600" cy="5334000"/>
          </a:xfrm>
        </p:spPr>
        <p:txBody>
          <a:bodyPr>
            <a:normAutofit/>
          </a:bodyPr>
          <a:lstStyle/>
          <a:p>
            <a:r>
              <a:rPr lang="en-US" sz="3400" b="1" dirty="0" smtClean="0">
                <a:solidFill>
                  <a:schemeClr val="bg1"/>
                </a:solidFill>
              </a:rPr>
              <a:t>Grace does not make it impossible for Christians to sin and fall away       </a:t>
            </a:r>
            <a:r>
              <a:rPr lang="en-US" sz="3400" i="1" dirty="0" smtClean="0">
                <a:solidFill>
                  <a:schemeClr val="bg1"/>
                </a:solidFill>
              </a:rPr>
              <a:t>(Galatians 5:3-4; 1 Corinthians 10:11-12)</a:t>
            </a:r>
          </a:p>
        </p:txBody>
      </p:sp>
    </p:spTree>
    <p:extLst>
      <p:ext uri="{BB962C8B-B14F-4D97-AF65-F5344CB8AC3E}">
        <p14:creationId xmlns:p14="http://schemas.microsoft.com/office/powerpoint/2010/main" val="35562189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anim calcmode="lin" valueType="num">
                                      <p:cBhvr>
                                        <p:cTn id="8"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90600" y="2819400"/>
            <a:ext cx="1846118" cy="18461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Oval 5"/>
          <p:cNvSpPr/>
          <p:nvPr/>
        </p:nvSpPr>
        <p:spPr>
          <a:xfrm>
            <a:off x="1981200" y="1981200"/>
            <a:ext cx="2150918" cy="21509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40000"/>
                  <a:lumOff val="6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Oval 6"/>
          <p:cNvSpPr/>
          <p:nvPr/>
        </p:nvSpPr>
        <p:spPr>
          <a:xfrm>
            <a:off x="3581400" y="2362200"/>
            <a:ext cx="990600" cy="990600"/>
          </a:xfrm>
          <a:prstGeom prst="ellipse">
            <a:avLst/>
          </a:prstGeom>
          <a:gradFill flip="none" rotWithShape="1">
            <a:gsLst>
              <a:gs pos="0">
                <a:schemeClr val="tx2">
                  <a:lumMod val="60000"/>
                  <a:lumOff val="40000"/>
                  <a:alpha val="12000"/>
                </a:schemeClr>
              </a:gs>
              <a:gs pos="50000">
                <a:schemeClr val="tx2">
                  <a:lumMod val="60000"/>
                  <a:lumOff val="40000"/>
                  <a:alpha val="29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457200" y="1828800"/>
            <a:ext cx="2209800" cy="22098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Oval 8"/>
          <p:cNvSpPr/>
          <p:nvPr/>
        </p:nvSpPr>
        <p:spPr>
          <a:xfrm>
            <a:off x="2057400" y="3276600"/>
            <a:ext cx="1371600" cy="13716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Oval 9"/>
          <p:cNvSpPr/>
          <p:nvPr/>
        </p:nvSpPr>
        <p:spPr>
          <a:xfrm>
            <a:off x="5562600" y="1524000"/>
            <a:ext cx="1846118" cy="1846118"/>
          </a:xfrm>
          <a:prstGeom prst="ellipse">
            <a:avLst/>
          </a:prstGeom>
          <a:gradFill flip="none" rotWithShape="1">
            <a:gsLst>
              <a:gs pos="0">
                <a:schemeClr val="tx2">
                  <a:lumMod val="40000"/>
                  <a:lumOff val="60000"/>
                  <a:alpha val="40000"/>
                </a:schemeClr>
              </a:gs>
              <a:gs pos="50000">
                <a:schemeClr val="tx2">
                  <a:lumMod val="60000"/>
                  <a:lumOff val="40000"/>
                  <a:alpha val="4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Oval 10"/>
          <p:cNvSpPr/>
          <p:nvPr/>
        </p:nvSpPr>
        <p:spPr>
          <a:xfrm>
            <a:off x="6172200" y="1828800"/>
            <a:ext cx="1524000" cy="1524000"/>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99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Oval 11"/>
          <p:cNvSpPr/>
          <p:nvPr/>
        </p:nvSpPr>
        <p:spPr>
          <a:xfrm>
            <a:off x="4953000" y="2286000"/>
            <a:ext cx="1295400" cy="1295400"/>
          </a:xfrm>
          <a:prstGeom prst="ellipse">
            <a:avLst/>
          </a:prstGeom>
          <a:gradFill flip="none" rotWithShape="1">
            <a:gsLst>
              <a:gs pos="0">
                <a:srgbClr val="E3D18F">
                  <a:alpha val="16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Oval 13"/>
          <p:cNvSpPr/>
          <p:nvPr/>
        </p:nvSpPr>
        <p:spPr>
          <a:xfrm>
            <a:off x="7391400" y="3124200"/>
            <a:ext cx="1752600" cy="1752600"/>
          </a:xfrm>
          <a:prstGeom prst="ellipse">
            <a:avLst/>
          </a:prstGeom>
          <a:gradFill flip="none" rotWithShape="1">
            <a:gsLst>
              <a:gs pos="0">
                <a:srgbClr val="E3D18F">
                  <a:alpha val="30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Oval 14"/>
          <p:cNvSpPr/>
          <p:nvPr/>
        </p:nvSpPr>
        <p:spPr>
          <a:xfrm>
            <a:off x="7467600" y="1828800"/>
            <a:ext cx="2590800" cy="2590800"/>
          </a:xfrm>
          <a:prstGeom prst="ellipse">
            <a:avLst/>
          </a:prstGeom>
          <a:gradFill flip="none" rotWithShape="1">
            <a:gsLst>
              <a:gs pos="0">
                <a:schemeClr val="tx2">
                  <a:lumMod val="40000"/>
                  <a:lumOff val="60000"/>
                  <a:alpha val="20000"/>
                </a:schemeClr>
              </a:gs>
              <a:gs pos="49000">
                <a:schemeClr val="tx2">
                  <a:lumMod val="60000"/>
                  <a:lumOff val="40000"/>
                  <a:alpha val="26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Title 4"/>
          <p:cNvSpPr>
            <a:spLocks noGrp="1"/>
          </p:cNvSpPr>
          <p:nvPr>
            <p:ph type="title"/>
          </p:nvPr>
        </p:nvSpPr>
        <p:spPr>
          <a:xfrm>
            <a:off x="457200" y="76200"/>
            <a:ext cx="8229600" cy="1143000"/>
          </a:xfrm>
        </p:spPr>
        <p:txBody>
          <a:bodyPr>
            <a:normAutofit/>
          </a:bodyPr>
          <a:lstStyle/>
          <a:p>
            <a:pPr algn="l"/>
            <a:r>
              <a:rPr lang="en-US" sz="4800"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Not by the Grace of God…</a:t>
            </a:r>
            <a:endParaRPr lang="en-US" sz="4800" dirty="0">
              <a:solidFill>
                <a:schemeClr val="bg1"/>
              </a:solidFill>
              <a:effectLst>
                <a:outerShdw blurRad="38100" dist="38100" dir="2700000" algn="tl">
                  <a:srgbClr val="000000">
                    <a:alpha val="43137"/>
                  </a:srgbClr>
                </a:outerShdw>
              </a:effectLst>
              <a:latin typeface="Bernard MT Condensed" panose="02050806060905020404" pitchFamily="18" charset="0"/>
            </a:endParaRPr>
          </a:p>
        </p:txBody>
      </p:sp>
      <p:sp>
        <p:nvSpPr>
          <p:cNvPr id="13" name="Content Placeholder 12"/>
          <p:cNvSpPr>
            <a:spLocks noGrp="1"/>
          </p:cNvSpPr>
          <p:nvPr>
            <p:ph idx="1"/>
          </p:nvPr>
        </p:nvSpPr>
        <p:spPr>
          <a:xfrm>
            <a:off x="457200" y="1219200"/>
            <a:ext cx="8229600" cy="5334000"/>
          </a:xfrm>
        </p:spPr>
        <p:txBody>
          <a:bodyPr>
            <a:normAutofit/>
          </a:bodyPr>
          <a:lstStyle/>
          <a:p>
            <a:r>
              <a:rPr lang="en-US" sz="3400" b="1" dirty="0" smtClean="0">
                <a:solidFill>
                  <a:schemeClr val="bg1"/>
                </a:solidFill>
              </a:rPr>
              <a:t>Grace does not make it impossible for Christians to sin and fall away       </a:t>
            </a:r>
            <a:r>
              <a:rPr lang="en-US" sz="3400" i="1" dirty="0" smtClean="0">
                <a:solidFill>
                  <a:schemeClr val="bg1"/>
                </a:solidFill>
              </a:rPr>
              <a:t>(Galatians 5:3-4; 1 Corinthians 10:11-12)</a:t>
            </a:r>
          </a:p>
          <a:p>
            <a:r>
              <a:rPr lang="en-US" sz="3400" b="1" dirty="0" smtClean="0">
                <a:solidFill>
                  <a:schemeClr val="bg1"/>
                </a:solidFill>
              </a:rPr>
              <a:t>Grace does not turn sin into righteousness                                  </a:t>
            </a:r>
            <a:r>
              <a:rPr lang="en-US" sz="3400" i="1" dirty="0" smtClean="0">
                <a:solidFill>
                  <a:schemeClr val="bg1"/>
                </a:solidFill>
              </a:rPr>
              <a:t>(Romans 6:1-2, 11-14)</a:t>
            </a:r>
            <a:endParaRPr lang="en-US" sz="3400" i="1" dirty="0">
              <a:solidFill>
                <a:schemeClr val="bg1"/>
              </a:solidFill>
            </a:endParaRPr>
          </a:p>
        </p:txBody>
      </p:sp>
    </p:spTree>
    <p:extLst>
      <p:ext uri="{BB962C8B-B14F-4D97-AF65-F5344CB8AC3E}">
        <p14:creationId xmlns:p14="http://schemas.microsoft.com/office/powerpoint/2010/main" val="33999550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fade">
                                      <p:cBhvr>
                                        <p:cTn id="7" dur="500"/>
                                        <p:tgtEl>
                                          <p:spTgt spid="13">
                                            <p:txEl>
                                              <p:pRg st="1" end="1"/>
                                            </p:txEl>
                                          </p:spTgt>
                                        </p:tgtEl>
                                      </p:cBhvr>
                                    </p:animEffect>
                                    <p:anim calcmode="lin" valueType="num">
                                      <p:cBhvr>
                                        <p:cTn id="8"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90600" y="2819400"/>
            <a:ext cx="1846118" cy="18461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Oval 5"/>
          <p:cNvSpPr/>
          <p:nvPr/>
        </p:nvSpPr>
        <p:spPr>
          <a:xfrm>
            <a:off x="1981200" y="1981200"/>
            <a:ext cx="2150918" cy="21509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40000"/>
                  <a:lumOff val="6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Oval 6"/>
          <p:cNvSpPr/>
          <p:nvPr/>
        </p:nvSpPr>
        <p:spPr>
          <a:xfrm>
            <a:off x="3581400" y="2362200"/>
            <a:ext cx="990600" cy="990600"/>
          </a:xfrm>
          <a:prstGeom prst="ellipse">
            <a:avLst/>
          </a:prstGeom>
          <a:gradFill flip="none" rotWithShape="1">
            <a:gsLst>
              <a:gs pos="0">
                <a:schemeClr val="tx2">
                  <a:lumMod val="60000"/>
                  <a:lumOff val="40000"/>
                  <a:alpha val="12000"/>
                </a:schemeClr>
              </a:gs>
              <a:gs pos="50000">
                <a:schemeClr val="tx2">
                  <a:lumMod val="60000"/>
                  <a:lumOff val="40000"/>
                  <a:alpha val="29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457200" y="1828800"/>
            <a:ext cx="2209800" cy="22098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Oval 8"/>
          <p:cNvSpPr/>
          <p:nvPr/>
        </p:nvSpPr>
        <p:spPr>
          <a:xfrm>
            <a:off x="2057400" y="3276600"/>
            <a:ext cx="1371600" cy="13716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Oval 9"/>
          <p:cNvSpPr/>
          <p:nvPr/>
        </p:nvSpPr>
        <p:spPr>
          <a:xfrm>
            <a:off x="5562600" y="1524000"/>
            <a:ext cx="1846118" cy="1846118"/>
          </a:xfrm>
          <a:prstGeom prst="ellipse">
            <a:avLst/>
          </a:prstGeom>
          <a:gradFill flip="none" rotWithShape="1">
            <a:gsLst>
              <a:gs pos="0">
                <a:schemeClr val="tx2">
                  <a:lumMod val="40000"/>
                  <a:lumOff val="60000"/>
                  <a:alpha val="40000"/>
                </a:schemeClr>
              </a:gs>
              <a:gs pos="50000">
                <a:schemeClr val="tx2">
                  <a:lumMod val="60000"/>
                  <a:lumOff val="40000"/>
                  <a:alpha val="4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Oval 10"/>
          <p:cNvSpPr/>
          <p:nvPr/>
        </p:nvSpPr>
        <p:spPr>
          <a:xfrm>
            <a:off x="6172200" y="1828800"/>
            <a:ext cx="1524000" cy="1524000"/>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99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Oval 11"/>
          <p:cNvSpPr/>
          <p:nvPr/>
        </p:nvSpPr>
        <p:spPr>
          <a:xfrm>
            <a:off x="4953000" y="2286000"/>
            <a:ext cx="1295400" cy="1295400"/>
          </a:xfrm>
          <a:prstGeom prst="ellipse">
            <a:avLst/>
          </a:prstGeom>
          <a:gradFill flip="none" rotWithShape="1">
            <a:gsLst>
              <a:gs pos="0">
                <a:srgbClr val="E3D18F">
                  <a:alpha val="16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Oval 13"/>
          <p:cNvSpPr/>
          <p:nvPr/>
        </p:nvSpPr>
        <p:spPr>
          <a:xfrm>
            <a:off x="7391400" y="3124200"/>
            <a:ext cx="1752600" cy="1752600"/>
          </a:xfrm>
          <a:prstGeom prst="ellipse">
            <a:avLst/>
          </a:prstGeom>
          <a:gradFill flip="none" rotWithShape="1">
            <a:gsLst>
              <a:gs pos="0">
                <a:srgbClr val="E3D18F">
                  <a:alpha val="30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Oval 14"/>
          <p:cNvSpPr/>
          <p:nvPr/>
        </p:nvSpPr>
        <p:spPr>
          <a:xfrm>
            <a:off x="7467600" y="1828800"/>
            <a:ext cx="2590800" cy="2590800"/>
          </a:xfrm>
          <a:prstGeom prst="ellipse">
            <a:avLst/>
          </a:prstGeom>
          <a:gradFill flip="none" rotWithShape="1">
            <a:gsLst>
              <a:gs pos="0">
                <a:schemeClr val="tx2">
                  <a:lumMod val="40000"/>
                  <a:lumOff val="60000"/>
                  <a:alpha val="20000"/>
                </a:schemeClr>
              </a:gs>
              <a:gs pos="49000">
                <a:schemeClr val="tx2">
                  <a:lumMod val="60000"/>
                  <a:lumOff val="40000"/>
                  <a:alpha val="26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Title 4"/>
          <p:cNvSpPr>
            <a:spLocks noGrp="1"/>
          </p:cNvSpPr>
          <p:nvPr>
            <p:ph type="title"/>
          </p:nvPr>
        </p:nvSpPr>
        <p:spPr>
          <a:xfrm>
            <a:off x="457200" y="76200"/>
            <a:ext cx="8229600" cy="1143000"/>
          </a:xfrm>
        </p:spPr>
        <p:txBody>
          <a:bodyPr>
            <a:normAutofit/>
          </a:bodyPr>
          <a:lstStyle/>
          <a:p>
            <a:pPr algn="l"/>
            <a:r>
              <a:rPr lang="en-US" sz="4800"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Not by the Grace of God…</a:t>
            </a:r>
            <a:endParaRPr lang="en-US" sz="4800" dirty="0">
              <a:solidFill>
                <a:schemeClr val="bg1"/>
              </a:solidFill>
              <a:effectLst>
                <a:outerShdw blurRad="38100" dist="38100" dir="2700000" algn="tl">
                  <a:srgbClr val="000000">
                    <a:alpha val="43137"/>
                  </a:srgbClr>
                </a:outerShdw>
              </a:effectLst>
              <a:latin typeface="Bernard MT Condensed" panose="02050806060905020404" pitchFamily="18" charset="0"/>
            </a:endParaRPr>
          </a:p>
        </p:txBody>
      </p:sp>
      <p:sp>
        <p:nvSpPr>
          <p:cNvPr id="13" name="Content Placeholder 12"/>
          <p:cNvSpPr>
            <a:spLocks noGrp="1"/>
          </p:cNvSpPr>
          <p:nvPr>
            <p:ph idx="1"/>
          </p:nvPr>
        </p:nvSpPr>
        <p:spPr>
          <a:xfrm>
            <a:off x="457200" y="1219200"/>
            <a:ext cx="8229600" cy="5334000"/>
          </a:xfrm>
        </p:spPr>
        <p:txBody>
          <a:bodyPr>
            <a:normAutofit/>
          </a:bodyPr>
          <a:lstStyle/>
          <a:p>
            <a:r>
              <a:rPr lang="en-US" sz="3400" b="1" dirty="0" smtClean="0">
                <a:solidFill>
                  <a:schemeClr val="bg1"/>
                </a:solidFill>
              </a:rPr>
              <a:t>Grace does not make it impossible for Christians to sin and fall away       </a:t>
            </a:r>
            <a:r>
              <a:rPr lang="en-US" sz="3400" i="1" dirty="0" smtClean="0">
                <a:solidFill>
                  <a:schemeClr val="bg1"/>
                </a:solidFill>
              </a:rPr>
              <a:t>(Galatians 5:3-4; 1 Corinthians 10:11-12)</a:t>
            </a:r>
          </a:p>
          <a:p>
            <a:r>
              <a:rPr lang="en-US" sz="3400" b="1" dirty="0" smtClean="0">
                <a:solidFill>
                  <a:schemeClr val="bg1"/>
                </a:solidFill>
              </a:rPr>
              <a:t>Grace does not turn sin into righteousness                                  </a:t>
            </a:r>
            <a:r>
              <a:rPr lang="en-US" sz="3400" i="1" dirty="0" smtClean="0">
                <a:solidFill>
                  <a:schemeClr val="bg1"/>
                </a:solidFill>
              </a:rPr>
              <a:t>(Romans 6:1-2, 11-14) </a:t>
            </a:r>
            <a:endParaRPr lang="en-US" sz="3400" i="1" dirty="0">
              <a:solidFill>
                <a:schemeClr val="bg1"/>
              </a:solidFill>
            </a:endParaRPr>
          </a:p>
          <a:p>
            <a:r>
              <a:rPr lang="en-US" sz="3400" b="1" dirty="0" smtClean="0">
                <a:solidFill>
                  <a:schemeClr val="bg1"/>
                </a:solidFill>
              </a:rPr>
              <a:t>Grace does not sanction fellowship with sin, or with those who condone the practitioners of sin                                          </a:t>
            </a:r>
            <a:r>
              <a:rPr lang="en-US" sz="3400" i="1" dirty="0" smtClean="0">
                <a:solidFill>
                  <a:schemeClr val="bg1"/>
                </a:solidFill>
              </a:rPr>
              <a:t>(1 Corinthians 5:11-13; 2 John 9-11)</a:t>
            </a:r>
            <a:endParaRPr lang="en-US" sz="3400" i="1" dirty="0">
              <a:solidFill>
                <a:schemeClr val="bg1"/>
              </a:solidFill>
            </a:endParaRPr>
          </a:p>
        </p:txBody>
      </p:sp>
    </p:spTree>
    <p:extLst>
      <p:ext uri="{BB962C8B-B14F-4D97-AF65-F5344CB8AC3E}">
        <p14:creationId xmlns:p14="http://schemas.microsoft.com/office/powerpoint/2010/main" val="6507974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animEffect transition="in" filter="fade">
                                      <p:cBhvr>
                                        <p:cTn id="7" dur="500"/>
                                        <p:tgtEl>
                                          <p:spTgt spid="13">
                                            <p:txEl>
                                              <p:pRg st="2" end="2"/>
                                            </p:txEl>
                                          </p:spTgt>
                                        </p:tgtEl>
                                      </p:cBhvr>
                                    </p:animEffect>
                                    <p:anim calcmode="lin" valueType="num">
                                      <p:cBhvr>
                                        <p:cTn id="8"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90600" y="2819400"/>
            <a:ext cx="1846118" cy="18461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Oval 5"/>
          <p:cNvSpPr/>
          <p:nvPr/>
        </p:nvSpPr>
        <p:spPr>
          <a:xfrm>
            <a:off x="1981200" y="1981200"/>
            <a:ext cx="2150918" cy="2150918"/>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100000">
                <a:schemeClr val="tx2">
                  <a:lumMod val="40000"/>
                  <a:lumOff val="6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Oval 6"/>
          <p:cNvSpPr/>
          <p:nvPr/>
        </p:nvSpPr>
        <p:spPr>
          <a:xfrm>
            <a:off x="3581400" y="2362200"/>
            <a:ext cx="990600" cy="990600"/>
          </a:xfrm>
          <a:prstGeom prst="ellipse">
            <a:avLst/>
          </a:prstGeom>
          <a:gradFill flip="none" rotWithShape="1">
            <a:gsLst>
              <a:gs pos="0">
                <a:schemeClr val="tx2">
                  <a:lumMod val="60000"/>
                  <a:lumOff val="40000"/>
                  <a:alpha val="12000"/>
                </a:schemeClr>
              </a:gs>
              <a:gs pos="50000">
                <a:schemeClr val="tx2">
                  <a:lumMod val="60000"/>
                  <a:lumOff val="40000"/>
                  <a:alpha val="29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457200" y="1828800"/>
            <a:ext cx="2209800" cy="22098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Oval 8"/>
          <p:cNvSpPr/>
          <p:nvPr/>
        </p:nvSpPr>
        <p:spPr>
          <a:xfrm>
            <a:off x="2057400" y="3276600"/>
            <a:ext cx="1371600" cy="1371600"/>
          </a:xfrm>
          <a:prstGeom prst="ellipse">
            <a:avLst/>
          </a:prstGeom>
          <a:gradFill flip="none" rotWithShape="1">
            <a:gsLst>
              <a:gs pos="0">
                <a:schemeClr val="tx2">
                  <a:lumMod val="40000"/>
                  <a:lumOff val="60000"/>
                  <a:alpha val="10000"/>
                </a:schemeClr>
              </a:gs>
              <a:gs pos="50000">
                <a:schemeClr val="tx2">
                  <a:lumMod val="60000"/>
                  <a:lumOff val="40000"/>
                  <a:alpha val="15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Oval 9"/>
          <p:cNvSpPr/>
          <p:nvPr/>
        </p:nvSpPr>
        <p:spPr>
          <a:xfrm>
            <a:off x="5562600" y="1524000"/>
            <a:ext cx="1846118" cy="1846118"/>
          </a:xfrm>
          <a:prstGeom prst="ellipse">
            <a:avLst/>
          </a:prstGeom>
          <a:gradFill flip="none" rotWithShape="1">
            <a:gsLst>
              <a:gs pos="0">
                <a:schemeClr val="tx2">
                  <a:lumMod val="40000"/>
                  <a:lumOff val="60000"/>
                  <a:alpha val="40000"/>
                </a:schemeClr>
              </a:gs>
              <a:gs pos="50000">
                <a:schemeClr val="tx2">
                  <a:lumMod val="60000"/>
                  <a:lumOff val="40000"/>
                  <a:alpha val="40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Oval 10"/>
          <p:cNvSpPr/>
          <p:nvPr/>
        </p:nvSpPr>
        <p:spPr>
          <a:xfrm>
            <a:off x="6172200" y="1828800"/>
            <a:ext cx="1524000" cy="1524000"/>
          </a:xfrm>
          <a:prstGeom prst="ellipse">
            <a:avLst/>
          </a:prstGeom>
          <a:gradFill flip="none" rotWithShape="1">
            <a:gsLst>
              <a:gs pos="0">
                <a:schemeClr val="tx2">
                  <a:lumMod val="40000"/>
                  <a:lumOff val="60000"/>
                  <a:alpha val="20000"/>
                </a:schemeClr>
              </a:gs>
              <a:gs pos="50000">
                <a:schemeClr val="tx2">
                  <a:lumMod val="60000"/>
                  <a:lumOff val="40000"/>
                  <a:alpha val="30000"/>
                </a:schemeClr>
              </a:gs>
              <a:gs pos="99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Oval 11"/>
          <p:cNvSpPr/>
          <p:nvPr/>
        </p:nvSpPr>
        <p:spPr>
          <a:xfrm>
            <a:off x="4953000" y="2286000"/>
            <a:ext cx="1295400" cy="1295400"/>
          </a:xfrm>
          <a:prstGeom prst="ellipse">
            <a:avLst/>
          </a:prstGeom>
          <a:gradFill flip="none" rotWithShape="1">
            <a:gsLst>
              <a:gs pos="0">
                <a:srgbClr val="E3D18F">
                  <a:alpha val="16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Oval 13"/>
          <p:cNvSpPr/>
          <p:nvPr/>
        </p:nvSpPr>
        <p:spPr>
          <a:xfrm>
            <a:off x="7391400" y="3124200"/>
            <a:ext cx="1752600" cy="1752600"/>
          </a:xfrm>
          <a:prstGeom prst="ellipse">
            <a:avLst/>
          </a:prstGeom>
          <a:gradFill flip="none" rotWithShape="1">
            <a:gsLst>
              <a:gs pos="0">
                <a:srgbClr val="E3D18F">
                  <a:alpha val="30000"/>
                </a:srgbClr>
              </a:gs>
              <a:gs pos="50000">
                <a:srgbClr val="DFCD4B">
                  <a:alpha val="15000"/>
                </a:srgbClr>
              </a:gs>
              <a:gs pos="100000">
                <a:srgbClr val="D6C354">
                  <a:alpha val="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Oval 14"/>
          <p:cNvSpPr/>
          <p:nvPr/>
        </p:nvSpPr>
        <p:spPr>
          <a:xfrm>
            <a:off x="7467600" y="1828800"/>
            <a:ext cx="2590800" cy="2590800"/>
          </a:xfrm>
          <a:prstGeom prst="ellipse">
            <a:avLst/>
          </a:prstGeom>
          <a:gradFill flip="none" rotWithShape="1">
            <a:gsLst>
              <a:gs pos="0">
                <a:schemeClr val="tx2">
                  <a:lumMod val="40000"/>
                  <a:lumOff val="60000"/>
                  <a:alpha val="20000"/>
                </a:schemeClr>
              </a:gs>
              <a:gs pos="49000">
                <a:schemeClr val="tx2">
                  <a:lumMod val="60000"/>
                  <a:lumOff val="40000"/>
                  <a:alpha val="26000"/>
                </a:schemeClr>
              </a:gs>
              <a:gs pos="100000">
                <a:schemeClr val="tx2">
                  <a:lumMod val="60000"/>
                  <a:lumOff val="40000"/>
                  <a:alpha val="0"/>
                </a:scheme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685800" y="587375"/>
            <a:ext cx="7772400" cy="1470025"/>
          </a:xfrm>
        </p:spPr>
        <p:txBody>
          <a:bodyPr>
            <a:normAutofit/>
          </a:bodyPr>
          <a:lstStyle/>
          <a:p>
            <a:pPr algn="l"/>
            <a:r>
              <a:rPr lang="en-US" sz="6600"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Conclusion</a:t>
            </a:r>
            <a:endParaRPr lang="en-US" sz="6600" dirty="0">
              <a:solidFill>
                <a:schemeClr val="bg1"/>
              </a:solidFill>
              <a:effectLst>
                <a:outerShdw blurRad="38100" dist="38100" dir="2700000" algn="tl">
                  <a:srgbClr val="000000">
                    <a:alpha val="43137"/>
                  </a:srgbClr>
                </a:outerShdw>
              </a:effectLst>
              <a:latin typeface="Bernard MT Condensed" panose="02050806060905020404" pitchFamily="18" charset="0"/>
            </a:endParaRPr>
          </a:p>
        </p:txBody>
      </p:sp>
      <p:sp>
        <p:nvSpPr>
          <p:cNvPr id="3" name="Subtitle 2"/>
          <p:cNvSpPr>
            <a:spLocks noGrp="1"/>
          </p:cNvSpPr>
          <p:nvPr>
            <p:ph type="subTitle" idx="1"/>
          </p:nvPr>
        </p:nvSpPr>
        <p:spPr>
          <a:xfrm>
            <a:off x="685800" y="2133600"/>
            <a:ext cx="7772400" cy="3458950"/>
          </a:xfrm>
        </p:spPr>
        <p:txBody>
          <a:bodyPr>
            <a:normAutofit/>
          </a:bodyPr>
          <a:lstStyle/>
          <a:p>
            <a:pPr indent="352425" algn="l"/>
            <a:r>
              <a:rPr lang="en-US" sz="4400" dirty="0">
                <a:solidFill>
                  <a:schemeClr val="bg1"/>
                </a:solidFill>
              </a:rPr>
              <a:t>The gospel of the grace of God calls the lost to salvation by grace through faith, commanding a willing faith that obeys the Master, </a:t>
            </a:r>
            <a:r>
              <a:rPr lang="en-US" sz="4400" dirty="0" smtClean="0">
                <a:solidFill>
                  <a:schemeClr val="bg1"/>
                </a:solidFill>
              </a:rPr>
              <a:t>(cf. Hebrews 5:8-9).</a:t>
            </a:r>
            <a:endParaRPr lang="en-US" sz="4400" dirty="0">
              <a:solidFill>
                <a:schemeClr val="bg1"/>
              </a:solidFill>
            </a:endParaRPr>
          </a:p>
        </p:txBody>
      </p:sp>
    </p:spTree>
    <p:extLst>
      <p:ext uri="{BB962C8B-B14F-4D97-AF65-F5344CB8AC3E}">
        <p14:creationId xmlns:p14="http://schemas.microsoft.com/office/powerpoint/2010/main" val="1766779394"/>
      </p:ext>
    </p:extLst>
  </p:cSld>
  <p:clrMapOvr>
    <a:masterClrMapping/>
  </p:clrMapOvr>
  <mc:AlternateContent xmlns:mc="http://schemas.openxmlformats.org/markup-compatibility/2006">
    <mc:Choice xmlns:p14="http://schemas.microsoft.com/office/powerpoint/2010/main" Requires="p14">
      <p:transition spd="slow" p14:dur="2500">
        <p14:glitte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9B11C09-0405-4555-B2C3-3F743C175B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Transparent light effect</Template>
  <TotalTime>0</TotalTime>
  <Words>1603</Words>
  <Application>Microsoft Office PowerPoint</Application>
  <PresentationFormat>On-screen Show (4:3)</PresentationFormat>
  <Paragraphs>71</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Bernard MT Condensed</vt:lpstr>
      <vt:lpstr>Calibri</vt:lpstr>
      <vt:lpstr>Office Theme</vt:lpstr>
      <vt:lpstr>By the Grace of God</vt:lpstr>
      <vt:lpstr>By the Grace of God…</vt:lpstr>
      <vt:lpstr>By the Grace of God…</vt:lpstr>
      <vt:lpstr>By the Grace of God…</vt:lpstr>
      <vt:lpstr>By the Grace of God…</vt:lpstr>
      <vt:lpstr>Not by the Grace of God…</vt:lpstr>
      <vt:lpstr>Not by the Grace of God…</vt:lpstr>
      <vt:lpstr>Not by the Grace of God…</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2015-07-12T02:52:19Z</dcterms:created>
  <dcterms:modified xsi:type="dcterms:W3CDTF">2015-07-12T04:22:09Z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TC020116349991</vt:lpwstr>
  </property>
</Properties>
</file>