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handoutMasterIdLst>
    <p:handoutMasterId r:id="rId7"/>
  </p:handoutMasterIdLst>
  <p:sldIdLst>
    <p:sldId id="256" r:id="rId2"/>
    <p:sldId id="257" r:id="rId3"/>
    <p:sldId id="258" r:id="rId4"/>
    <p:sldId id="259" r:id="rId5"/>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Copperplate Gothic Bold" panose="020E0705020206020404" pitchFamily="34"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7757"/>
    <a:srgbClr val="CCBEAC"/>
    <a:srgbClr val="DAD1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D0F8C-7F10-4188-B21A-6567062A28D4}" v="392" dt="2021-03-27T20:44:00.9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5290" autoAdjust="0"/>
  </p:normalViewPr>
  <p:slideViewPr>
    <p:cSldViewPr snapToGrid="0">
      <p:cViewPr varScale="1">
        <p:scale>
          <a:sx n="44" d="100"/>
          <a:sy n="44" d="100"/>
        </p:scale>
        <p:origin x="2026" y="24"/>
      </p:cViewPr>
      <p:guideLst/>
    </p:cSldViewPr>
  </p:slideViewPr>
  <p:notesTextViewPr>
    <p:cViewPr>
      <p:scale>
        <a:sx n="1" d="1"/>
        <a:sy n="1" d="1"/>
      </p:scale>
      <p:origin x="0" y="0"/>
    </p:cViewPr>
  </p:notesTextViewPr>
  <p:notesViewPr>
    <p:cSldViewPr snapToGrid="0">
      <p:cViewPr varScale="1">
        <p:scale>
          <a:sx n="62" d="100"/>
          <a:sy n="62" d="100"/>
        </p:scale>
        <p:origin x="16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000D0F8C-7F10-4188-B21A-6567062A28D4}"/>
    <pc:docChg chg="custSel addSld delSld modSld modHandout">
      <pc:chgData name="Stan Cox" userId="9376f276357bfffd" providerId="LiveId" clId="{000D0F8C-7F10-4188-B21A-6567062A28D4}" dt="2021-03-29T21:13:49.010" v="8450" actId="47"/>
      <pc:docMkLst>
        <pc:docMk/>
      </pc:docMkLst>
      <pc:sldChg chg="modNotesTx">
        <pc:chgData name="Stan Cox" userId="9376f276357bfffd" providerId="LiveId" clId="{000D0F8C-7F10-4188-B21A-6567062A28D4}" dt="2021-03-26T22:46:52.465" v="6154" actId="6549"/>
        <pc:sldMkLst>
          <pc:docMk/>
          <pc:sldMk cId="1012043911" sldId="256"/>
        </pc:sldMkLst>
      </pc:sldChg>
      <pc:sldChg chg="modSp mod modNotesTx">
        <pc:chgData name="Stan Cox" userId="9376f276357bfffd" providerId="LiveId" clId="{000D0F8C-7F10-4188-B21A-6567062A28D4}" dt="2021-03-26T20:59:33.476" v="5869" actId="1037"/>
        <pc:sldMkLst>
          <pc:docMk/>
          <pc:sldMk cId="1429701712" sldId="257"/>
        </pc:sldMkLst>
        <pc:spChg chg="mod">
          <ac:chgData name="Stan Cox" userId="9376f276357bfffd" providerId="LiveId" clId="{000D0F8C-7F10-4188-B21A-6567062A28D4}" dt="2021-03-26T19:54:38.018" v="3519" actId="1037"/>
          <ac:spMkLst>
            <pc:docMk/>
            <pc:sldMk cId="1429701712" sldId="257"/>
            <ac:spMk id="5" creationId="{8745DFDC-A9CC-4862-AA5D-73BFEA4FB169}"/>
          </ac:spMkLst>
        </pc:spChg>
        <pc:spChg chg="mod">
          <ac:chgData name="Stan Cox" userId="9376f276357bfffd" providerId="LiveId" clId="{000D0F8C-7F10-4188-B21A-6567062A28D4}" dt="2021-03-26T20:59:33.476" v="5869" actId="1037"/>
          <ac:spMkLst>
            <pc:docMk/>
            <pc:sldMk cId="1429701712" sldId="257"/>
            <ac:spMk id="8" creationId="{22549CEE-99B5-49AA-B943-0E309EF1049C}"/>
          </ac:spMkLst>
        </pc:spChg>
      </pc:sldChg>
      <pc:sldChg chg="modSp mod modAnim modNotesTx">
        <pc:chgData name="Stan Cox" userId="9376f276357bfffd" providerId="LiveId" clId="{000D0F8C-7F10-4188-B21A-6567062A28D4}" dt="2021-03-27T20:07:26.637" v="7748" actId="6549"/>
        <pc:sldMkLst>
          <pc:docMk/>
          <pc:sldMk cId="3736602397" sldId="258"/>
        </pc:sldMkLst>
        <pc:spChg chg="mod">
          <ac:chgData name="Stan Cox" userId="9376f276357bfffd" providerId="LiveId" clId="{000D0F8C-7F10-4188-B21A-6567062A28D4}" dt="2021-03-26T20:58:04.593" v="5787" actId="6549"/>
          <ac:spMkLst>
            <pc:docMk/>
            <pc:sldMk cId="3736602397" sldId="258"/>
            <ac:spMk id="5" creationId="{8745DFDC-A9CC-4862-AA5D-73BFEA4FB169}"/>
          </ac:spMkLst>
        </pc:spChg>
        <pc:spChg chg="mod">
          <ac:chgData name="Stan Cox" userId="9376f276357bfffd" providerId="LiveId" clId="{000D0F8C-7F10-4188-B21A-6567062A28D4}" dt="2021-03-27T20:07:26.637" v="7748" actId="6549"/>
          <ac:spMkLst>
            <pc:docMk/>
            <pc:sldMk cId="3736602397" sldId="258"/>
            <ac:spMk id="8" creationId="{22549CEE-99B5-49AA-B943-0E309EF1049C}"/>
          </ac:spMkLst>
        </pc:spChg>
      </pc:sldChg>
      <pc:sldChg chg="modSp mod modNotesTx">
        <pc:chgData name="Stan Cox" userId="9376f276357bfffd" providerId="LiveId" clId="{000D0F8C-7F10-4188-B21A-6567062A28D4}" dt="2021-03-27T20:18:46.921" v="8300" actId="1037"/>
        <pc:sldMkLst>
          <pc:docMk/>
          <pc:sldMk cId="3538718046" sldId="259"/>
        </pc:sldMkLst>
        <pc:spChg chg="mod">
          <ac:chgData name="Stan Cox" userId="9376f276357bfffd" providerId="LiveId" clId="{000D0F8C-7F10-4188-B21A-6567062A28D4}" dt="2021-03-26T20:10:25.734" v="4192" actId="688"/>
          <ac:spMkLst>
            <pc:docMk/>
            <pc:sldMk cId="3538718046" sldId="259"/>
            <ac:spMk id="2" creationId="{2E7F6C17-290B-416C-B10F-C5305BBB92B0}"/>
          </ac:spMkLst>
        </pc:spChg>
        <pc:spChg chg="mod">
          <ac:chgData name="Stan Cox" userId="9376f276357bfffd" providerId="LiveId" clId="{000D0F8C-7F10-4188-B21A-6567062A28D4}" dt="2021-03-27T20:10:23.175" v="8136" actId="20577"/>
          <ac:spMkLst>
            <pc:docMk/>
            <pc:sldMk cId="3538718046" sldId="259"/>
            <ac:spMk id="6" creationId="{03DF7D71-DDBF-43E2-879F-993201F453E4}"/>
          </ac:spMkLst>
        </pc:spChg>
        <pc:spChg chg="mod">
          <ac:chgData name="Stan Cox" userId="9376f276357bfffd" providerId="LiveId" clId="{000D0F8C-7F10-4188-B21A-6567062A28D4}" dt="2021-03-27T20:18:46.921" v="8300" actId="1037"/>
          <ac:spMkLst>
            <pc:docMk/>
            <pc:sldMk cId="3538718046" sldId="259"/>
            <ac:spMk id="7" creationId="{E4147862-FB41-4E4B-9424-4E8EA618AB36}"/>
          </ac:spMkLst>
        </pc:spChg>
      </pc:sldChg>
      <pc:sldChg chg="new del setBg">
        <pc:chgData name="Stan Cox" userId="9376f276357bfffd" providerId="LiveId" clId="{000D0F8C-7F10-4188-B21A-6567062A28D4}" dt="2021-03-29T21:13:49.010" v="8450" actId="47"/>
        <pc:sldMkLst>
          <pc:docMk/>
          <pc:sldMk cId="3769562281" sldId="26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FAD8A2-FD57-4F8A-BC03-03972E775871}"/>
              </a:ext>
            </a:extLst>
          </p:cNvPr>
          <p:cNvSpPr>
            <a:spLocks noGrp="1"/>
          </p:cNvSpPr>
          <p:nvPr>
            <p:ph type="hdr" sz="quarter"/>
          </p:nvPr>
        </p:nvSpPr>
        <p:spPr>
          <a:xfrm>
            <a:off x="0" y="0"/>
            <a:ext cx="2971800" cy="889686"/>
          </a:xfrm>
          <a:prstGeom prst="rect">
            <a:avLst/>
          </a:prstGeom>
        </p:spPr>
        <p:txBody>
          <a:bodyPr vert="horz" lIns="91440" tIns="45720" rIns="91440" bIns="45720" rtlCol="0"/>
          <a:lstStyle>
            <a:lvl1pPr algn="l">
              <a:defRPr sz="1200"/>
            </a:lvl1pPr>
          </a:lstStyle>
          <a:p>
            <a:r>
              <a:rPr lang="en-US" sz="1800" dirty="0">
                <a:latin typeface="Copperplate Gothic Bold" panose="020E0705020206020404" pitchFamily="34" charset="0"/>
              </a:rPr>
              <a:t>CHOSEN</a:t>
            </a:r>
          </a:p>
          <a:p>
            <a:r>
              <a:rPr lang="en-US" sz="1400" dirty="0">
                <a:latin typeface="Copperplate Gothic Bold" panose="020E0705020206020404" pitchFamily="34" charset="0"/>
              </a:rPr>
              <a:t>The Stone &amp; His People</a:t>
            </a:r>
          </a:p>
          <a:p>
            <a:r>
              <a:rPr lang="en-US" dirty="0"/>
              <a:t>(1 Peter 2:4-10)</a:t>
            </a:r>
          </a:p>
        </p:txBody>
      </p:sp>
      <p:sp>
        <p:nvSpPr>
          <p:cNvPr id="3" name="Date Placeholder 2">
            <a:extLst>
              <a:ext uri="{FF2B5EF4-FFF2-40B4-BE49-F238E27FC236}">
                <a16:creationId xmlns:a16="http://schemas.microsoft.com/office/drawing/2014/main" id="{36497D88-090F-4DFE-B1D5-CB778C5DDC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March 28, 2021 @ 11:00am</a:t>
            </a:r>
          </a:p>
        </p:txBody>
      </p:sp>
      <p:sp>
        <p:nvSpPr>
          <p:cNvPr id="4" name="Footer Placeholder 3">
            <a:extLst>
              <a:ext uri="{FF2B5EF4-FFF2-40B4-BE49-F238E27FC236}">
                <a16:creationId xmlns:a16="http://schemas.microsoft.com/office/drawing/2014/main" id="{D304F1B0-B9FC-4C5C-8FC4-1DF247F85D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E8BA10D3-E115-4259-9A3C-BF91BE1D72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130A29E5-4B0E-473A-98FA-2EFB7D580141}" type="slidenum">
              <a:rPr lang="en-US" smtClean="0"/>
              <a:t>‹#›</a:t>
            </a:fld>
            <a:endParaRPr lang="en-US" dirty="0"/>
          </a:p>
        </p:txBody>
      </p:sp>
    </p:spTree>
    <p:extLst>
      <p:ext uri="{BB962C8B-B14F-4D97-AF65-F5344CB8AC3E}">
        <p14:creationId xmlns:p14="http://schemas.microsoft.com/office/powerpoint/2010/main" val="1312873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EAD267-3AA9-483B-9640-791000283BDC}" type="datetimeFigureOut">
              <a:rPr lang="en-US" smtClean="0"/>
              <a:t>3/29/2021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922C0-E03D-42C3-97C0-7544BB916E2A}" type="slidenum">
              <a:rPr lang="en-US" smtClean="0"/>
              <a:t>‹#›</a:t>
            </a:fld>
            <a:endParaRPr lang="en-US"/>
          </a:p>
        </p:txBody>
      </p:sp>
    </p:spTree>
    <p:extLst>
      <p:ext uri="{BB962C8B-B14F-4D97-AF65-F5344CB8AC3E}">
        <p14:creationId xmlns:p14="http://schemas.microsoft.com/office/powerpoint/2010/main" val="236247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Introduction:</a:t>
            </a:r>
          </a:p>
          <a:p>
            <a:r>
              <a:rPr lang="en-US" b="1" dirty="0"/>
              <a:t>(1 Peter 2:1-3), </a:t>
            </a:r>
            <a:r>
              <a:rPr lang="en-US" b="0" i="1" dirty="0"/>
              <a:t>“Therefore, laying aside all malice, all deceit, hypocrisy, envy, and all evil speaking,</a:t>
            </a:r>
            <a:r>
              <a:rPr lang="en-US" b="0" i="1" baseline="30000" dirty="0"/>
              <a:t> 2</a:t>
            </a:r>
            <a:r>
              <a:rPr lang="en-US" b="0" i="1" dirty="0"/>
              <a:t> as newborn babes, desire the pure milk of the word, that you may grow thereby,</a:t>
            </a:r>
            <a:r>
              <a:rPr lang="en-US" b="0" i="1" baseline="30000" dirty="0"/>
              <a:t> 3</a:t>
            </a:r>
            <a:r>
              <a:rPr lang="en-US" b="0" i="1" dirty="0"/>
              <a:t> if indeed you have tasted that the Lord is gracious.”</a:t>
            </a:r>
          </a:p>
          <a:p>
            <a:pPr marL="628650" lvl="1" indent="-171450">
              <a:buFont typeface="Arial" panose="020B0604020202020204" pitchFamily="34" charset="0"/>
              <a:buChar char="•"/>
            </a:pPr>
            <a:r>
              <a:rPr lang="en-US" b="1" i="0" dirty="0"/>
              <a:t>These verses are important to the context of our study</a:t>
            </a:r>
          </a:p>
          <a:p>
            <a:pPr marL="628650" lvl="1" indent="-171450">
              <a:buFont typeface="Arial" panose="020B0604020202020204" pitchFamily="34" charset="0"/>
              <a:buChar char="•"/>
            </a:pPr>
            <a:r>
              <a:rPr lang="en-US" b="1" i="0" dirty="0"/>
              <a:t>Peter’s first figure is that of a newborn babe, who desires God’s will</a:t>
            </a:r>
          </a:p>
          <a:p>
            <a:pPr marL="1085850" lvl="2" indent="-171450">
              <a:buFont typeface="Arial" panose="020B0604020202020204" pitchFamily="34" charset="0"/>
              <a:buChar char="•"/>
            </a:pPr>
            <a:r>
              <a:rPr lang="en-US" b="0" i="0" dirty="0"/>
              <a:t>He refrains from immorality, which violates God’s will for man</a:t>
            </a:r>
          </a:p>
          <a:p>
            <a:pPr marL="1085850" lvl="2" indent="-171450">
              <a:buFont typeface="Arial" panose="020B0604020202020204" pitchFamily="34" charset="0"/>
              <a:buChar char="•"/>
            </a:pPr>
            <a:r>
              <a:rPr lang="en-US" b="0" i="0" dirty="0"/>
              <a:t>He desires to learn from God’s words, to know God’s will for Him</a:t>
            </a:r>
          </a:p>
          <a:p>
            <a:pPr marL="1085850" lvl="2" indent="-171450">
              <a:buFont typeface="Arial" panose="020B0604020202020204" pitchFamily="34" charset="0"/>
              <a:buChar char="•"/>
            </a:pPr>
            <a:r>
              <a:rPr lang="en-US" b="0" i="0" dirty="0"/>
              <a:t>He begins to grow as he applies himself</a:t>
            </a:r>
          </a:p>
          <a:p>
            <a:pPr marL="628650" lvl="1" indent="-171450">
              <a:buFont typeface="Arial" panose="020B0604020202020204" pitchFamily="34" charset="0"/>
              <a:buChar char="•"/>
            </a:pPr>
            <a:r>
              <a:rPr lang="en-US" b="1" i="0" dirty="0"/>
              <a:t>This application of oneself, to grow and to draw near to God, is referred to in verse 4 as </a:t>
            </a:r>
            <a:r>
              <a:rPr lang="en-US" b="1" i="1" dirty="0"/>
              <a:t>“coming to Him </a:t>
            </a:r>
            <a:r>
              <a:rPr lang="en-US" b="1" i="1" u="sng" dirty="0"/>
              <a:t>as to</a:t>
            </a:r>
            <a:r>
              <a:rPr lang="en-US" b="1" i="1" u="none" dirty="0"/>
              <a:t> </a:t>
            </a:r>
            <a:r>
              <a:rPr lang="en-US" b="1" i="1" dirty="0"/>
              <a:t>a living stone.”</a:t>
            </a:r>
          </a:p>
          <a:p>
            <a:pPr marL="1085850" lvl="2" indent="-171450">
              <a:buFont typeface="Arial" panose="020B0604020202020204" pitchFamily="34" charset="0"/>
              <a:buChar char="•"/>
            </a:pPr>
            <a:r>
              <a:rPr lang="en-US" b="0" i="0" dirty="0"/>
              <a:t>Later, the Christian is likewise referred to as a living stone, but verse 4 refers to Jesus as a living stone</a:t>
            </a:r>
          </a:p>
          <a:p>
            <a:pPr marL="1085850" lvl="2" indent="-171450">
              <a:buFont typeface="Arial" panose="020B0604020202020204" pitchFamily="34" charset="0"/>
              <a:buChar char="•"/>
            </a:pPr>
            <a:r>
              <a:rPr lang="en-US" b="0" i="0" dirty="0"/>
              <a:t>This might not be apparent in the NKJV translation, but it is in the Greek.  That is why the text reads “as to” rather than “as.”</a:t>
            </a:r>
          </a:p>
          <a:p>
            <a:pPr marL="0" lvl="0" indent="0">
              <a:buFont typeface="Arial" panose="020B0604020202020204" pitchFamily="34" charset="0"/>
              <a:buNone/>
            </a:pPr>
            <a:r>
              <a:rPr lang="en-US" b="1" i="0" dirty="0"/>
              <a:t>(1 Peter 2:4-10), </a:t>
            </a:r>
            <a:r>
              <a:rPr lang="en-US" b="0" i="1" dirty="0"/>
              <a:t>“</a:t>
            </a:r>
            <a:r>
              <a:rPr lang="en-US" i="1" dirty="0"/>
              <a:t>Coming to Him as to a living stone, rejected indeed by men, but chosen by God and precious,</a:t>
            </a:r>
            <a:r>
              <a:rPr lang="en-US" i="1" baseline="30000" dirty="0"/>
              <a:t> 5</a:t>
            </a:r>
            <a:r>
              <a:rPr lang="en-US" i="1" dirty="0"/>
              <a:t> you also, as living stones, are being built up a spiritual house, a holy priesthood, to offer up spiritual sacrifices acceptable to God through Jesus Christ.</a:t>
            </a:r>
            <a:r>
              <a:rPr lang="en-US" i="1" baseline="30000" dirty="0"/>
              <a:t> 6</a:t>
            </a:r>
            <a:r>
              <a:rPr lang="en-US" i="1" dirty="0"/>
              <a:t> Therefore it is also contained in the Scripture, “Behold, I lay in Zion a chief cornerstone, elect, precious, and he who believes on Him will by no means be put to shame.” </a:t>
            </a:r>
            <a:r>
              <a:rPr lang="en-US" i="1" baseline="30000" dirty="0"/>
              <a:t>7</a:t>
            </a:r>
            <a:r>
              <a:rPr lang="en-US" i="1" dirty="0"/>
              <a:t> Therefore, to you who believe, He is precious; but to those who are disobedient, “the stone which the builders rejected has become the chief cornerstone,” </a:t>
            </a:r>
            <a:r>
              <a:rPr lang="en-US" i="1" baseline="30000" dirty="0"/>
              <a:t>8</a:t>
            </a:r>
            <a:r>
              <a:rPr lang="en-US" i="1" dirty="0"/>
              <a:t> and “a stone of stumbling and a rock of offense.” They stumble, being disobedient to the word, to which they also were appointed. </a:t>
            </a:r>
            <a:r>
              <a:rPr lang="en-US" i="1" baseline="30000" dirty="0"/>
              <a:t>9</a:t>
            </a:r>
            <a:r>
              <a:rPr lang="en-US" i="1" dirty="0"/>
              <a:t> But you are a chosen generation, a royal priesthood, a holy nation, His own special people, that you may proclaim the praises of Him who called you out of darkness into His marvelous light;</a:t>
            </a:r>
            <a:r>
              <a:rPr lang="en-US" i="1" baseline="30000" dirty="0"/>
              <a:t> 10</a:t>
            </a:r>
            <a:r>
              <a:rPr lang="en-US" i="1" dirty="0"/>
              <a:t> who once were not a people but are now the people of God, who had not obtained mercy but now have obtained mercy.”</a:t>
            </a:r>
            <a:endParaRPr lang="en-US" b="0" i="1" dirty="0"/>
          </a:p>
          <a:p>
            <a:pPr marL="628650" lvl="1" indent="-171450">
              <a:buFont typeface="Arial" panose="020B0604020202020204" pitchFamily="34" charset="0"/>
              <a:buChar char="•"/>
            </a:pPr>
            <a:r>
              <a:rPr lang="en-US" b="1" i="0" dirty="0"/>
              <a:t>Note:  AS CHRISTIANS, we are told to “come to” Jesus</a:t>
            </a:r>
          </a:p>
          <a:p>
            <a:pPr marL="1085850" lvl="2" indent="-171450">
              <a:buFont typeface="Arial" panose="020B0604020202020204" pitchFamily="34" charset="0"/>
              <a:buChar char="•"/>
            </a:pPr>
            <a:r>
              <a:rPr lang="en-US" dirty="0"/>
              <a:t>Coming to Christ is an ongoing thing</a:t>
            </a:r>
          </a:p>
          <a:p>
            <a:pPr marL="1085850" lvl="2" indent="-171450">
              <a:buFont typeface="Arial" panose="020B0604020202020204" pitchFamily="34" charset="0"/>
              <a:buChar char="•"/>
            </a:pPr>
            <a:r>
              <a:rPr lang="en-US" dirty="0"/>
              <a:t>An alien sinner comes to Christ through obedience to the gospel./</a:t>
            </a:r>
          </a:p>
          <a:p>
            <a:pPr marL="1085850" lvl="2" indent="-171450">
              <a:buFont typeface="Arial" panose="020B0604020202020204" pitchFamily="34" charset="0"/>
              <a:buChar char="•"/>
            </a:pPr>
            <a:r>
              <a:rPr lang="en-US" dirty="0"/>
              <a:t>But, we must continue to draw close to Him through growth </a:t>
            </a:r>
          </a:p>
          <a:p>
            <a:pPr marL="0" lvl="0" indent="0">
              <a:buFont typeface="Arial" panose="020B0604020202020204" pitchFamily="34" charset="0"/>
              <a:buNone/>
            </a:pPr>
            <a:r>
              <a:rPr lang="en-US" b="1" dirty="0"/>
              <a:t>(2 Peter 1:5-11), </a:t>
            </a:r>
            <a:r>
              <a:rPr lang="en-US" i="1" dirty="0"/>
              <a:t>“But also for this very reason, giving all diligence, add to your faith virtue, to virtue knowledge,</a:t>
            </a:r>
            <a:r>
              <a:rPr lang="en-US" i="1" baseline="30000" dirty="0"/>
              <a:t> 6</a:t>
            </a:r>
            <a:r>
              <a:rPr lang="en-US" i="1" dirty="0"/>
              <a:t> to knowledge self-control, to self-control perseverance, to perseverance godliness,</a:t>
            </a:r>
            <a:r>
              <a:rPr lang="en-US" i="1" baseline="30000" dirty="0"/>
              <a:t> 7</a:t>
            </a:r>
            <a:r>
              <a:rPr lang="en-US" i="1" dirty="0"/>
              <a:t> to godliness brotherly kindness, and to brotherly kindness love.</a:t>
            </a:r>
            <a:r>
              <a:rPr lang="en-US" i="1" baseline="30000" dirty="0"/>
              <a:t> 8</a:t>
            </a:r>
            <a:r>
              <a:rPr lang="en-US" i="1" dirty="0"/>
              <a:t> For if these things are yours and abound, you will be neither barren nor unfruitful in the knowledge of our Lord Jesus Christ.</a:t>
            </a:r>
            <a:r>
              <a:rPr lang="en-US" i="1" baseline="30000" dirty="0"/>
              <a:t> 9</a:t>
            </a:r>
            <a:r>
              <a:rPr lang="en-US" i="1" dirty="0"/>
              <a:t> For he who lacks these things is shortsighted, even to blindness, and has forgotten that he was cleansed from his old sins. </a:t>
            </a:r>
            <a:r>
              <a:rPr lang="en-US" i="1" baseline="30000" dirty="0"/>
              <a:t>10</a:t>
            </a:r>
            <a:r>
              <a:rPr lang="en-US" i="1" dirty="0"/>
              <a:t> Therefore, brethren, be even more diligent to make your call and election sure, for if you do these things you will never stumble;</a:t>
            </a:r>
            <a:r>
              <a:rPr lang="en-US" i="1" baseline="30000" dirty="0"/>
              <a:t> 11</a:t>
            </a:r>
            <a:r>
              <a:rPr lang="en-US" i="1" dirty="0"/>
              <a:t> for so an entrance will be supplied to you abundantly into the everlasting kingdom of our Lord and Savior Jesus Christ.”</a:t>
            </a:r>
          </a:p>
          <a:p>
            <a:pPr marL="1085850" lvl="2" indent="-171450">
              <a:buFont typeface="Arial" panose="020B0604020202020204" pitchFamily="34" charset="0"/>
              <a:buChar char="•"/>
            </a:pPr>
            <a:r>
              <a:rPr lang="en-US" i="0" dirty="0"/>
              <a:t>Paul agrees with this call</a:t>
            </a:r>
          </a:p>
          <a:p>
            <a:pPr marL="0" lvl="0" indent="0">
              <a:buFont typeface="Arial" panose="020B0604020202020204" pitchFamily="34" charset="0"/>
              <a:buNone/>
            </a:pPr>
            <a:r>
              <a:rPr lang="en-US" b="1" i="0" dirty="0"/>
              <a:t>(Philippians 2:12), </a:t>
            </a:r>
            <a:r>
              <a:rPr lang="en-US" i="1" dirty="0"/>
              <a:t>“Therefore, my beloved, as you have always obeyed, not as in my presence only, but now much more in my absence, work out your own salvation with fear and trembling.”</a:t>
            </a:r>
            <a:br>
              <a:rPr lang="en-US" dirty="0"/>
            </a:br>
            <a:endParaRPr lang="en-US" dirty="0"/>
          </a:p>
          <a:p>
            <a:pPr marL="0" lvl="0" indent="0">
              <a:buFont typeface="Arial" panose="020B0604020202020204" pitchFamily="34" charset="0"/>
              <a:buNone/>
            </a:pPr>
            <a:r>
              <a:rPr lang="en-US" b="1" dirty="0"/>
              <a:t>Our Text changes the imagery to that of stones.  Jesus as the chief cornerstone, and us as living stones</a:t>
            </a:r>
          </a:p>
          <a:p>
            <a:pPr marL="628650" lvl="1" indent="-171450">
              <a:buFont typeface="Arial" panose="020B0604020202020204" pitchFamily="34" charset="0"/>
              <a:buChar char="•"/>
            </a:pPr>
            <a:r>
              <a:rPr lang="en-US" b="1" dirty="0"/>
              <a:t>There are many good lessons to be learned by examining Peter’s thoughts here:  Starting with his characterization of the Christ</a:t>
            </a: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71C922C0-E03D-42C3-97C0-7544BB916E2A}" type="slidenum">
              <a:rPr lang="en-US" smtClean="0"/>
              <a:t>1</a:t>
            </a:fld>
            <a:endParaRPr lang="en-US"/>
          </a:p>
        </p:txBody>
      </p:sp>
    </p:spTree>
    <p:extLst>
      <p:ext uri="{BB962C8B-B14F-4D97-AF65-F5344CB8AC3E}">
        <p14:creationId xmlns:p14="http://schemas.microsoft.com/office/powerpoint/2010/main" val="2378653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1" dirty="0">
                <a:latin typeface="+mn-lt"/>
              </a:rPr>
              <a:t>Jesus God’s Chosen</a:t>
            </a:r>
          </a:p>
          <a:p>
            <a:pPr marL="628650" lvl="1" indent="-171450">
              <a:buFont typeface="Arial" panose="020B0604020202020204" pitchFamily="34" charset="0"/>
              <a:buChar char="•"/>
            </a:pPr>
            <a:r>
              <a:rPr lang="en-US" sz="1200" b="1" dirty="0">
                <a:latin typeface="+mn-lt"/>
              </a:rPr>
              <a:t>Living stone (4) – (</a:t>
            </a:r>
            <a:r>
              <a:rPr lang="en-US" sz="1200" b="1" dirty="0" err="1">
                <a:latin typeface="+mn-lt"/>
              </a:rPr>
              <a:t>zōnta</a:t>
            </a:r>
            <a:r>
              <a:rPr lang="en-US" sz="1200" b="1" dirty="0">
                <a:latin typeface="+mn-lt"/>
              </a:rPr>
              <a:t>) Thayer – to live, be among the living, be alive.</a:t>
            </a:r>
          </a:p>
          <a:p>
            <a:pPr marL="1085850" lvl="2" indent="-171450">
              <a:buFont typeface="Arial" panose="020B0604020202020204" pitchFamily="34" charset="0"/>
              <a:buChar char="•"/>
            </a:pPr>
            <a:r>
              <a:rPr lang="en-US" sz="1200" dirty="0">
                <a:latin typeface="+mn-lt"/>
              </a:rPr>
              <a:t>Though the metaphor utilizes inanimate objects, it is applied to Jesus and Christians as living beings.</a:t>
            </a:r>
          </a:p>
          <a:p>
            <a:pPr marL="1085850" lvl="2" indent="-171450">
              <a:buFont typeface="Arial" panose="020B0604020202020204" pitchFamily="34" charset="0"/>
              <a:buChar char="•"/>
            </a:pPr>
            <a:r>
              <a:rPr lang="en-US" sz="1200" dirty="0">
                <a:latin typeface="+mn-lt"/>
              </a:rPr>
              <a:t>Yes, Jesus died on the cross, but a chief doctrine of the scriptures is that Jesus is alive!</a:t>
            </a:r>
          </a:p>
          <a:p>
            <a:pPr marL="0" lvl="0" indent="0">
              <a:buFont typeface="Arial" panose="020B0604020202020204" pitchFamily="34" charset="0"/>
              <a:buNone/>
            </a:pPr>
            <a:r>
              <a:rPr lang="en-US" sz="1200" b="1" dirty="0">
                <a:latin typeface="+mn-lt"/>
              </a:rPr>
              <a:t>(John 5:26), </a:t>
            </a:r>
            <a:r>
              <a:rPr lang="en-US" sz="1200" i="1" dirty="0">
                <a:latin typeface="+mn-lt"/>
              </a:rPr>
              <a:t>“For as the Father has life in Himself, so He has granted the Son to have life in Himself.”</a:t>
            </a:r>
          </a:p>
          <a:p>
            <a:pPr marL="0" lvl="0" indent="0">
              <a:buFont typeface="Arial" panose="020B0604020202020204" pitchFamily="34" charset="0"/>
              <a:buNone/>
            </a:pPr>
            <a:r>
              <a:rPr lang="en-US" sz="1200" b="1" dirty="0">
                <a:latin typeface="+mn-lt"/>
              </a:rPr>
              <a:t>(1 Corinthians 15:17-20), </a:t>
            </a:r>
            <a:r>
              <a:rPr lang="en-US" sz="1200" i="1" dirty="0">
                <a:latin typeface="+mn-lt"/>
              </a:rPr>
              <a:t>“And if Christ is not risen, your faith is futile; you are still in your sins!</a:t>
            </a:r>
            <a:r>
              <a:rPr lang="en-US" sz="1200" i="1" baseline="30000" dirty="0">
                <a:latin typeface="+mn-lt"/>
              </a:rPr>
              <a:t> 18</a:t>
            </a:r>
            <a:r>
              <a:rPr lang="en-US" sz="1200" i="1" dirty="0">
                <a:latin typeface="+mn-lt"/>
              </a:rPr>
              <a:t> Then also those who have fallen asleep in Christ have perished.</a:t>
            </a:r>
            <a:r>
              <a:rPr lang="en-US" sz="1200" i="1" baseline="30000" dirty="0">
                <a:latin typeface="+mn-lt"/>
              </a:rPr>
              <a:t> 19</a:t>
            </a:r>
            <a:r>
              <a:rPr lang="en-US" sz="1200" i="1" dirty="0">
                <a:latin typeface="+mn-lt"/>
              </a:rPr>
              <a:t> If in this life only we have hope in Christ, we are of all men the most pitiable. </a:t>
            </a:r>
            <a:r>
              <a:rPr lang="en-US" sz="1200" i="1" baseline="30000" dirty="0">
                <a:latin typeface="+mn-lt"/>
              </a:rPr>
              <a:t>20</a:t>
            </a:r>
            <a:r>
              <a:rPr lang="en-US" sz="1200" i="1" dirty="0">
                <a:latin typeface="+mn-lt"/>
              </a:rPr>
              <a:t> But now Christ is risen from the dead, and has become the </a:t>
            </a:r>
            <a:r>
              <a:rPr lang="en-US" sz="1200" i="1" dirty="0" err="1">
                <a:latin typeface="+mn-lt"/>
              </a:rPr>
              <a:t>firstfruits</a:t>
            </a:r>
            <a:r>
              <a:rPr lang="en-US" sz="1200" i="1" dirty="0">
                <a:latin typeface="+mn-lt"/>
              </a:rPr>
              <a:t> of those who have fallen asleep.”</a:t>
            </a:r>
          </a:p>
          <a:p>
            <a:pPr marL="628650" lvl="1" indent="-171450">
              <a:buFont typeface="Arial" panose="020B0604020202020204" pitchFamily="34" charset="0"/>
              <a:buChar char="•"/>
            </a:pPr>
            <a:r>
              <a:rPr lang="en-US" sz="1200" b="1" dirty="0">
                <a:latin typeface="+mn-lt"/>
              </a:rPr>
              <a:t>Rejected by men (4)</a:t>
            </a:r>
          </a:p>
          <a:p>
            <a:pPr marL="0" lvl="0" indent="0">
              <a:buFont typeface="Arial" panose="020B0604020202020204" pitchFamily="34" charset="0"/>
              <a:buNone/>
            </a:pPr>
            <a:r>
              <a:rPr lang="en-US" sz="1200" b="1" dirty="0">
                <a:latin typeface="+mn-lt"/>
              </a:rPr>
              <a:t>(Acts 2:22-23), </a:t>
            </a:r>
            <a:r>
              <a:rPr lang="en-US" sz="1200" i="1" dirty="0">
                <a:latin typeface="+mn-lt"/>
              </a:rPr>
              <a:t>“Men of Israel, hear these words: Jesus of Nazareth, a Man attested by God to you by miracles, wonders, and signs which God did through Him in your midst, as you yourselves also know—</a:t>
            </a:r>
            <a:r>
              <a:rPr lang="en-US" sz="1200" i="1" baseline="30000" dirty="0">
                <a:latin typeface="+mn-lt"/>
              </a:rPr>
              <a:t> 23</a:t>
            </a:r>
            <a:r>
              <a:rPr lang="en-US" sz="1200" i="1" dirty="0">
                <a:latin typeface="+mn-lt"/>
              </a:rPr>
              <a:t> Him, being delivered by the determined purpose and foreknowledge of God, you have taken by lawless hands, have crucified, and put to death.”</a:t>
            </a:r>
          </a:p>
          <a:p>
            <a:pPr marL="0" lvl="0" indent="0">
              <a:buFont typeface="Arial" panose="020B0604020202020204" pitchFamily="34" charset="0"/>
              <a:buNone/>
            </a:pPr>
            <a:r>
              <a:rPr lang="en-US" sz="1200" b="1" dirty="0">
                <a:latin typeface="+mn-lt"/>
              </a:rPr>
              <a:t>(Acts 7:51-53), </a:t>
            </a:r>
            <a:r>
              <a:rPr lang="en-US" sz="1200" i="1" dirty="0">
                <a:latin typeface="+mn-lt"/>
              </a:rPr>
              <a:t>“You stiff-necked and uncircumcised in heart and ears! You always resist the Holy Spirit; as your fathers did, so do you.</a:t>
            </a:r>
            <a:r>
              <a:rPr lang="en-US" sz="1200" i="1" baseline="30000" dirty="0">
                <a:latin typeface="+mn-lt"/>
              </a:rPr>
              <a:t> 52</a:t>
            </a:r>
            <a:r>
              <a:rPr lang="en-US" sz="1200" i="1" dirty="0">
                <a:latin typeface="+mn-lt"/>
              </a:rPr>
              <a:t> Which of the prophets did your fathers not persecute? And they killed those who foretold the coming of the Just One, of whom you now have become the betrayers and murderers,</a:t>
            </a:r>
            <a:r>
              <a:rPr lang="en-US" sz="1200" i="1" baseline="30000" dirty="0">
                <a:latin typeface="+mn-lt"/>
              </a:rPr>
              <a:t> 53</a:t>
            </a:r>
            <a:r>
              <a:rPr lang="en-US" sz="1200" i="1" dirty="0">
                <a:latin typeface="+mn-lt"/>
              </a:rPr>
              <a:t> who have received the law by the direction of angels and have not kept it.” </a:t>
            </a:r>
          </a:p>
          <a:p>
            <a:pPr marL="628650" lvl="1" indent="-171450">
              <a:buFont typeface="Arial" panose="020B0604020202020204" pitchFamily="34" charset="0"/>
              <a:buChar char="•"/>
            </a:pPr>
            <a:r>
              <a:rPr lang="en-US" sz="1200" b="1" dirty="0">
                <a:latin typeface="+mn-lt"/>
              </a:rPr>
              <a:t>Chosen by God (4)</a:t>
            </a:r>
          </a:p>
          <a:p>
            <a:pPr marL="0" lvl="0" indent="0">
              <a:buFont typeface="Arial" panose="020B0604020202020204" pitchFamily="34" charset="0"/>
              <a:buNone/>
            </a:pPr>
            <a:r>
              <a:rPr lang="en-US" sz="1200" b="1" dirty="0">
                <a:latin typeface="+mn-lt"/>
              </a:rPr>
              <a:t>(Acts 2:24,36), </a:t>
            </a:r>
            <a:r>
              <a:rPr lang="en-US" sz="1200" b="0" i="1" dirty="0">
                <a:latin typeface="+mn-lt"/>
              </a:rPr>
              <a:t>“whom God raised up, having loosed the pains of death, because it was not possible that He should be held by it…”  </a:t>
            </a:r>
            <a:r>
              <a:rPr lang="en-US" sz="1200" b="1" dirty="0">
                <a:latin typeface="+mn-lt"/>
              </a:rPr>
              <a:t>(36), </a:t>
            </a:r>
            <a:r>
              <a:rPr lang="en-US" sz="1200" i="1" dirty="0">
                <a:latin typeface="+mn-lt"/>
              </a:rPr>
              <a:t>“Therefore let all the house of Israel know assuredly that God has made this Jesus, whom you crucified, both Lord and Christ.”</a:t>
            </a:r>
            <a:endParaRPr lang="en-US" sz="1200" b="1" i="1" dirty="0">
              <a:latin typeface="+mn-lt"/>
            </a:endParaRPr>
          </a:p>
          <a:p>
            <a:pPr marL="0" lvl="0" indent="0">
              <a:buFont typeface="Arial" panose="020B0604020202020204" pitchFamily="34" charset="0"/>
              <a:buNone/>
            </a:pPr>
            <a:r>
              <a:rPr lang="en-US" sz="1200" b="1" dirty="0">
                <a:latin typeface="+mn-lt"/>
              </a:rPr>
              <a:t>(Isaiah 42:1), </a:t>
            </a:r>
            <a:r>
              <a:rPr lang="en-US" sz="1200" i="1" dirty="0">
                <a:latin typeface="+mn-lt"/>
              </a:rPr>
              <a:t>“Behold! My Servant whom I uphold, </a:t>
            </a:r>
            <a:r>
              <a:rPr lang="en-US" sz="1200" b="1" i="1" dirty="0">
                <a:latin typeface="+mn-lt"/>
              </a:rPr>
              <a:t>My Elect One </a:t>
            </a:r>
            <a:r>
              <a:rPr lang="en-US" sz="1200" i="1" dirty="0">
                <a:latin typeface="+mn-lt"/>
              </a:rPr>
              <a:t>in whom My soul delights! I have put My Spirit upon Him; He will bring forth justice to the Gentiles.”</a:t>
            </a:r>
          </a:p>
          <a:p>
            <a:pPr marL="628650" lvl="1" indent="-171450">
              <a:buFont typeface="Arial" panose="020B0604020202020204" pitchFamily="34" charset="0"/>
              <a:buChar char="•"/>
            </a:pPr>
            <a:r>
              <a:rPr lang="en-US" sz="1200" b="1" dirty="0">
                <a:latin typeface="+mn-lt"/>
              </a:rPr>
              <a:t>Chief Cornerstone (6) Note:  Verse 6 is a quotation from Psalm 118:22</a:t>
            </a:r>
          </a:p>
          <a:p>
            <a:pPr marL="1085850" lvl="2" indent="-171450">
              <a:buFont typeface="Arial" panose="020B0604020202020204" pitchFamily="34" charset="0"/>
              <a:buChar char="•"/>
            </a:pPr>
            <a:r>
              <a:rPr lang="en-US" sz="1200" b="0" dirty="0">
                <a:latin typeface="+mn-lt"/>
              </a:rPr>
              <a:t>Jesus quoted this text, referring to Himself in Matthew 21:42.</a:t>
            </a:r>
          </a:p>
          <a:p>
            <a:pPr marL="1543050" lvl="3" indent="-171450">
              <a:buFont typeface="Arial" panose="020B0604020202020204" pitchFamily="34" charset="0"/>
              <a:buChar char="•"/>
            </a:pPr>
            <a:r>
              <a:rPr lang="en-US" sz="1200" b="0" dirty="0">
                <a:latin typeface="+mn-lt"/>
              </a:rPr>
              <a:t>Peter attributes it to Jesus as well.</a:t>
            </a:r>
          </a:p>
          <a:p>
            <a:pPr marL="1085850" lvl="2" indent="-171450">
              <a:buFont typeface="Arial" panose="020B0604020202020204" pitchFamily="34" charset="0"/>
              <a:buChar char="•"/>
            </a:pPr>
            <a:r>
              <a:rPr lang="en-US" sz="1200" b="0" dirty="0">
                <a:latin typeface="+mn-lt"/>
              </a:rPr>
              <a:t>God made the rejected stone the chief cornerstone!</a:t>
            </a:r>
          </a:p>
          <a:p>
            <a:pPr marL="1085850" lvl="2" indent="-171450">
              <a:buFont typeface="Arial" panose="020B0604020202020204" pitchFamily="34" charset="0"/>
              <a:buChar char="•"/>
            </a:pPr>
            <a:r>
              <a:rPr lang="en-US" sz="1200" b="0" dirty="0">
                <a:latin typeface="+mn-lt"/>
              </a:rPr>
              <a:t>Cornerstone - </a:t>
            </a:r>
            <a:r>
              <a:rPr lang="en-US" sz="1200" b="0" i="0" u="none" strike="noStrike" baseline="0" dirty="0">
                <a:solidFill>
                  <a:srgbClr val="292F33"/>
                </a:solidFill>
                <a:latin typeface="+mn-lt"/>
              </a:rPr>
              <a:t>of great importance in binding together the sides of a building. The phrase "corner-stone" is sometimes used to denote any principal person, as the princes of Egypt, </a:t>
            </a:r>
            <a:r>
              <a:rPr lang="en-US" sz="1200" b="0" i="0" u="none" strike="noStrike" baseline="0" dirty="0">
                <a:solidFill>
                  <a:srgbClr val="238554"/>
                </a:solidFill>
                <a:latin typeface="+mn-lt"/>
              </a:rPr>
              <a:t>Isa_19:13</a:t>
            </a:r>
            <a:r>
              <a:rPr lang="en-US" sz="1200" b="0" i="0" u="none" strike="noStrike" baseline="0" dirty="0">
                <a:solidFill>
                  <a:srgbClr val="292F33"/>
                </a:solidFill>
                <a:latin typeface="+mn-lt"/>
              </a:rPr>
              <a:t>, and is thus, applied to our Lord. </a:t>
            </a:r>
            <a:r>
              <a:rPr lang="en-US" sz="1200" b="0" i="0" u="none" strike="noStrike" baseline="0" dirty="0">
                <a:solidFill>
                  <a:srgbClr val="238554"/>
                </a:solidFill>
                <a:latin typeface="+mn-lt"/>
              </a:rPr>
              <a:t>Isa_28:16</a:t>
            </a:r>
            <a:r>
              <a:rPr lang="en-US" sz="1200" b="0" i="0" u="none" strike="noStrike" baseline="0" dirty="0">
                <a:solidFill>
                  <a:srgbClr val="292F33"/>
                </a:solidFill>
                <a:latin typeface="+mn-lt"/>
              </a:rPr>
              <a:t>; </a:t>
            </a:r>
            <a:r>
              <a:rPr lang="en-US" sz="1200" b="0" i="0" u="none" strike="noStrike" baseline="0" dirty="0">
                <a:solidFill>
                  <a:srgbClr val="238554"/>
                </a:solidFill>
                <a:latin typeface="+mn-lt"/>
              </a:rPr>
              <a:t>Mat_21:42</a:t>
            </a:r>
            <a:r>
              <a:rPr lang="en-US" sz="1200" b="0" i="0" u="none" strike="noStrike" baseline="0" dirty="0">
                <a:solidFill>
                  <a:srgbClr val="292F33"/>
                </a:solidFill>
                <a:latin typeface="+mn-lt"/>
              </a:rPr>
              <a:t>; </a:t>
            </a:r>
            <a:r>
              <a:rPr lang="en-US" sz="1200" b="0" i="0" u="none" strike="noStrike" baseline="0" dirty="0">
                <a:solidFill>
                  <a:srgbClr val="238554"/>
                </a:solidFill>
                <a:latin typeface="+mn-lt"/>
              </a:rPr>
              <a:t>1Pe_2:6-7</a:t>
            </a:r>
            <a:r>
              <a:rPr lang="en-US" sz="1200" b="0" i="0" u="none" strike="noStrike" baseline="0" dirty="0">
                <a:solidFill>
                  <a:srgbClr val="292F33"/>
                </a:solidFill>
                <a:latin typeface="+mn-lt"/>
              </a:rPr>
              <a:t>. (Smith’s Bible Dictionary)</a:t>
            </a:r>
          </a:p>
          <a:p>
            <a:pPr marL="1543050" lvl="3" indent="-171450">
              <a:buFont typeface="Arial" panose="020B0604020202020204" pitchFamily="34" charset="0"/>
              <a:buChar char="•"/>
            </a:pPr>
            <a:r>
              <a:rPr lang="en-US" sz="1200" b="0" i="0" u="none" strike="noStrike" baseline="0" dirty="0">
                <a:solidFill>
                  <a:srgbClr val="292F33"/>
                </a:solidFill>
                <a:latin typeface="+mn-lt"/>
              </a:rPr>
              <a:t>Most often a foundational stone, but sometimes a capstone that ties the final stones together in the building.</a:t>
            </a:r>
          </a:p>
          <a:p>
            <a:pPr marL="2000250" lvl="4" indent="-171450">
              <a:buFont typeface="Arial" panose="020B0604020202020204" pitchFamily="34" charset="0"/>
              <a:buChar char="•"/>
            </a:pPr>
            <a:r>
              <a:rPr lang="en-US" sz="1200" b="0" i="0" u="none" strike="noStrike" baseline="0" dirty="0">
                <a:solidFill>
                  <a:srgbClr val="292F33"/>
                </a:solidFill>
                <a:latin typeface="+mn-lt"/>
              </a:rPr>
              <a:t>The princes of Egypt</a:t>
            </a:r>
          </a:p>
          <a:p>
            <a:pPr marL="0" lvl="0" indent="0">
              <a:buFont typeface="Arial" panose="020B0604020202020204" pitchFamily="34" charset="0"/>
              <a:buNone/>
            </a:pPr>
            <a:r>
              <a:rPr lang="en-US" sz="1200" b="1" i="0" u="none" strike="noStrike" baseline="0" dirty="0">
                <a:solidFill>
                  <a:srgbClr val="292F33"/>
                </a:solidFill>
                <a:latin typeface="+mn-lt"/>
              </a:rPr>
              <a:t>(Isaiah 19:13), </a:t>
            </a:r>
            <a:r>
              <a:rPr lang="en-US" sz="1200" b="0" i="1" u="none" strike="noStrike" baseline="0" dirty="0">
                <a:solidFill>
                  <a:srgbClr val="292F33"/>
                </a:solidFill>
                <a:latin typeface="+mn-lt"/>
              </a:rPr>
              <a:t>“</a:t>
            </a:r>
            <a:r>
              <a:rPr lang="en-US" sz="1200" i="1" dirty="0">
                <a:latin typeface="+mn-lt"/>
              </a:rPr>
              <a:t>The princes of </a:t>
            </a:r>
            <a:r>
              <a:rPr lang="en-US" sz="1200" i="1" dirty="0" err="1">
                <a:latin typeface="+mn-lt"/>
              </a:rPr>
              <a:t>Zoan</a:t>
            </a:r>
            <a:r>
              <a:rPr lang="en-US" sz="1200" i="1" dirty="0">
                <a:latin typeface="+mn-lt"/>
              </a:rPr>
              <a:t> have become fools; The princes of </a:t>
            </a:r>
            <a:r>
              <a:rPr lang="en-US" sz="1200" i="1" dirty="0" err="1">
                <a:latin typeface="+mn-lt"/>
              </a:rPr>
              <a:t>Noph</a:t>
            </a:r>
            <a:r>
              <a:rPr lang="en-US" sz="1200" i="1" dirty="0">
                <a:latin typeface="+mn-lt"/>
              </a:rPr>
              <a:t> are deceived; They have also deluded Egypt, Those who are the mainstay [corner-stone] of its tribes.”</a:t>
            </a:r>
          </a:p>
          <a:p>
            <a:pPr marL="2000250" lvl="4" indent="-171450">
              <a:buFont typeface="Arial" panose="020B0604020202020204" pitchFamily="34" charset="0"/>
              <a:buChar char="•"/>
            </a:pPr>
            <a:r>
              <a:rPr lang="en-US" sz="1200" dirty="0">
                <a:latin typeface="+mn-lt"/>
              </a:rPr>
              <a:t>Another prophecy regarding the Christ</a:t>
            </a:r>
          </a:p>
          <a:p>
            <a:pPr marL="0" lvl="0" indent="0">
              <a:buFont typeface="Arial" panose="020B0604020202020204" pitchFamily="34" charset="0"/>
              <a:buNone/>
            </a:pPr>
            <a:r>
              <a:rPr lang="en-US" sz="1200" b="1" dirty="0">
                <a:latin typeface="+mn-lt"/>
              </a:rPr>
              <a:t>(Isaiah 28:16), </a:t>
            </a:r>
            <a:r>
              <a:rPr lang="en-US" sz="1200" i="1" dirty="0">
                <a:latin typeface="+mn-lt"/>
              </a:rPr>
              <a:t>“Therefore thus says the Lord God: “Behold, I lay in Zion a stone for a foundation, a tried stone, a precious cornerstone, a sure foundation; whoever believes will not act hastily.”</a:t>
            </a:r>
          </a:p>
          <a:p>
            <a:pPr marL="1085850" lvl="2" indent="-171450">
              <a:buFont typeface="Arial" panose="020B0604020202020204" pitchFamily="34" charset="0"/>
              <a:buChar char="•"/>
            </a:pPr>
            <a:r>
              <a:rPr lang="en-US" sz="1200" i="0" dirty="0">
                <a:latin typeface="+mn-lt"/>
              </a:rPr>
              <a:t>Consider the truth established by the Apostles’ pens</a:t>
            </a:r>
          </a:p>
          <a:p>
            <a:pPr marL="0" lvl="0" indent="0">
              <a:buFont typeface="Arial" panose="020B0604020202020204" pitchFamily="34" charset="0"/>
              <a:buNone/>
            </a:pPr>
            <a:r>
              <a:rPr lang="en-US" sz="1200" b="1" i="0" dirty="0">
                <a:latin typeface="+mn-lt"/>
              </a:rPr>
              <a:t>(Ephesians 2:19-22), </a:t>
            </a:r>
            <a:r>
              <a:rPr lang="en-US" sz="1200" i="1" dirty="0">
                <a:latin typeface="+mn-lt"/>
              </a:rPr>
              <a:t>“Now, therefore, you are no longer strangers and foreigners, but fellow citizens with the saints and members of the household of God,</a:t>
            </a:r>
            <a:r>
              <a:rPr lang="en-US" sz="1200" i="1" baseline="30000" dirty="0">
                <a:latin typeface="+mn-lt"/>
              </a:rPr>
              <a:t> 20</a:t>
            </a:r>
            <a:r>
              <a:rPr lang="en-US" sz="1200" i="1" dirty="0">
                <a:latin typeface="+mn-lt"/>
              </a:rPr>
              <a:t> having been built on the foundation of the apostles and prophets, Jesus Christ Himself being the chief cornerstone,</a:t>
            </a:r>
            <a:r>
              <a:rPr lang="en-US" sz="1200" i="1" baseline="30000" dirty="0">
                <a:latin typeface="+mn-lt"/>
              </a:rPr>
              <a:t> 21</a:t>
            </a:r>
            <a:r>
              <a:rPr lang="en-US" sz="1200" i="1" dirty="0">
                <a:latin typeface="+mn-lt"/>
              </a:rPr>
              <a:t> in whom the whole building, being fitted together, grows into a holy temple in the Lord,</a:t>
            </a:r>
            <a:r>
              <a:rPr lang="en-US" sz="1200" i="1" baseline="30000" dirty="0">
                <a:latin typeface="+mn-lt"/>
              </a:rPr>
              <a:t> 22</a:t>
            </a:r>
            <a:r>
              <a:rPr lang="en-US" sz="1200" i="1" dirty="0">
                <a:latin typeface="+mn-lt"/>
              </a:rPr>
              <a:t> in whom you also are being built together for a dwelling place of God in the Spirit.”</a:t>
            </a:r>
          </a:p>
          <a:p>
            <a:pPr marL="0" lvl="0" indent="0">
              <a:buFont typeface="Arial" panose="020B0604020202020204" pitchFamily="34" charset="0"/>
              <a:buNone/>
            </a:pPr>
            <a:r>
              <a:rPr lang="en-US" sz="1200" b="1" i="0" dirty="0">
                <a:latin typeface="+mn-lt"/>
              </a:rPr>
              <a:t>(1 Corinthians 3:11), </a:t>
            </a:r>
            <a:r>
              <a:rPr lang="en-US" sz="1200" i="1" dirty="0">
                <a:latin typeface="+mn-lt"/>
              </a:rPr>
              <a:t>“For no other foundation can anyone lay than that which is laid, which is Jesus Christ.”</a:t>
            </a:r>
          </a:p>
          <a:p>
            <a:pPr marL="628650" lvl="1" indent="-171450">
              <a:buFont typeface="Arial" panose="020B0604020202020204" pitchFamily="34" charset="0"/>
              <a:buChar char="•"/>
            </a:pPr>
            <a:r>
              <a:rPr lang="en-US" sz="1200" b="1" u="none" dirty="0">
                <a:latin typeface="+mn-lt"/>
              </a:rPr>
              <a:t>Savior of Man (6), </a:t>
            </a:r>
            <a:r>
              <a:rPr lang="en-US" sz="1200" b="1" i="1" u="none" dirty="0">
                <a:latin typeface="+mn-lt"/>
              </a:rPr>
              <a:t>“</a:t>
            </a:r>
            <a:r>
              <a:rPr lang="en-US" sz="1200" b="1" i="1" dirty="0">
                <a:latin typeface="+mn-lt"/>
              </a:rPr>
              <a:t>he who believes on Him will by no means be put to shame.”</a:t>
            </a:r>
          </a:p>
          <a:p>
            <a:pPr marL="1085850" lvl="2" indent="-171450">
              <a:buFont typeface="Arial" panose="020B0604020202020204" pitchFamily="34" charset="0"/>
              <a:buChar char="•"/>
            </a:pPr>
            <a:r>
              <a:rPr lang="en-US" sz="1200" b="0" i="0" u="none" dirty="0">
                <a:latin typeface="+mn-lt"/>
              </a:rPr>
              <a:t>Sense of the word “ashamed” as explained by Thayer –</a:t>
            </a:r>
            <a:r>
              <a:rPr lang="en-US" sz="1200" b="1" i="1" u="none" dirty="0">
                <a:latin typeface="+mn-lt"/>
              </a:rPr>
              <a:t> </a:t>
            </a:r>
            <a:r>
              <a:rPr lang="en-US" sz="1200" b="0" i="0" u="none" dirty="0">
                <a:latin typeface="+mn-lt"/>
              </a:rPr>
              <a:t>“</a:t>
            </a:r>
            <a:r>
              <a:rPr lang="en-US" sz="1200" b="0" i="0" u="none" strike="noStrike" baseline="0" dirty="0">
                <a:solidFill>
                  <a:srgbClr val="292F33"/>
                </a:solidFill>
                <a:latin typeface="+mn-lt"/>
              </a:rPr>
              <a:t>one is said to be put to shame who suffers a repulse, or whom </a:t>
            </a:r>
            <a:r>
              <a:rPr lang="en-US" sz="1200" b="0" i="0" u="sng" strike="noStrike" baseline="0" dirty="0">
                <a:solidFill>
                  <a:srgbClr val="292F33"/>
                </a:solidFill>
                <a:latin typeface="+mn-lt"/>
              </a:rPr>
              <a:t>some hope has deceived</a:t>
            </a:r>
            <a:r>
              <a:rPr lang="en-US" sz="1200" b="0" i="0" u="none" strike="noStrike" baseline="0" dirty="0">
                <a:solidFill>
                  <a:srgbClr val="292F33"/>
                </a:solidFill>
                <a:latin typeface="+mn-lt"/>
              </a:rPr>
              <a:t>”</a:t>
            </a:r>
          </a:p>
          <a:p>
            <a:pPr marL="1085850" lvl="2" indent="-171450">
              <a:buFont typeface="Arial" panose="020B0604020202020204" pitchFamily="34" charset="0"/>
              <a:buChar char="•"/>
            </a:pPr>
            <a:r>
              <a:rPr lang="en-US" sz="1200" b="0" i="0" u="none" strike="noStrike" baseline="0" dirty="0">
                <a:solidFill>
                  <a:srgbClr val="292F33"/>
                </a:solidFill>
                <a:latin typeface="+mn-lt"/>
              </a:rPr>
              <a:t>Our hope as Christians, in that it is in Christ, is not a false hope!  We will not be disappointed!</a:t>
            </a:r>
          </a:p>
          <a:p>
            <a:pPr marL="0" lvl="0" indent="0">
              <a:buFont typeface="Arial" panose="020B0604020202020204" pitchFamily="34" charset="0"/>
              <a:buNone/>
            </a:pPr>
            <a:r>
              <a:rPr lang="en-US" sz="1200" b="1" i="0" u="none" strike="noStrike" baseline="0" dirty="0">
                <a:solidFill>
                  <a:srgbClr val="292F33"/>
                </a:solidFill>
                <a:latin typeface="+mn-lt"/>
              </a:rPr>
              <a:t>(1 Peter 1:3), </a:t>
            </a:r>
            <a:r>
              <a:rPr lang="en-US" sz="1200" b="0" i="1" u="none" strike="noStrike" baseline="0" dirty="0">
                <a:solidFill>
                  <a:srgbClr val="292F33"/>
                </a:solidFill>
                <a:latin typeface="+mn-lt"/>
              </a:rPr>
              <a:t>“</a:t>
            </a:r>
            <a:r>
              <a:rPr lang="en-US" i="1" dirty="0"/>
              <a:t>Blessed be the God and Father of our Lord Jesus Christ, who according to His abundant mercy has begotten us again to a living hope through the resurrection of Jesus Christ from the dead.”</a:t>
            </a:r>
            <a:endParaRPr lang="en-US" sz="1200" b="0" i="1" u="none" dirty="0">
              <a:latin typeface="+mn-lt"/>
            </a:endParaRPr>
          </a:p>
          <a:p>
            <a:pPr marL="628650" lvl="1" indent="-171450">
              <a:buFont typeface="Arial" panose="020B0604020202020204" pitchFamily="34" charset="0"/>
              <a:buChar char="•"/>
            </a:pPr>
            <a:r>
              <a:rPr lang="en-US" sz="1200" b="1" dirty="0">
                <a:latin typeface="+mn-lt"/>
              </a:rPr>
              <a:t>A stone of stumbling &amp; rock of offense (8),</a:t>
            </a:r>
          </a:p>
          <a:p>
            <a:pPr marL="1085850" lvl="2" indent="-171450">
              <a:buFont typeface="Arial" panose="020B0604020202020204" pitchFamily="34" charset="0"/>
              <a:buChar char="•"/>
            </a:pPr>
            <a:r>
              <a:rPr lang="en-US" sz="1200" b="0" dirty="0">
                <a:latin typeface="+mn-lt"/>
              </a:rPr>
              <a:t>For the Christian, this precious stone is the same stone that the ungodly resent and reject</a:t>
            </a:r>
          </a:p>
          <a:p>
            <a:pPr marL="1085850" lvl="2" indent="-171450">
              <a:buFont typeface="Arial" panose="020B0604020202020204" pitchFamily="34" charset="0"/>
              <a:buChar char="•"/>
            </a:pPr>
            <a:r>
              <a:rPr lang="en-US" sz="1200" b="0" i="1" dirty="0">
                <a:latin typeface="+mn-lt"/>
              </a:rPr>
              <a:t>“They stumble, being disobedient to the word, to which they also were appointed” </a:t>
            </a:r>
            <a:r>
              <a:rPr lang="en-US" sz="1200" b="1" dirty="0">
                <a:latin typeface="+mn-lt"/>
              </a:rPr>
              <a:t>(8).</a:t>
            </a:r>
          </a:p>
          <a:p>
            <a:pPr marL="1085850" lvl="2" indent="-171450">
              <a:buFont typeface="Arial" panose="020B0604020202020204" pitchFamily="34" charset="0"/>
              <a:buChar char="•"/>
            </a:pPr>
            <a:r>
              <a:rPr lang="en-US" sz="1200" b="0" dirty="0">
                <a:latin typeface="+mn-lt"/>
              </a:rPr>
              <a:t>Jesus Christ greatly annoyed the religious leaders of the day</a:t>
            </a:r>
          </a:p>
          <a:p>
            <a:pPr marL="1085850" lvl="2" indent="-171450">
              <a:buFont typeface="Arial" panose="020B0604020202020204" pitchFamily="34" charset="0"/>
              <a:buChar char="•"/>
            </a:pPr>
            <a:r>
              <a:rPr lang="en-US" sz="1200" b="0" dirty="0">
                <a:latin typeface="+mn-lt"/>
              </a:rPr>
              <a:t>His death on the cross did not suit the Jews who had a different conception of the Messiah</a:t>
            </a:r>
          </a:p>
          <a:p>
            <a:pPr marL="1543050" lvl="3" indent="-171450">
              <a:buFont typeface="Arial" panose="020B0604020202020204" pitchFamily="34" charset="0"/>
              <a:buChar char="•"/>
            </a:pPr>
            <a:r>
              <a:rPr lang="en-US" sz="1200" b="0" dirty="0">
                <a:latin typeface="+mn-lt"/>
              </a:rPr>
              <a:t>So, they despised and rejected Him!</a:t>
            </a:r>
          </a:p>
          <a:p>
            <a:pPr marL="1085850" lvl="2" indent="-171450">
              <a:buFont typeface="Arial" panose="020B0604020202020204" pitchFamily="34" charset="0"/>
              <a:buChar char="•"/>
            </a:pPr>
            <a:r>
              <a:rPr lang="en-US" sz="1200" b="0" dirty="0">
                <a:latin typeface="+mn-lt"/>
              </a:rPr>
              <a:t>Note:  Their disobedience was (and now is) the cause of their stumbling and offense.</a:t>
            </a:r>
          </a:p>
          <a:p>
            <a:pPr marL="0" lvl="0" indent="0">
              <a:buFont typeface="Arial" panose="020B0604020202020204" pitchFamily="34" charset="0"/>
              <a:buNone/>
            </a:pPr>
            <a:r>
              <a:rPr lang="en-US" sz="1200" b="1" dirty="0">
                <a:latin typeface="+mn-lt"/>
              </a:rPr>
              <a:t>(Mark 16:15-16), </a:t>
            </a:r>
            <a:r>
              <a:rPr lang="en-US" sz="1200" b="1" i="1" dirty="0">
                <a:latin typeface="+mn-lt"/>
              </a:rPr>
              <a:t>“</a:t>
            </a:r>
            <a:r>
              <a:rPr lang="en-US" i="1" dirty="0"/>
              <a:t>And He said to them, “Go into all the world and preach the gospel to every creature.</a:t>
            </a:r>
            <a:r>
              <a:rPr lang="en-US" i="1" baseline="30000" dirty="0"/>
              <a:t> 16</a:t>
            </a:r>
            <a:r>
              <a:rPr lang="en-US" i="1" dirty="0"/>
              <a:t> He who believes and is baptized will be saved; but he who does not believe will be condemned.”</a:t>
            </a:r>
            <a:endParaRPr lang="en-US" sz="1200" b="1" i="1" dirty="0">
              <a:latin typeface="+mn-lt"/>
            </a:endParaRPr>
          </a:p>
          <a:p>
            <a:pPr marL="1085850" lvl="2" indent="-171450">
              <a:buFont typeface="Arial" panose="020B0604020202020204" pitchFamily="34" charset="0"/>
              <a:buChar char="•"/>
            </a:pPr>
            <a:endParaRPr lang="en-US" sz="1200" b="1" dirty="0">
              <a:latin typeface="+mn-lt"/>
            </a:endParaRPr>
          </a:p>
          <a:p>
            <a:endParaRPr lang="en-US" dirty="0"/>
          </a:p>
        </p:txBody>
      </p:sp>
      <p:sp>
        <p:nvSpPr>
          <p:cNvPr id="4" name="Slide Number Placeholder 3"/>
          <p:cNvSpPr>
            <a:spLocks noGrp="1"/>
          </p:cNvSpPr>
          <p:nvPr>
            <p:ph type="sldNum" sz="quarter" idx="5"/>
          </p:nvPr>
        </p:nvSpPr>
        <p:spPr/>
        <p:txBody>
          <a:bodyPr/>
          <a:lstStyle/>
          <a:p>
            <a:fld id="{71C922C0-E03D-42C3-97C0-7544BB916E2A}" type="slidenum">
              <a:rPr lang="en-US" smtClean="0"/>
              <a:t>2</a:t>
            </a:fld>
            <a:endParaRPr lang="en-US"/>
          </a:p>
        </p:txBody>
      </p:sp>
    </p:spTree>
    <p:extLst>
      <p:ext uri="{BB962C8B-B14F-4D97-AF65-F5344CB8AC3E}">
        <p14:creationId xmlns:p14="http://schemas.microsoft.com/office/powerpoint/2010/main" val="310471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The Elect – living stones</a:t>
            </a:r>
          </a:p>
          <a:p>
            <a:pPr marL="628650" lvl="1" indent="-171450">
              <a:buFont typeface="Arial" panose="020B0604020202020204" pitchFamily="34" charset="0"/>
              <a:buChar char="•"/>
            </a:pPr>
            <a:r>
              <a:rPr lang="en-US" b="1" dirty="0"/>
              <a:t>A spiritual house (5) “being built up a spiritual house”</a:t>
            </a:r>
          </a:p>
          <a:p>
            <a:pPr marL="1085850" lvl="2" indent="-171450">
              <a:buFont typeface="Arial" panose="020B0604020202020204" pitchFamily="34" charset="0"/>
              <a:buChar char="•"/>
            </a:pPr>
            <a:r>
              <a:rPr lang="en-US" b="0" dirty="0"/>
              <a:t>Again, though stones, not inanimate or inert.  Living stones, making up a spiritual house</a:t>
            </a:r>
          </a:p>
          <a:p>
            <a:pPr marL="1543050" lvl="3" indent="-171450">
              <a:buFont typeface="Arial" panose="020B0604020202020204" pitchFamily="34" charset="0"/>
              <a:buChar char="•"/>
            </a:pPr>
            <a:r>
              <a:rPr lang="en-US" b="0" dirty="0"/>
              <a:t>This indicates an important point, similar to another metaphor (that of the body)</a:t>
            </a:r>
          </a:p>
          <a:p>
            <a:pPr marL="1543050" lvl="3" indent="-171450">
              <a:buFont typeface="Arial" panose="020B0604020202020204" pitchFamily="34" charset="0"/>
              <a:buChar char="•"/>
            </a:pPr>
            <a:r>
              <a:rPr lang="en-US" b="0" dirty="0"/>
              <a:t>Every part of the body, and every stone in the house has a part to play, and is needed!</a:t>
            </a:r>
          </a:p>
          <a:p>
            <a:pPr marL="0" lvl="0" indent="0">
              <a:buFont typeface="Arial" panose="020B0604020202020204" pitchFamily="34" charset="0"/>
              <a:buNone/>
            </a:pPr>
            <a:r>
              <a:rPr lang="en-US" b="1" dirty="0"/>
              <a:t>(Ephesians 4:16), </a:t>
            </a:r>
            <a:r>
              <a:rPr lang="en-US" b="0" i="1" dirty="0"/>
              <a:t>“</a:t>
            </a:r>
            <a:r>
              <a:rPr lang="en-US" i="1" dirty="0"/>
              <a:t>from whom the whole body, joined and knit together by what every joint supplies, according to the effective working by which every part does its share, causes growth of the body for the edifying of itself in love.”</a:t>
            </a:r>
          </a:p>
          <a:p>
            <a:pPr marL="1085850" lvl="2" indent="-171450">
              <a:buFont typeface="Arial" panose="020B0604020202020204" pitchFamily="34" charset="0"/>
              <a:buChar char="•"/>
            </a:pPr>
            <a:r>
              <a:rPr lang="en-US" b="0" i="0" dirty="0"/>
              <a:t>Consider the fact that this house is not finished </a:t>
            </a:r>
            <a:r>
              <a:rPr lang="en-US" b="0" i="1" dirty="0"/>
              <a:t>“being built”</a:t>
            </a:r>
          </a:p>
          <a:p>
            <a:pPr marL="1085850" lvl="2" indent="-171450">
              <a:buFont typeface="Arial" panose="020B0604020202020204" pitchFamily="34" charset="0"/>
              <a:buChar char="•"/>
            </a:pPr>
            <a:r>
              <a:rPr lang="en-US" b="0" i="0" dirty="0"/>
              <a:t>Other stones are added, some are removed, and this will continue until the work of redeeming men is complete on earth!</a:t>
            </a:r>
          </a:p>
          <a:p>
            <a:pPr marL="628650" lvl="1" indent="-171450">
              <a:buFont typeface="Arial" panose="020B0604020202020204" pitchFamily="34" charset="0"/>
              <a:buChar char="•"/>
            </a:pPr>
            <a:r>
              <a:rPr lang="en-US" b="1" dirty="0"/>
              <a:t>A holy priesthood – royal priesthood (5,9)</a:t>
            </a:r>
          </a:p>
          <a:p>
            <a:pPr marL="1085850" lvl="2" indent="-171450">
              <a:buFont typeface="Arial" panose="020B0604020202020204" pitchFamily="34" charset="0"/>
              <a:buChar char="•"/>
            </a:pPr>
            <a:r>
              <a:rPr lang="en-US" b="0" u="sng" dirty="0"/>
              <a:t>Holy</a:t>
            </a:r>
            <a:r>
              <a:rPr lang="en-US" b="0" dirty="0"/>
              <a:t> (vs. 5) indicates a priesthood that has been set apart for God… exclusively His</a:t>
            </a:r>
          </a:p>
          <a:p>
            <a:pPr marL="1543050" lvl="3" indent="-171450">
              <a:buFont typeface="Arial" panose="020B0604020202020204" pitchFamily="34" charset="0"/>
              <a:buChar char="•"/>
            </a:pPr>
            <a:r>
              <a:rPr lang="en-US" b="0" dirty="0"/>
              <a:t>This requires holy action on our part</a:t>
            </a:r>
          </a:p>
          <a:p>
            <a:pPr marL="0" lvl="0" indent="0">
              <a:buFont typeface="Arial" panose="020B0604020202020204" pitchFamily="34" charset="0"/>
              <a:buNone/>
            </a:pPr>
            <a:r>
              <a:rPr lang="en-US" b="1" dirty="0"/>
              <a:t>(2 Peter 1:15-16), </a:t>
            </a:r>
            <a:r>
              <a:rPr lang="en-US" b="0" i="1" dirty="0"/>
              <a:t>“</a:t>
            </a:r>
            <a:r>
              <a:rPr lang="en-US" i="1" dirty="0"/>
              <a:t>but as He who called you is holy, you also be holy in all your conduct,</a:t>
            </a:r>
            <a:r>
              <a:rPr lang="en-US" i="1" baseline="30000" dirty="0"/>
              <a:t> 16</a:t>
            </a:r>
            <a:r>
              <a:rPr lang="en-US" i="1" dirty="0"/>
              <a:t> because it is written, “Be holy, for I am holy.”</a:t>
            </a:r>
          </a:p>
          <a:p>
            <a:pPr marL="1543050" lvl="3" indent="-171450">
              <a:buFont typeface="Arial" panose="020B0604020202020204" pitchFamily="34" charset="0"/>
              <a:buChar char="•"/>
            </a:pPr>
            <a:r>
              <a:rPr lang="en-US" b="0" dirty="0"/>
              <a:t>Contrast with Nadab and Abihu, punished by God because they did not respect His holiness</a:t>
            </a:r>
          </a:p>
          <a:p>
            <a:pPr marL="0" lvl="0" indent="0">
              <a:buFont typeface="Arial" panose="020B0604020202020204" pitchFamily="34" charset="0"/>
              <a:buNone/>
            </a:pPr>
            <a:r>
              <a:rPr lang="en-US" b="1" dirty="0"/>
              <a:t>(Leviticus 10:3), </a:t>
            </a:r>
            <a:r>
              <a:rPr lang="en-US" b="0" i="1" dirty="0"/>
              <a:t>“</a:t>
            </a:r>
            <a:r>
              <a:rPr lang="en-US" i="1" dirty="0"/>
              <a:t>And Moses said to Aaron, “This is what the Lord spoke, saying: ‘By those who come near Me I must be regarded as holy; and before all the people I must be glorified.’ ” So Aaron held his peace.”</a:t>
            </a:r>
            <a:endParaRPr lang="en-US" b="0" i="1" dirty="0"/>
          </a:p>
          <a:p>
            <a:pPr marL="1085850" lvl="2" indent="-171450">
              <a:buFont typeface="Arial" panose="020B0604020202020204" pitchFamily="34" charset="0"/>
              <a:buChar char="•"/>
            </a:pPr>
            <a:r>
              <a:rPr lang="en-US" b="0" u="sng" dirty="0"/>
              <a:t>Royal</a:t>
            </a:r>
            <a:r>
              <a:rPr lang="en-US" b="0" dirty="0"/>
              <a:t> (vs. 9) indicates kingship.  (Interesting, in that Jesus Himself is priest after Melchizedek. King and Priest </a:t>
            </a:r>
          </a:p>
          <a:p>
            <a:pPr marL="1085850" lvl="2" indent="-171450">
              <a:buFont typeface="Arial" panose="020B0604020202020204" pitchFamily="34" charset="0"/>
              <a:buChar char="•"/>
            </a:pPr>
            <a:r>
              <a:rPr lang="en-US" b="0" dirty="0"/>
              <a:t>Our priesthood is likewise after Melchizedek! Christ is our King, and we have the privileges of citizenship in His kingdom!  Because we are His, our priesthood is regal, or kingly.</a:t>
            </a:r>
          </a:p>
          <a:p>
            <a:pPr marL="0" lvl="0" indent="0">
              <a:buFont typeface="Arial" panose="020B0604020202020204" pitchFamily="34" charset="0"/>
              <a:buNone/>
            </a:pPr>
            <a:r>
              <a:rPr lang="en-US" b="1" dirty="0"/>
              <a:t>(Revelation 1:5-6), </a:t>
            </a:r>
            <a:r>
              <a:rPr lang="en-US" b="0" i="1" dirty="0"/>
              <a:t>“and from Jesus Christ, the faithful witness, the firstborn from the dead, and the ruler over the kings of the earth. To Him who loved us and washed us from our sins in His own blood,</a:t>
            </a:r>
            <a:r>
              <a:rPr lang="en-US" b="0" i="1" baseline="30000" dirty="0"/>
              <a:t> 6</a:t>
            </a:r>
            <a:r>
              <a:rPr lang="en-US" b="0" i="1" dirty="0"/>
              <a:t> and has made us kings and priests to His God and Father, to Him be glory and dominion forever and ever. Amen.”</a:t>
            </a:r>
          </a:p>
          <a:p>
            <a:pPr marL="628650" lvl="1" indent="-171450">
              <a:buFont typeface="Arial" panose="020B0604020202020204" pitchFamily="34" charset="0"/>
              <a:buChar char="•"/>
            </a:pPr>
            <a:r>
              <a:rPr lang="en-US" b="1" dirty="0"/>
              <a:t>Protected – “by no means be put to shame” (6) (Referencing Christ as our Savior, from previous slide)</a:t>
            </a:r>
          </a:p>
          <a:p>
            <a:pPr marL="1085850" lvl="2" indent="-171450">
              <a:buFont typeface="Arial" panose="020B0604020202020204" pitchFamily="34" charset="0"/>
              <a:buChar char="•"/>
            </a:pPr>
            <a:r>
              <a:rPr lang="en-US" b="1" dirty="0"/>
              <a:t>Jesus Christ is not only faithful concerning the hope he offers, He is also capable!</a:t>
            </a:r>
          </a:p>
          <a:p>
            <a:pPr marL="0" lvl="0" indent="0">
              <a:buFont typeface="Arial" panose="020B0604020202020204" pitchFamily="34" charset="0"/>
              <a:buNone/>
            </a:pPr>
            <a:r>
              <a:rPr lang="en-US" b="1" dirty="0"/>
              <a:t>(John 10:28-30), </a:t>
            </a:r>
            <a:r>
              <a:rPr lang="en-US" b="0" i="1" dirty="0"/>
              <a:t>“And I give them eternal life, and they shall never perish; neither shall anyone snatch them out of My hand.</a:t>
            </a:r>
            <a:r>
              <a:rPr lang="en-US" b="0" i="1" baseline="30000" dirty="0"/>
              <a:t> 29</a:t>
            </a:r>
            <a:r>
              <a:rPr lang="en-US" b="0" i="1" dirty="0"/>
              <a:t> My Father, who has given them to Me, is greater than all; and no one is able to snatch them out of My Father's hand.</a:t>
            </a:r>
            <a:r>
              <a:rPr lang="en-US" b="0" i="1" baseline="30000" dirty="0"/>
              <a:t> 30</a:t>
            </a:r>
            <a:r>
              <a:rPr lang="en-US" b="0" i="1" dirty="0"/>
              <a:t> I and My Father are one.”</a:t>
            </a:r>
          </a:p>
          <a:p>
            <a:pPr marL="628650" lvl="1" indent="-171450">
              <a:buFont typeface="Arial" panose="020B0604020202020204" pitchFamily="34" charset="0"/>
              <a:buChar char="•"/>
            </a:pPr>
            <a:r>
              <a:rPr lang="en-US" b="1" dirty="0"/>
              <a:t>Chosen generation, holy nation, His own special people (9)</a:t>
            </a:r>
          </a:p>
          <a:p>
            <a:pPr marL="1085850" lvl="2" indent="-171450">
              <a:buFont typeface="Arial" panose="020B0604020202020204" pitchFamily="34" charset="0"/>
              <a:buChar char="•"/>
            </a:pPr>
            <a:r>
              <a:rPr lang="en-US" b="0" u="sng" dirty="0"/>
              <a:t>Chosen generation</a:t>
            </a:r>
            <a:r>
              <a:rPr lang="en-US" b="0" u="none" dirty="0"/>
              <a:t> </a:t>
            </a:r>
            <a:r>
              <a:rPr lang="en-US" b="0" dirty="0"/>
              <a:t>(</a:t>
            </a:r>
            <a:r>
              <a:rPr lang="en-US" b="0" dirty="0" err="1"/>
              <a:t>geno</a:t>
            </a:r>
            <a:r>
              <a:rPr lang="en-US" b="0" dirty="0"/>
              <a:t>) – Thayer – “offspring, family, stock, race” – Our election is as a group. Individually we determine whether we are part of that group.  (Are we part of that family or nation).</a:t>
            </a:r>
          </a:p>
          <a:p>
            <a:pPr marL="1085850" lvl="2" indent="-171450">
              <a:buFont typeface="Arial" panose="020B0604020202020204" pitchFamily="34" charset="0"/>
              <a:buChar char="•"/>
            </a:pPr>
            <a:r>
              <a:rPr lang="en-US" b="1" dirty="0"/>
              <a:t>(John 3:16), </a:t>
            </a:r>
            <a:r>
              <a:rPr lang="en-US" b="0" dirty="0"/>
              <a:t>“</a:t>
            </a:r>
            <a:r>
              <a:rPr lang="en-US" dirty="0"/>
              <a:t>And I give them eternal life, and they shall never perish; neither shall anyone snatch them out of My hand.</a:t>
            </a:r>
            <a:r>
              <a:rPr lang="en-US" baseline="30000" dirty="0"/>
              <a:t> 29</a:t>
            </a:r>
            <a:r>
              <a:rPr lang="en-US" dirty="0"/>
              <a:t> My Father, who has given them to Me, is greater than all; and no one is able to snatch them out of My Father's hand.</a:t>
            </a:r>
            <a:r>
              <a:rPr lang="en-US" baseline="30000" dirty="0"/>
              <a:t> 30</a:t>
            </a:r>
            <a:r>
              <a:rPr lang="en-US" dirty="0"/>
              <a:t> I and My Father are one.”</a:t>
            </a:r>
          </a:p>
          <a:p>
            <a:pPr marL="1085850" lvl="2" indent="-171450">
              <a:buFont typeface="Arial" panose="020B0604020202020204" pitchFamily="34" charset="0"/>
              <a:buChar char="•"/>
            </a:pPr>
            <a:r>
              <a:rPr lang="en-US" b="0" u="sng" dirty="0"/>
              <a:t>Holy nation</a:t>
            </a:r>
            <a:r>
              <a:rPr lang="en-US" b="0" dirty="0"/>
              <a:t> – (</a:t>
            </a:r>
            <a:r>
              <a:rPr lang="en-US" b="0" dirty="0" err="1"/>
              <a:t>hagios</a:t>
            </a:r>
            <a:r>
              <a:rPr lang="en-US" b="0" dirty="0"/>
              <a:t>) (already discussed as “holy priesthood.”</a:t>
            </a:r>
          </a:p>
          <a:p>
            <a:pPr marL="1543050" lvl="3" indent="-171450">
              <a:buFont typeface="Arial" panose="020B0604020202020204" pitchFamily="34" charset="0"/>
              <a:buChar char="•"/>
            </a:pPr>
            <a:r>
              <a:rPr lang="en-US" b="0" dirty="0"/>
              <a:t>Israel was a holy nation, separated to God, and different than the Pagan nations around her</a:t>
            </a:r>
          </a:p>
          <a:p>
            <a:pPr marL="1543050" lvl="3" indent="-171450">
              <a:buFont typeface="Arial" panose="020B0604020202020204" pitchFamily="34" charset="0"/>
              <a:buChar char="•"/>
            </a:pPr>
            <a:r>
              <a:rPr lang="en-US" b="0" dirty="0"/>
              <a:t>If she became like them, she lost the very thing that made her special to God!</a:t>
            </a:r>
          </a:p>
          <a:p>
            <a:pPr marL="1543050" lvl="3" indent="-171450">
              <a:buFont typeface="Arial" panose="020B0604020202020204" pitchFamily="34" charset="0"/>
              <a:buChar char="•"/>
            </a:pPr>
            <a:r>
              <a:rPr lang="en-US" b="0" dirty="0"/>
              <a:t>So do we, that is why we MUST live holy lives.  To be special and different.  To be differentiated in the eyes of God!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(2 Corinthians 7:1), </a:t>
            </a:r>
            <a:r>
              <a:rPr lang="en-US" b="0" i="1" dirty="0"/>
              <a:t>“</a:t>
            </a:r>
            <a:r>
              <a:rPr lang="en-US" i="1" dirty="0"/>
              <a:t>Therefore, having these promises, beloved, let us cleanse ourselves from all filthiness of the flesh and spirit, perfecting holiness in the fear of God.”</a:t>
            </a:r>
            <a:endParaRPr lang="en-US" b="0" dirty="0"/>
          </a:p>
          <a:p>
            <a:pPr marL="1085850" lvl="2" indent="-171450">
              <a:buFont typeface="Arial" panose="020B0604020202020204" pitchFamily="34" charset="0"/>
              <a:buChar char="•"/>
            </a:pPr>
            <a:r>
              <a:rPr lang="en-US" b="0" u="sng" dirty="0"/>
              <a:t>His own special people</a:t>
            </a:r>
            <a:r>
              <a:rPr lang="en-US" b="0" u="none" dirty="0"/>
              <a:t> </a:t>
            </a:r>
            <a:r>
              <a:rPr lang="en-US" b="0" dirty="0"/>
              <a:t>– His (belonging to Him, His property or possession).  Special (to be over and above).</a:t>
            </a:r>
          </a:p>
          <a:p>
            <a:pPr marL="1543050" lvl="3" indent="-171450">
              <a:buFont typeface="Arial" panose="020B0604020202020204" pitchFamily="34" charset="0"/>
              <a:buChar char="•"/>
            </a:pPr>
            <a:r>
              <a:rPr lang="en-US" b="0" dirty="0"/>
              <a:t>Those who are redeemed, are set apart completely from ALL OTHERS!</a:t>
            </a:r>
          </a:p>
          <a:p>
            <a:pPr marL="0" lvl="0" indent="0">
              <a:buFont typeface="Arial" panose="020B0604020202020204" pitchFamily="34" charset="0"/>
              <a:buNone/>
            </a:pPr>
            <a:r>
              <a:rPr lang="en-US" b="1" dirty="0"/>
              <a:t>(1 Corinthians 6:9-11), </a:t>
            </a:r>
            <a:r>
              <a:rPr lang="en-US" b="0" i="1" dirty="0"/>
              <a:t>“</a:t>
            </a:r>
            <a:r>
              <a:rPr lang="en-US" i="1" dirty="0"/>
              <a:t>Do you not know that the unrighteous will not inherit the kingdom of God? Do not be deceived. Neither fornicators, nor idolaters, nor adulterers, nor homosexuals, nor sodomites,</a:t>
            </a:r>
            <a:r>
              <a:rPr lang="en-US" i="1" baseline="30000" dirty="0"/>
              <a:t> 10</a:t>
            </a:r>
            <a:r>
              <a:rPr lang="en-US" i="1" dirty="0"/>
              <a:t> nor thieves, nor covetous, nor drunkards, nor revilers, nor extortioners will inherit the kingdom of God.</a:t>
            </a:r>
            <a:r>
              <a:rPr lang="en-US" i="1" baseline="30000" dirty="0"/>
              <a:t> 11</a:t>
            </a:r>
            <a:r>
              <a:rPr lang="en-US" i="1" dirty="0"/>
              <a:t> And such were some of you. But you were washed, but you were sanctified, but you were justified in the name of the Lord Jesus and by the Spirit of our God.”</a:t>
            </a:r>
            <a:endParaRPr lang="en-US" b="0" i="1" dirty="0"/>
          </a:p>
          <a:p>
            <a:pPr marL="628650" lvl="1" indent="-171450">
              <a:buFont typeface="Arial" panose="020B0604020202020204" pitchFamily="34" charset="0"/>
              <a:buChar char="•"/>
            </a:pPr>
            <a:r>
              <a:rPr lang="en-US" b="1" dirty="0"/>
              <a:t>Purpose – to proclaim the praises of Him (9)</a:t>
            </a:r>
          </a:p>
          <a:p>
            <a:pPr marL="1085850" lvl="2" indent="-171450">
              <a:buFont typeface="Arial" panose="020B0604020202020204" pitchFamily="34" charset="0"/>
              <a:buChar char="•"/>
            </a:pPr>
            <a:r>
              <a:rPr lang="en-US" b="0" dirty="0"/>
              <a:t>We can proclaim our God (the one who called us out of darkness) by our example</a:t>
            </a:r>
          </a:p>
          <a:p>
            <a:pPr marL="0" lvl="0" indent="0">
              <a:buFont typeface="Arial" panose="020B0604020202020204" pitchFamily="34" charset="0"/>
              <a:buNone/>
            </a:pPr>
            <a:r>
              <a:rPr lang="en-US" b="1" dirty="0"/>
              <a:t>(Matthew 5:16), </a:t>
            </a:r>
            <a:r>
              <a:rPr lang="en-US" b="0" i="1" dirty="0"/>
              <a:t>“Let your light so shine before men, that they may see your good works and glorify your Father in heaven.”</a:t>
            </a:r>
          </a:p>
          <a:p>
            <a:pPr marL="1085850" lvl="2" indent="-171450">
              <a:buFont typeface="Arial" panose="020B0604020202020204" pitchFamily="34" charset="0"/>
              <a:buChar char="•"/>
            </a:pPr>
            <a:r>
              <a:rPr lang="en-US" b="0" dirty="0"/>
              <a:t>We can also proclaim the praises of Him through the fruit of our lips (testimony, songs, prayers).</a:t>
            </a:r>
          </a:p>
          <a:p>
            <a:pPr marL="0" lvl="0" indent="0">
              <a:buFont typeface="Arial" panose="020B0604020202020204" pitchFamily="34" charset="0"/>
              <a:buNone/>
            </a:pPr>
            <a:r>
              <a:rPr lang="en-US" b="1" dirty="0"/>
              <a:t>(Isaiah 43:21), </a:t>
            </a:r>
            <a:r>
              <a:rPr lang="en-US" b="0" i="1" dirty="0"/>
              <a:t>“This people I have formed for Myself; they shall declare My praise.”</a:t>
            </a:r>
          </a:p>
          <a:p>
            <a:pPr marL="628650" lvl="1" indent="-171450">
              <a:buFont typeface="Arial" panose="020B0604020202020204" pitchFamily="34" charset="0"/>
              <a:buChar char="•"/>
            </a:pPr>
            <a:r>
              <a:rPr lang="en-US" b="1" dirty="0"/>
              <a:t>From no people to God’s people (having obtained mercy) (10)</a:t>
            </a:r>
          </a:p>
          <a:p>
            <a:pPr marL="1085850" lvl="2" indent="-171450">
              <a:buFont typeface="Arial" panose="020B0604020202020204" pitchFamily="34" charset="0"/>
              <a:buChar char="•"/>
            </a:pPr>
            <a:r>
              <a:rPr lang="en-US" b="0" dirty="0"/>
              <a:t>The idea of being a people (having an identity) that is “of God” brings great hope and joy!</a:t>
            </a:r>
          </a:p>
          <a:p>
            <a:pPr marL="1085850" lvl="2" indent="-171450">
              <a:buFont typeface="Arial" panose="020B0604020202020204" pitchFamily="34" charset="0"/>
              <a:buChar char="•"/>
            </a:pPr>
            <a:r>
              <a:rPr lang="en-US" b="0" dirty="0"/>
              <a:t>Consider the prophecy concerning the restoration of Israel in Hosea 1.</a:t>
            </a:r>
          </a:p>
          <a:p>
            <a:pPr marL="0" lvl="0" indent="0">
              <a:buFont typeface="Arial" panose="020B0604020202020204" pitchFamily="34" charset="0"/>
              <a:buNone/>
            </a:pPr>
            <a:r>
              <a:rPr lang="en-US" b="1" dirty="0"/>
              <a:t>(Hosea 1:9-11) [Third child of Hosea and Gomer], </a:t>
            </a:r>
            <a:r>
              <a:rPr lang="en-US" b="1" i="1" dirty="0"/>
              <a:t>“</a:t>
            </a:r>
            <a:r>
              <a:rPr lang="en-US" i="1" dirty="0"/>
              <a:t>Then God said: “Call his name Lo-Ammi, for you are not My people, and I will not be your God. </a:t>
            </a:r>
            <a:r>
              <a:rPr lang="en-US" i="1" baseline="30000" dirty="0"/>
              <a:t>10</a:t>
            </a:r>
            <a:r>
              <a:rPr lang="en-US" i="1" dirty="0"/>
              <a:t> “Yet the number of the children of Israel shall be as the sand of the sea, which cannot be measured or numbered. And it shall come to pass in the place where it was said to them, ‘You are not My people,’ There it shall be said to them, ‘You are sons of the living God.’ </a:t>
            </a:r>
            <a:r>
              <a:rPr lang="en-US" i="1" baseline="30000" dirty="0"/>
              <a:t>11</a:t>
            </a:r>
            <a:r>
              <a:rPr lang="en-US" i="1" dirty="0"/>
              <a:t> Then the children of Judah and the children of Israel shall be gathered together, and appoint for themselves one head; and they shall come up out of the land, for great will be the day of Jezreel!”</a:t>
            </a:r>
          </a:p>
          <a:p>
            <a:pPr marL="1085850" lvl="2" indent="-171450">
              <a:buFont typeface="Arial" panose="020B0604020202020204" pitchFamily="34" charset="0"/>
              <a:buChar char="•"/>
            </a:pPr>
            <a:r>
              <a:rPr lang="en-US" i="0" dirty="0"/>
              <a:t>Paul applied this passage to the Gentiles as well in Romans 9</a:t>
            </a:r>
          </a:p>
          <a:p>
            <a:pPr marL="0" lvl="0" indent="0">
              <a:buFont typeface="Arial" panose="020B0604020202020204" pitchFamily="34" charset="0"/>
              <a:buNone/>
            </a:pPr>
            <a:r>
              <a:rPr lang="en-US" b="1" i="0" dirty="0"/>
              <a:t>(Romans 9:24-26), </a:t>
            </a:r>
            <a:r>
              <a:rPr lang="en-US" i="1" dirty="0"/>
              <a:t>“even us whom He called, not of the Jews only, but also of the Gentiles? </a:t>
            </a:r>
            <a:r>
              <a:rPr lang="en-US" i="1" baseline="30000" dirty="0"/>
              <a:t>25</a:t>
            </a:r>
            <a:r>
              <a:rPr lang="en-US" i="1" dirty="0"/>
              <a:t> As He says also in Hosea: “I will call them My people, who were not My people, and her beloved, who was not beloved.” </a:t>
            </a:r>
            <a:r>
              <a:rPr lang="en-US" i="1" baseline="30000" dirty="0"/>
              <a:t>26</a:t>
            </a:r>
            <a:r>
              <a:rPr lang="en-US" i="1" dirty="0"/>
              <a:t> “And it shall come to pass in the place where it was said to them, ‘You are not My people,’ there they shall be called sons of the living God.”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922C0-E03D-42C3-97C0-7544BB916E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720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We rejoice in the fact we are a people of God</a:t>
            </a:r>
          </a:p>
          <a:p>
            <a:pPr marL="628650" lvl="1" indent="-171450">
              <a:buFont typeface="Arial" panose="020B0604020202020204" pitchFamily="34" charset="0"/>
              <a:buChar char="•"/>
            </a:pPr>
            <a:r>
              <a:rPr lang="en-US" b="1" dirty="0"/>
              <a:t>It is special to be a holy nation, and royal priesthood, the special people of God.</a:t>
            </a:r>
          </a:p>
          <a:p>
            <a:pPr marL="1085850" lvl="2" indent="-171450">
              <a:buFont typeface="Arial" panose="020B0604020202020204" pitchFamily="34" charset="0"/>
              <a:buChar char="•"/>
            </a:pPr>
            <a:r>
              <a:rPr lang="en-US" dirty="0"/>
              <a:t>As such, we should sing His praises, AND</a:t>
            </a:r>
          </a:p>
          <a:p>
            <a:pPr marL="0" lvl="0" indent="0">
              <a:buFont typeface="Arial" panose="020B0604020202020204" pitchFamily="34" charset="0"/>
              <a:buNone/>
            </a:pPr>
            <a:r>
              <a:rPr lang="en-US" b="1" dirty="0"/>
              <a:t>(Psalm 24:7-10), </a:t>
            </a:r>
            <a:r>
              <a:rPr lang="en-US" i="1" dirty="0"/>
              <a:t>“Lift up your heads, O you gates! And be lifted up, you everlasting doors! And the King of glory shall come in. </a:t>
            </a:r>
            <a:r>
              <a:rPr lang="en-US" i="1" baseline="30000" dirty="0"/>
              <a:t>8</a:t>
            </a:r>
            <a:r>
              <a:rPr lang="en-US" i="1" dirty="0"/>
              <a:t> Who is this King of glory? The Lord strong and mighty, the Lord mighty in battle. </a:t>
            </a:r>
            <a:r>
              <a:rPr lang="en-US" i="1" baseline="30000" dirty="0"/>
              <a:t>9</a:t>
            </a:r>
            <a:r>
              <a:rPr lang="en-US" i="1" dirty="0"/>
              <a:t> Lift up your heads, O you gates! Lift up, you everlasting doors! And the King of glory shall come in. </a:t>
            </a:r>
            <a:r>
              <a:rPr lang="en-US" i="1" baseline="30000" dirty="0"/>
              <a:t>10</a:t>
            </a:r>
            <a:r>
              <a:rPr lang="en-US" i="1" dirty="0"/>
              <a:t> Who is this King of glory? The Lord of hosts, He is the King of glory.”</a:t>
            </a:r>
          </a:p>
          <a:p>
            <a:pPr marL="1085850" lvl="2" indent="-171450">
              <a:buFont typeface="Arial" panose="020B0604020202020204" pitchFamily="34" charset="0"/>
              <a:buChar char="•"/>
            </a:pPr>
            <a:r>
              <a:rPr lang="en-US" dirty="0"/>
              <a:t>Live our lives as sanctified, zealous children of His.</a:t>
            </a:r>
          </a:p>
          <a:p>
            <a:pPr marL="0" lvl="0" indent="0">
              <a:buFont typeface="Arial" panose="020B0604020202020204" pitchFamily="34" charset="0"/>
              <a:buNone/>
            </a:pPr>
            <a:r>
              <a:rPr lang="en-US" b="1" dirty="0"/>
              <a:t>(1 Peter 1:13-16), </a:t>
            </a:r>
            <a:r>
              <a:rPr lang="en-US" i="1" dirty="0"/>
              <a:t>“Therefore gird up the loins of your mind, be sober, and rest your hope fully upon the grace that is to be brought to you at the revelation of Jesus Christ;</a:t>
            </a:r>
            <a:r>
              <a:rPr lang="en-US" i="1" baseline="30000" dirty="0"/>
              <a:t> 14</a:t>
            </a:r>
            <a:r>
              <a:rPr lang="en-US" i="1" dirty="0"/>
              <a:t> as obedient children, not conforming yourselves to the former lusts, as in your ignorance;</a:t>
            </a:r>
            <a:r>
              <a:rPr lang="en-US" i="1" baseline="30000" dirty="0"/>
              <a:t> 15</a:t>
            </a:r>
            <a:r>
              <a:rPr lang="en-US" i="1" dirty="0"/>
              <a:t> but as He who called you is holy, you also be holy in all your conduct,</a:t>
            </a:r>
            <a:r>
              <a:rPr lang="en-US" i="1" baseline="30000" dirty="0"/>
              <a:t> 16</a:t>
            </a:r>
            <a:r>
              <a:rPr lang="en-US" i="1" dirty="0"/>
              <a:t> because it is written, “Be holy, for I am holy.”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C922C0-E03D-42C3-97C0-7544BB916E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559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7D42-D831-4059-99B2-78222AE3D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CB0CEC-6C95-4AB8-B2E9-58BD58886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0834AC-22EE-4ECA-832F-90EFE129E837}"/>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5" name="Footer Placeholder 4">
            <a:extLst>
              <a:ext uri="{FF2B5EF4-FFF2-40B4-BE49-F238E27FC236}">
                <a16:creationId xmlns:a16="http://schemas.microsoft.com/office/drawing/2014/main" id="{67339485-9E22-493B-AD58-9E0E76E54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D4026-6216-4A97-88E4-2A472897B1FB}"/>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3462906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A036-4F8D-45FF-80D1-FA1E8985B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1745EC-B6B7-4C98-8A7A-E0CCB59034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8D33D8-C00B-4367-A87E-169B40F0B75B}"/>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5" name="Footer Placeholder 4">
            <a:extLst>
              <a:ext uri="{FF2B5EF4-FFF2-40B4-BE49-F238E27FC236}">
                <a16:creationId xmlns:a16="http://schemas.microsoft.com/office/drawing/2014/main" id="{38CD1F3A-3033-4B67-9B83-BE86EF0FF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E2E53-EA72-4A1A-847B-4344B616129F}"/>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133408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B3159D-096F-49EA-A6E9-AA196D181E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CDA02F-A87C-44A3-804D-A9BFC968B8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A3845-3E42-4AC1-8F6F-44E51188741E}"/>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5" name="Footer Placeholder 4">
            <a:extLst>
              <a:ext uri="{FF2B5EF4-FFF2-40B4-BE49-F238E27FC236}">
                <a16:creationId xmlns:a16="http://schemas.microsoft.com/office/drawing/2014/main" id="{466A85ED-37CD-4573-BDE1-E2DE7DFF7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649940-33A3-49EA-BBAE-75014E1AF300}"/>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33053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D624-F703-4DDD-B2A1-664804C5F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6CEDD6-C601-4D12-BE8E-18F04731EB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E450D-FE63-4263-919D-A33BD9F62A1C}"/>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5" name="Footer Placeholder 4">
            <a:extLst>
              <a:ext uri="{FF2B5EF4-FFF2-40B4-BE49-F238E27FC236}">
                <a16:creationId xmlns:a16="http://schemas.microsoft.com/office/drawing/2014/main" id="{057480BA-B94A-43D0-B8FB-22E91F5BC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800363-D302-45FB-8763-494B478F4D60}"/>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1553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ACAC-D432-4C2B-8557-0A2BB216DB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4AE9092-33B6-4B9D-B54B-EAE2D6286D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73443E-D7A9-4F1A-BAE5-6B020E915301}"/>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5" name="Footer Placeholder 4">
            <a:extLst>
              <a:ext uri="{FF2B5EF4-FFF2-40B4-BE49-F238E27FC236}">
                <a16:creationId xmlns:a16="http://schemas.microsoft.com/office/drawing/2014/main" id="{6C96FD57-1777-4C68-A5A1-1410DAAABE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C7B320-14B5-40B9-8D1E-6D6E827CB899}"/>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2770756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EBDC-D896-479E-9D37-7204A5026C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8C8B03-44C2-42FE-9CA6-5A8EA269C4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12FCC2-4C14-41ED-BECE-C99C6DE820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801E86-93B9-4B53-988F-D428117BD88C}"/>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6" name="Footer Placeholder 5">
            <a:extLst>
              <a:ext uri="{FF2B5EF4-FFF2-40B4-BE49-F238E27FC236}">
                <a16:creationId xmlns:a16="http://schemas.microsoft.com/office/drawing/2014/main" id="{FEE9F00B-894B-48D9-9F59-7D9118656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68FDD-91A9-42FE-9C24-F2122116E430}"/>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9710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7597A-925E-47AC-B623-9C72CB4EBB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E05BE5-992A-4337-A7A0-814308A5C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4F638-FFB9-453C-8F6B-0125FD26D8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A528D4-B9DA-41F4-969E-40B4CF0CDA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9CD189-124D-4022-8118-2DF03F81E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3ABD1F-1000-4E76-8F89-016BA1EEAFEA}"/>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8" name="Footer Placeholder 7">
            <a:extLst>
              <a:ext uri="{FF2B5EF4-FFF2-40B4-BE49-F238E27FC236}">
                <a16:creationId xmlns:a16="http://schemas.microsoft.com/office/drawing/2014/main" id="{04452B7C-EEB3-4F7A-9CA8-4C87A058A6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C96509-0DF0-4809-B4E6-761B3EAF3D27}"/>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3817050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B5386-80E9-4751-A0EF-576CE799B8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BFD79B-AB33-48E0-BBD5-D54372397373}"/>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4" name="Footer Placeholder 3">
            <a:extLst>
              <a:ext uri="{FF2B5EF4-FFF2-40B4-BE49-F238E27FC236}">
                <a16:creationId xmlns:a16="http://schemas.microsoft.com/office/drawing/2014/main" id="{57E2F60C-A04F-4B74-815E-91D7C64A0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2DA45B-2AB7-46DB-9794-E4F4E0885F07}"/>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259860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A78BD8-C923-4304-A905-C9F56F6350E5}"/>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3" name="Footer Placeholder 2">
            <a:extLst>
              <a:ext uri="{FF2B5EF4-FFF2-40B4-BE49-F238E27FC236}">
                <a16:creationId xmlns:a16="http://schemas.microsoft.com/office/drawing/2014/main" id="{3D6C3A77-11F7-4D93-93C0-01A21DEF1B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3682BB-3066-4EA6-8458-DC6F2C909564}"/>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268173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F557-249C-4D5E-8E7E-EEEBAC5272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A6C630-0999-43EB-B782-987B8A40A5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637958-3352-4023-B561-BF619C03AC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3BB83-F5D5-4FA2-BC36-49E5290F7655}"/>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6" name="Footer Placeholder 5">
            <a:extLst>
              <a:ext uri="{FF2B5EF4-FFF2-40B4-BE49-F238E27FC236}">
                <a16:creationId xmlns:a16="http://schemas.microsoft.com/office/drawing/2014/main" id="{3646C50F-4D4E-4B8A-8ACD-D9019E493D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7F765C-6B55-4083-A208-30D434E99F74}"/>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80620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B9541-D621-4C6A-B966-6BC351347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EC45EC-4C32-4AB9-B3DA-903D4C65C2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2617A3-D227-40B9-9B35-3C0E875E99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88FEB-F25D-4ABF-B46E-E9EFE1CB079F}"/>
              </a:ext>
            </a:extLst>
          </p:cNvPr>
          <p:cNvSpPr>
            <a:spLocks noGrp="1"/>
          </p:cNvSpPr>
          <p:nvPr>
            <p:ph type="dt" sz="half" idx="10"/>
          </p:nvPr>
        </p:nvSpPr>
        <p:spPr/>
        <p:txBody>
          <a:bodyPr/>
          <a:lstStyle/>
          <a:p>
            <a:fld id="{490D2648-A5C8-483B-8EA4-38137212DDC7}" type="datetimeFigureOut">
              <a:rPr lang="en-US" smtClean="0"/>
              <a:t>3/29/2021</a:t>
            </a:fld>
            <a:endParaRPr lang="en-US"/>
          </a:p>
        </p:txBody>
      </p:sp>
      <p:sp>
        <p:nvSpPr>
          <p:cNvPr id="6" name="Footer Placeholder 5">
            <a:extLst>
              <a:ext uri="{FF2B5EF4-FFF2-40B4-BE49-F238E27FC236}">
                <a16:creationId xmlns:a16="http://schemas.microsoft.com/office/drawing/2014/main" id="{48C24AC9-EB12-4AF9-8376-ECB35CCB4D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12BB58-51BA-40F3-93D5-0678C93BA667}"/>
              </a:ext>
            </a:extLst>
          </p:cNvPr>
          <p:cNvSpPr>
            <a:spLocks noGrp="1"/>
          </p:cNvSpPr>
          <p:nvPr>
            <p:ph type="sldNum" sz="quarter" idx="12"/>
          </p:nvPr>
        </p:nvSpPr>
        <p:spPr/>
        <p:txBody>
          <a:bodyPr/>
          <a:lstStyle/>
          <a:p>
            <a:fld id="{EEF71AAA-190C-471F-B20F-81F511DAD1A1}" type="slidenum">
              <a:rPr lang="en-US" smtClean="0"/>
              <a:t>‹#›</a:t>
            </a:fld>
            <a:endParaRPr lang="en-US"/>
          </a:p>
        </p:txBody>
      </p:sp>
    </p:spTree>
    <p:extLst>
      <p:ext uri="{BB962C8B-B14F-4D97-AF65-F5344CB8AC3E}">
        <p14:creationId xmlns:p14="http://schemas.microsoft.com/office/powerpoint/2010/main" val="4261399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FF4081-DF8A-4CA1-B801-F6D6C50E0B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D808FB-2A78-4A4A-A083-5F81E71E7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92D62-E395-4FBA-B904-C6D7497176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0D2648-A5C8-483B-8EA4-38137212DDC7}" type="datetimeFigureOut">
              <a:rPr lang="en-US" smtClean="0"/>
              <a:t>3/29/2021</a:t>
            </a:fld>
            <a:endParaRPr lang="en-US"/>
          </a:p>
        </p:txBody>
      </p:sp>
      <p:sp>
        <p:nvSpPr>
          <p:cNvPr id="5" name="Footer Placeholder 4">
            <a:extLst>
              <a:ext uri="{FF2B5EF4-FFF2-40B4-BE49-F238E27FC236}">
                <a16:creationId xmlns:a16="http://schemas.microsoft.com/office/drawing/2014/main" id="{F2C4B528-329A-414E-9D4F-96104950EE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5962E6-2100-4963-BC3D-229D04F3E2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F71AAA-190C-471F-B20F-81F511DAD1A1}" type="slidenum">
              <a:rPr lang="en-US" smtClean="0"/>
              <a:t>‹#›</a:t>
            </a:fld>
            <a:endParaRPr lang="en-US"/>
          </a:p>
        </p:txBody>
      </p:sp>
    </p:spTree>
    <p:extLst>
      <p:ext uri="{BB962C8B-B14F-4D97-AF65-F5344CB8AC3E}">
        <p14:creationId xmlns:p14="http://schemas.microsoft.com/office/powerpoint/2010/main" val="161113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6C17-290B-416C-B10F-C5305BBB92B0}"/>
              </a:ext>
            </a:extLst>
          </p:cNvPr>
          <p:cNvSpPr>
            <a:spLocks noGrp="1"/>
          </p:cNvSpPr>
          <p:nvPr>
            <p:ph type="ctrTitle"/>
          </p:nvPr>
        </p:nvSpPr>
        <p:spPr>
          <a:xfrm rot="173824">
            <a:off x="1408973" y="1316949"/>
            <a:ext cx="5784140" cy="1576115"/>
          </a:xfrm>
        </p:spPr>
        <p:txBody>
          <a:bodyPr>
            <a:normAutofit/>
          </a:bodyPr>
          <a:lstStyle/>
          <a:p>
            <a:r>
              <a:rPr lang="en-US" sz="7200" b="1" spc="50" dirty="0">
                <a:ln w="0"/>
                <a:solidFill>
                  <a:schemeClr val="bg2">
                    <a:lumMod val="50000"/>
                  </a:schemeClr>
                </a:solidFill>
                <a:effectLst>
                  <a:innerShdw blurRad="63500" dist="152400" dir="13500000">
                    <a:prstClr val="black">
                      <a:alpha val="85000"/>
                    </a:prstClr>
                  </a:innerShdw>
                </a:effectLst>
                <a:latin typeface="Copperplate Gothic Bold" panose="020E0705020206020404" pitchFamily="34" charset="0"/>
              </a:rPr>
              <a:t>CHOSEN</a:t>
            </a:r>
          </a:p>
        </p:txBody>
      </p:sp>
      <p:sp>
        <p:nvSpPr>
          <p:cNvPr id="6" name="Title 1">
            <a:extLst>
              <a:ext uri="{FF2B5EF4-FFF2-40B4-BE49-F238E27FC236}">
                <a16:creationId xmlns:a16="http://schemas.microsoft.com/office/drawing/2014/main" id="{03DF7D71-DDBF-43E2-879F-993201F453E4}"/>
              </a:ext>
            </a:extLst>
          </p:cNvPr>
          <p:cNvSpPr txBox="1">
            <a:spLocks/>
          </p:cNvSpPr>
          <p:nvPr/>
        </p:nvSpPr>
        <p:spPr>
          <a:xfrm rot="173824">
            <a:off x="1318519" y="3101371"/>
            <a:ext cx="5784140" cy="2570939"/>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70000"/>
              </a:lnSpc>
            </a:pPr>
            <a:r>
              <a:rPr lang="en-US" sz="5400" b="1" spc="50" dirty="0">
                <a:ln w="0"/>
                <a:solidFill>
                  <a:schemeClr val="bg2">
                    <a:lumMod val="50000"/>
                  </a:schemeClr>
                </a:solidFill>
                <a:effectLst>
                  <a:innerShdw blurRad="63500" dist="139700" dir="13500000">
                    <a:prstClr val="black">
                      <a:alpha val="85000"/>
                    </a:prstClr>
                  </a:innerShdw>
                </a:effectLst>
                <a:latin typeface="Copperplate Gothic Bold" panose="020E0705020206020404" pitchFamily="34" charset="0"/>
              </a:rPr>
              <a:t>The Stone</a:t>
            </a:r>
          </a:p>
          <a:p>
            <a:pPr>
              <a:lnSpc>
                <a:spcPct val="70000"/>
              </a:lnSpc>
            </a:pPr>
            <a:r>
              <a:rPr lang="en-US" sz="5400" b="1" spc="50" dirty="0">
                <a:ln w="0"/>
                <a:solidFill>
                  <a:schemeClr val="bg2">
                    <a:lumMod val="50000"/>
                  </a:schemeClr>
                </a:solidFill>
                <a:effectLst>
                  <a:innerShdw blurRad="63500" dist="139700" dir="13500000">
                    <a:prstClr val="black">
                      <a:alpha val="85000"/>
                    </a:prstClr>
                  </a:innerShdw>
                </a:effectLst>
                <a:latin typeface="Copperplate Gothic Bold" panose="020E0705020206020404" pitchFamily="34" charset="0"/>
              </a:rPr>
              <a:t>&amp;</a:t>
            </a:r>
          </a:p>
          <a:p>
            <a:pPr>
              <a:lnSpc>
                <a:spcPct val="70000"/>
              </a:lnSpc>
            </a:pPr>
            <a:r>
              <a:rPr lang="en-US" sz="5400" b="1" spc="50" dirty="0">
                <a:ln w="0"/>
                <a:solidFill>
                  <a:schemeClr val="bg2">
                    <a:lumMod val="50000"/>
                  </a:schemeClr>
                </a:solidFill>
                <a:effectLst>
                  <a:innerShdw blurRad="63500" dist="139700" dir="13500000">
                    <a:prstClr val="black">
                      <a:alpha val="85000"/>
                    </a:prstClr>
                  </a:innerShdw>
                </a:effectLst>
                <a:latin typeface="Copperplate Gothic Bold" panose="020E0705020206020404" pitchFamily="34" charset="0"/>
              </a:rPr>
              <a:t>His People</a:t>
            </a:r>
          </a:p>
        </p:txBody>
      </p:sp>
      <p:sp>
        <p:nvSpPr>
          <p:cNvPr id="7" name="TextBox 6">
            <a:extLst>
              <a:ext uri="{FF2B5EF4-FFF2-40B4-BE49-F238E27FC236}">
                <a16:creationId xmlns:a16="http://schemas.microsoft.com/office/drawing/2014/main" id="{E4147862-FB41-4E4B-9424-4E8EA618AB36}"/>
              </a:ext>
            </a:extLst>
          </p:cNvPr>
          <p:cNvSpPr txBox="1"/>
          <p:nvPr/>
        </p:nvSpPr>
        <p:spPr>
          <a:xfrm>
            <a:off x="220436" y="6041572"/>
            <a:ext cx="3143361" cy="707886"/>
          </a:xfrm>
          <a:prstGeom prst="rect">
            <a:avLst/>
          </a:prstGeom>
          <a:noFill/>
        </p:spPr>
        <p:txBody>
          <a:bodyPr wrap="none" rtlCol="0">
            <a:spAutoFit/>
          </a:bodyPr>
          <a:lstStyle/>
          <a:p>
            <a:r>
              <a:rPr lang="en-US" sz="4000" b="1" dirty="0"/>
              <a:t>1 Peter 2:4-10</a:t>
            </a:r>
          </a:p>
        </p:txBody>
      </p:sp>
    </p:spTree>
    <p:extLst>
      <p:ext uri="{BB962C8B-B14F-4D97-AF65-F5344CB8AC3E}">
        <p14:creationId xmlns:p14="http://schemas.microsoft.com/office/powerpoint/2010/main" val="1012043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26000" contrast="2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6C17-290B-416C-B10F-C5305BBB92B0}"/>
              </a:ext>
            </a:extLst>
          </p:cNvPr>
          <p:cNvSpPr>
            <a:spLocks noGrp="1"/>
          </p:cNvSpPr>
          <p:nvPr>
            <p:ph type="title"/>
          </p:nvPr>
        </p:nvSpPr>
        <p:spPr>
          <a:xfrm>
            <a:off x="509954" y="175847"/>
            <a:ext cx="11148646" cy="1002322"/>
          </a:xfrm>
        </p:spPr>
        <p:txBody>
          <a:bodyPr anchor="t">
            <a:normAutofit/>
          </a:bodyPr>
          <a:lstStyle/>
          <a:p>
            <a:pPr algn="ctr"/>
            <a:r>
              <a:rPr lang="en-US" sz="6000" b="1" spc="50" dirty="0">
                <a:ln w="0"/>
                <a:solidFill>
                  <a:schemeClr val="accent4">
                    <a:lumMod val="20000"/>
                    <a:lumOff val="80000"/>
                  </a:schemeClr>
                </a:solidFill>
                <a:effectLst>
                  <a:innerShdw blurRad="139700" dist="114300" dir="13500000">
                    <a:prstClr val="black">
                      <a:alpha val="52000"/>
                    </a:prstClr>
                  </a:innerShdw>
                </a:effectLst>
                <a:latin typeface="Copperplate Gothic Bold" panose="020E0705020206020404" pitchFamily="34" charset="0"/>
              </a:rPr>
              <a:t>Jesus – God’s Chosen</a:t>
            </a:r>
          </a:p>
        </p:txBody>
      </p:sp>
      <p:sp>
        <p:nvSpPr>
          <p:cNvPr id="5" name="Content Placeholder 4">
            <a:extLst>
              <a:ext uri="{FF2B5EF4-FFF2-40B4-BE49-F238E27FC236}">
                <a16:creationId xmlns:a16="http://schemas.microsoft.com/office/drawing/2014/main" id="{8745DFDC-A9CC-4862-AA5D-73BFEA4FB169}"/>
              </a:ext>
            </a:extLst>
          </p:cNvPr>
          <p:cNvSpPr>
            <a:spLocks noGrp="1"/>
          </p:cNvSpPr>
          <p:nvPr>
            <p:ph sz="half" idx="1"/>
          </p:nvPr>
        </p:nvSpPr>
        <p:spPr>
          <a:xfrm>
            <a:off x="193429" y="1318846"/>
            <a:ext cx="5738446" cy="5134708"/>
          </a:xfrm>
        </p:spPr>
        <p:txBody>
          <a:bodyPr/>
          <a:lstStyle/>
          <a:p>
            <a:pPr marL="404813" indent="-404813"/>
            <a:r>
              <a:rPr kumimoji="0" lang="en-US" sz="4400" b="1" i="0" u="none" strike="noStrike" kern="1200" cap="none" spc="50" normalizeH="0" baseline="0" noProof="0" dirty="0">
                <a:ln w="0"/>
                <a:solidFill>
                  <a:schemeClr val="bg1"/>
                </a:solidFill>
                <a:effectLst>
                  <a:outerShdw blurRad="38100" dist="38100" dir="2700000" algn="tl">
                    <a:srgbClr val="000000">
                      <a:alpha val="43137"/>
                    </a:srgbClr>
                  </a:outerShdw>
                </a:effectLst>
                <a:uLnTx/>
                <a:uFillTx/>
                <a:latin typeface="+mn-lt"/>
                <a:ea typeface="+mj-ea"/>
                <a:cs typeface="+mj-cs"/>
              </a:rPr>
              <a:t>A living stone (4)</a:t>
            </a:r>
          </a:p>
          <a:p>
            <a:pPr marL="738188" lvl="1" indent="0">
              <a:buNone/>
            </a:pPr>
            <a:r>
              <a:rPr lang="en-US" sz="4000" i="1" spc="50" dirty="0">
                <a:ln w="0"/>
                <a:solidFill>
                  <a:srgbClr val="FFFF00"/>
                </a:solidFill>
                <a:effectLst>
                  <a:outerShdw blurRad="38100" dist="38100" dir="2700000" algn="tl">
                    <a:srgbClr val="000000">
                      <a:alpha val="43137"/>
                    </a:srgbClr>
                  </a:outerShdw>
                </a:effectLst>
                <a:ea typeface="+mj-ea"/>
                <a:cs typeface="+mj-cs"/>
              </a:rPr>
              <a:t>1 Corinthians 15:17-20</a:t>
            </a:r>
            <a:endParaRPr kumimoji="0" lang="en-US" sz="4000" i="1" u="none" strike="noStrike" kern="1200" cap="none" spc="50" normalizeH="0" baseline="0" noProof="0" dirty="0">
              <a:ln w="0"/>
              <a:solidFill>
                <a:srgbClr val="FFFF00"/>
              </a:solidFill>
              <a:effectLst>
                <a:outerShdw blurRad="38100" dist="38100" dir="2700000" algn="tl">
                  <a:srgbClr val="000000">
                    <a:alpha val="43137"/>
                  </a:srgbClr>
                </a:outerShdw>
              </a:effectLst>
              <a:uLnTx/>
              <a:uFillTx/>
              <a:ea typeface="+mj-ea"/>
              <a:cs typeface="+mj-cs"/>
            </a:endParaRPr>
          </a:p>
          <a:p>
            <a:pPr marL="404813" indent="-404813"/>
            <a:r>
              <a:rPr lang="en-US" sz="4400" b="1" spc="50" dirty="0">
                <a:ln w="0"/>
                <a:solidFill>
                  <a:schemeClr val="bg1"/>
                </a:solidFill>
                <a:effectLst>
                  <a:outerShdw blurRad="38100" dist="38100" dir="2700000" algn="tl">
                    <a:srgbClr val="000000">
                      <a:alpha val="43137"/>
                    </a:srgbClr>
                  </a:outerShdw>
                </a:effectLst>
                <a:ea typeface="+mj-ea"/>
                <a:cs typeface="+mj-cs"/>
              </a:rPr>
              <a:t>Rejected by Men (4)</a:t>
            </a:r>
          </a:p>
          <a:p>
            <a:pPr marL="738188" lvl="1" indent="0">
              <a:buNone/>
            </a:pPr>
            <a:r>
              <a:rPr lang="en-US" sz="4000" i="1" spc="50" dirty="0">
                <a:ln w="0"/>
                <a:solidFill>
                  <a:srgbClr val="FFFF00"/>
                </a:solidFill>
                <a:effectLst>
                  <a:outerShdw blurRad="38100" dist="38100" dir="2700000" algn="tl">
                    <a:srgbClr val="000000">
                      <a:alpha val="43137"/>
                    </a:srgbClr>
                  </a:outerShdw>
                </a:effectLst>
                <a:ea typeface="+mj-ea"/>
                <a:cs typeface="+mj-cs"/>
              </a:rPr>
              <a:t>Acts 2:22-23; 7:51-53</a:t>
            </a:r>
          </a:p>
          <a:p>
            <a:pPr marL="404813" indent="-404813"/>
            <a:r>
              <a:rPr kumimoji="0" lang="en-US" sz="4400" b="1" i="0" u="none" strike="noStrike" kern="1200" cap="none" spc="50" normalizeH="0" baseline="0" noProof="0" dirty="0">
                <a:ln w="0"/>
                <a:solidFill>
                  <a:schemeClr val="bg1"/>
                </a:solidFill>
                <a:effectLst>
                  <a:outerShdw blurRad="38100" dist="38100" dir="2700000" algn="tl">
                    <a:srgbClr val="000000">
                      <a:alpha val="43137"/>
                    </a:srgbClr>
                  </a:outerShdw>
                </a:effectLst>
                <a:uLnTx/>
                <a:uFillTx/>
                <a:latin typeface="+mn-lt"/>
                <a:ea typeface="+mj-ea"/>
                <a:cs typeface="+mj-cs"/>
              </a:rPr>
              <a:t>Chosen by God (4)</a:t>
            </a:r>
          </a:p>
          <a:p>
            <a:pPr marL="738188" lvl="1" indent="0">
              <a:buNone/>
            </a:pPr>
            <a:r>
              <a:rPr lang="en-US" sz="4000" i="1" spc="50" dirty="0">
                <a:ln w="0"/>
                <a:solidFill>
                  <a:srgbClr val="FFFF00"/>
                </a:solidFill>
                <a:effectLst>
                  <a:outerShdw blurRad="38100" dist="38100" dir="2700000" algn="tl">
                    <a:srgbClr val="000000">
                      <a:alpha val="43137"/>
                    </a:srgbClr>
                  </a:outerShdw>
                </a:effectLst>
                <a:ea typeface="+mj-ea"/>
                <a:cs typeface="+mj-cs"/>
              </a:rPr>
              <a:t>Acts 2:24,36; Isa. 42:1</a:t>
            </a:r>
            <a:endParaRPr kumimoji="0" lang="en-US" sz="4000" i="1" u="none" strike="noStrike" kern="1200" cap="none" spc="50" normalizeH="0" baseline="0" noProof="0" dirty="0">
              <a:ln w="0"/>
              <a:solidFill>
                <a:srgbClr val="FFFF00"/>
              </a:solidFill>
              <a:effectLst>
                <a:outerShdw blurRad="38100" dist="38100" dir="2700000" algn="tl">
                  <a:srgbClr val="000000">
                    <a:alpha val="43137"/>
                  </a:srgbClr>
                </a:outerShdw>
              </a:effectLst>
              <a:uLnTx/>
              <a:uFillTx/>
              <a:ea typeface="+mj-ea"/>
              <a:cs typeface="+mj-cs"/>
            </a:endParaRPr>
          </a:p>
          <a:p>
            <a:endParaRPr lang="en-US" dirty="0"/>
          </a:p>
        </p:txBody>
      </p:sp>
      <p:sp>
        <p:nvSpPr>
          <p:cNvPr id="8" name="Content Placeholder 7">
            <a:extLst>
              <a:ext uri="{FF2B5EF4-FFF2-40B4-BE49-F238E27FC236}">
                <a16:creationId xmlns:a16="http://schemas.microsoft.com/office/drawing/2014/main" id="{22549CEE-99B5-49AA-B943-0E309EF1049C}"/>
              </a:ext>
            </a:extLst>
          </p:cNvPr>
          <p:cNvSpPr>
            <a:spLocks noGrp="1"/>
          </p:cNvSpPr>
          <p:nvPr>
            <p:ph sz="half" idx="2"/>
          </p:nvPr>
        </p:nvSpPr>
        <p:spPr>
          <a:xfrm>
            <a:off x="6013935" y="1318846"/>
            <a:ext cx="6019800" cy="5134708"/>
          </a:xfrm>
        </p:spPr>
        <p:txBody>
          <a:bodyPr/>
          <a:lstStyle/>
          <a:p>
            <a:pPr marL="352425" indent="-352425"/>
            <a:r>
              <a:rPr lang="en-US" sz="4400" b="1" dirty="0">
                <a:solidFill>
                  <a:schemeClr val="bg1"/>
                </a:solidFill>
                <a:effectLst>
                  <a:outerShdw blurRad="38100" dist="38100" dir="2700000" algn="tl">
                    <a:srgbClr val="000000">
                      <a:alpha val="43137"/>
                    </a:srgbClr>
                  </a:outerShdw>
                </a:effectLst>
              </a:rPr>
              <a:t>Chief cornerstone (6)</a:t>
            </a:r>
          </a:p>
          <a:p>
            <a:pPr marL="738188" lvl="1" indent="0">
              <a:buNone/>
            </a:pPr>
            <a:r>
              <a:rPr lang="en-US" sz="4000" i="1" dirty="0">
                <a:solidFill>
                  <a:srgbClr val="FFFF00"/>
                </a:solidFill>
                <a:effectLst>
                  <a:outerShdw blurRad="38100" dist="38100" dir="2700000" algn="tl">
                    <a:srgbClr val="000000">
                      <a:alpha val="43137"/>
                    </a:srgbClr>
                  </a:outerShdw>
                </a:effectLst>
              </a:rPr>
              <a:t>Eph. 2:19-22; 1 Cor. 3:11</a:t>
            </a:r>
          </a:p>
          <a:p>
            <a:pPr marL="352425" indent="-352425"/>
            <a:r>
              <a:rPr lang="en-US" sz="4400" b="1" dirty="0">
                <a:solidFill>
                  <a:schemeClr val="bg1"/>
                </a:solidFill>
                <a:effectLst>
                  <a:outerShdw blurRad="38100" dist="38100" dir="2700000" algn="tl">
                    <a:srgbClr val="000000">
                      <a:alpha val="43137"/>
                    </a:srgbClr>
                  </a:outerShdw>
                </a:effectLst>
              </a:rPr>
              <a:t>Savior of man (6)</a:t>
            </a:r>
          </a:p>
          <a:p>
            <a:pPr marL="738188" lvl="1" indent="0">
              <a:buNone/>
            </a:pPr>
            <a:r>
              <a:rPr lang="en-US" sz="4000" i="1" dirty="0">
                <a:solidFill>
                  <a:srgbClr val="FFFF00"/>
                </a:solidFill>
                <a:effectLst>
                  <a:outerShdw blurRad="38100" dist="38100" dir="2700000" algn="tl">
                    <a:srgbClr val="000000">
                      <a:alpha val="43137"/>
                    </a:srgbClr>
                  </a:outerShdw>
                </a:effectLst>
              </a:rPr>
              <a:t>1 Peter 1:3</a:t>
            </a:r>
          </a:p>
          <a:p>
            <a:pPr marL="352425" indent="-352425"/>
            <a:r>
              <a:rPr lang="en-US" sz="4400" b="1" dirty="0">
                <a:solidFill>
                  <a:schemeClr val="bg1"/>
                </a:solidFill>
                <a:effectLst>
                  <a:outerShdw blurRad="38100" dist="38100" dir="2700000" algn="tl">
                    <a:srgbClr val="000000">
                      <a:alpha val="43137"/>
                    </a:srgbClr>
                  </a:outerShdw>
                </a:effectLst>
              </a:rPr>
              <a:t>A stone of stumbling &amp; rock of offense (8)</a:t>
            </a:r>
          </a:p>
          <a:p>
            <a:pPr lvl="1" indent="0">
              <a:buNone/>
              <a:tabLst>
                <a:tab pos="738188" algn="l"/>
              </a:tabLst>
            </a:pPr>
            <a:r>
              <a:rPr lang="en-US" sz="4000" i="1" dirty="0">
                <a:solidFill>
                  <a:srgbClr val="FFFF00"/>
                </a:solidFill>
                <a:effectLst>
                  <a:outerShdw blurRad="38100" dist="38100" dir="2700000" algn="tl">
                    <a:srgbClr val="000000">
                      <a:alpha val="43137"/>
                    </a:srgbClr>
                  </a:outerShdw>
                </a:effectLst>
              </a:rPr>
              <a:t>Mark 16:15-16</a:t>
            </a:r>
          </a:p>
          <a:p>
            <a:pPr marL="352425" indent="-352425"/>
            <a:endParaRPr lang="en-US" sz="44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1429701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anim calcmode="lin" valueType="num">
                                      <p:cBhvr>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anim calcmode="lin" valueType="num">
                                      <p:cBhvr>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anim calcmode="lin" valueType="num">
                                      <p:cBhvr>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anim calcmode="lin" valueType="num">
                                      <p:cBhvr>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500"/>
                                        <p:tgtEl>
                                          <p:spTgt spid="8">
                                            <p:txEl>
                                              <p:pRg st="0" end="0"/>
                                            </p:txEl>
                                          </p:spTgt>
                                        </p:tgtEl>
                                      </p:cBhvr>
                                    </p:animEffect>
                                    <p:anim calcmode="lin" valueType="num">
                                      <p:cBhvr>
                                        <p:cTn id="4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8">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fade">
                                      <p:cBhvr>
                                        <p:cTn id="48" dur="500"/>
                                        <p:tgtEl>
                                          <p:spTgt spid="8">
                                            <p:txEl>
                                              <p:pRg st="1" end="1"/>
                                            </p:txEl>
                                          </p:spTgt>
                                        </p:tgtEl>
                                      </p:cBhvr>
                                    </p:animEffect>
                                    <p:anim calcmode="lin" valueType="num">
                                      <p:cBhvr>
                                        <p:cTn id="4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fade">
                                      <p:cBhvr>
                                        <p:cTn id="55" dur="500"/>
                                        <p:tgtEl>
                                          <p:spTgt spid="8">
                                            <p:txEl>
                                              <p:pRg st="2" end="2"/>
                                            </p:txEl>
                                          </p:spTgt>
                                        </p:tgtEl>
                                      </p:cBhvr>
                                    </p:animEffect>
                                    <p:anim calcmode="lin" valueType="num">
                                      <p:cBhvr>
                                        <p:cTn id="5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7" dur="500" fill="hold"/>
                                        <p:tgtEl>
                                          <p:spTgt spid="8">
                                            <p:txEl>
                                              <p:pRg st="2" end="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xEl>
                                              <p:pRg st="3" end="3"/>
                                            </p:txEl>
                                          </p:spTgt>
                                        </p:tgtEl>
                                        <p:attrNameLst>
                                          <p:attrName>style.visibility</p:attrName>
                                        </p:attrNameLst>
                                      </p:cBhvr>
                                      <p:to>
                                        <p:strVal val="visible"/>
                                      </p:to>
                                    </p:set>
                                    <p:animEffect transition="in" filter="fade">
                                      <p:cBhvr>
                                        <p:cTn id="60" dur="500"/>
                                        <p:tgtEl>
                                          <p:spTgt spid="8">
                                            <p:txEl>
                                              <p:pRg st="3" end="3"/>
                                            </p:txEl>
                                          </p:spTgt>
                                        </p:tgtEl>
                                      </p:cBhvr>
                                    </p:animEffect>
                                    <p:anim calcmode="lin" valueType="num">
                                      <p:cBhvr>
                                        <p:cTn id="6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2"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Effect transition="in" filter="fade">
                                      <p:cBhvr>
                                        <p:cTn id="67" dur="500"/>
                                        <p:tgtEl>
                                          <p:spTgt spid="8">
                                            <p:txEl>
                                              <p:pRg st="4" end="4"/>
                                            </p:txEl>
                                          </p:spTgt>
                                        </p:tgtEl>
                                      </p:cBhvr>
                                    </p:animEffect>
                                    <p:anim calcmode="lin" valueType="num">
                                      <p:cBhvr>
                                        <p:cTn id="6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9" dur="500" fill="hold"/>
                                        <p:tgtEl>
                                          <p:spTgt spid="8">
                                            <p:txEl>
                                              <p:pRg st="4" end="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8">
                                            <p:txEl>
                                              <p:pRg st="5" end="5"/>
                                            </p:txEl>
                                          </p:spTgt>
                                        </p:tgtEl>
                                        <p:attrNameLst>
                                          <p:attrName>style.visibility</p:attrName>
                                        </p:attrNameLst>
                                      </p:cBhvr>
                                      <p:to>
                                        <p:strVal val="visible"/>
                                      </p:to>
                                    </p:set>
                                    <p:animEffect transition="in" filter="fade">
                                      <p:cBhvr>
                                        <p:cTn id="72" dur="500"/>
                                        <p:tgtEl>
                                          <p:spTgt spid="8">
                                            <p:txEl>
                                              <p:pRg st="5" end="5"/>
                                            </p:txEl>
                                          </p:spTgt>
                                        </p:tgtEl>
                                      </p:cBhvr>
                                    </p:animEffect>
                                    <p:anim calcmode="lin" valueType="num">
                                      <p:cBhvr>
                                        <p:cTn id="7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74"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artisticMarker/>
                    </a14:imgEffect>
                    <a14:imgEffect>
                      <a14:brightnessContrast bright="-26000" contrast="2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6C17-290B-416C-B10F-C5305BBB92B0}"/>
              </a:ext>
            </a:extLst>
          </p:cNvPr>
          <p:cNvSpPr>
            <a:spLocks noGrp="1"/>
          </p:cNvSpPr>
          <p:nvPr>
            <p:ph type="title"/>
          </p:nvPr>
        </p:nvSpPr>
        <p:spPr>
          <a:xfrm>
            <a:off x="175845" y="175847"/>
            <a:ext cx="11799277" cy="1002322"/>
          </a:xfrm>
        </p:spPr>
        <p:txBody>
          <a:bodyPr anchor="t">
            <a:normAutofit/>
          </a:bodyPr>
          <a:lstStyle/>
          <a:p>
            <a:pPr algn="ctr"/>
            <a:r>
              <a:rPr lang="en-US" sz="6000" b="1" spc="50" dirty="0">
                <a:ln w="0"/>
                <a:solidFill>
                  <a:schemeClr val="accent4">
                    <a:lumMod val="20000"/>
                    <a:lumOff val="80000"/>
                  </a:schemeClr>
                </a:solidFill>
                <a:effectLst>
                  <a:innerShdw blurRad="139700" dist="114300" dir="13500000">
                    <a:prstClr val="black">
                      <a:alpha val="52000"/>
                    </a:prstClr>
                  </a:innerShdw>
                </a:effectLst>
                <a:latin typeface="Copperplate Gothic Bold" panose="020E0705020206020404" pitchFamily="34" charset="0"/>
              </a:rPr>
              <a:t>The Elect – Living Stones</a:t>
            </a:r>
          </a:p>
        </p:txBody>
      </p:sp>
      <p:sp>
        <p:nvSpPr>
          <p:cNvPr id="5" name="Content Placeholder 4">
            <a:extLst>
              <a:ext uri="{FF2B5EF4-FFF2-40B4-BE49-F238E27FC236}">
                <a16:creationId xmlns:a16="http://schemas.microsoft.com/office/drawing/2014/main" id="{8745DFDC-A9CC-4862-AA5D-73BFEA4FB169}"/>
              </a:ext>
            </a:extLst>
          </p:cNvPr>
          <p:cNvSpPr>
            <a:spLocks noGrp="1"/>
          </p:cNvSpPr>
          <p:nvPr>
            <p:ph sz="half" idx="1"/>
          </p:nvPr>
        </p:nvSpPr>
        <p:spPr>
          <a:xfrm>
            <a:off x="211013" y="1318846"/>
            <a:ext cx="5873262" cy="5134708"/>
          </a:xfrm>
        </p:spPr>
        <p:txBody>
          <a:bodyPr>
            <a:normAutofit/>
          </a:bodyPr>
          <a:lstStyle/>
          <a:p>
            <a:pPr marL="404813" indent="-404813"/>
            <a:r>
              <a:rPr kumimoji="0" lang="en-US" sz="4400" b="1" i="0" u="none" strike="noStrike" kern="1200" cap="none" spc="50" normalizeH="0" baseline="0" noProof="0" dirty="0">
                <a:ln w="0"/>
                <a:solidFill>
                  <a:schemeClr val="bg1"/>
                </a:solidFill>
                <a:effectLst>
                  <a:outerShdw blurRad="38100" dist="38100" dir="2700000" algn="tl">
                    <a:srgbClr val="000000">
                      <a:alpha val="43137"/>
                    </a:srgbClr>
                  </a:outerShdw>
                </a:effectLst>
                <a:uLnTx/>
                <a:uFillTx/>
                <a:latin typeface="+mn-lt"/>
                <a:ea typeface="+mj-ea"/>
                <a:cs typeface="+mj-cs"/>
              </a:rPr>
              <a:t>A spiritual house (5)</a:t>
            </a:r>
          </a:p>
          <a:p>
            <a:pPr marL="738188" lvl="1" indent="0">
              <a:buNone/>
            </a:pPr>
            <a:r>
              <a:rPr lang="en-US" sz="4000" i="1" spc="50" dirty="0">
                <a:ln w="0"/>
                <a:solidFill>
                  <a:srgbClr val="FFFF00"/>
                </a:solidFill>
                <a:effectLst>
                  <a:outerShdw blurRad="38100" dist="38100" dir="2700000" algn="tl">
                    <a:srgbClr val="000000">
                      <a:alpha val="43137"/>
                    </a:srgbClr>
                  </a:outerShdw>
                </a:effectLst>
                <a:ea typeface="+mj-ea"/>
                <a:cs typeface="+mj-cs"/>
              </a:rPr>
              <a:t>Ephesians 4:16</a:t>
            </a:r>
            <a:endParaRPr kumimoji="0" lang="en-US" sz="4000" i="1" u="none" strike="noStrike" kern="1200" cap="none" spc="50" normalizeH="0" baseline="0" noProof="0" dirty="0">
              <a:ln w="0"/>
              <a:solidFill>
                <a:srgbClr val="FFFF00"/>
              </a:solidFill>
              <a:effectLst>
                <a:outerShdw blurRad="38100" dist="38100" dir="2700000" algn="tl">
                  <a:srgbClr val="000000">
                    <a:alpha val="43137"/>
                  </a:srgbClr>
                </a:outerShdw>
              </a:effectLst>
              <a:uLnTx/>
              <a:uFillTx/>
              <a:ea typeface="+mj-ea"/>
              <a:cs typeface="+mj-cs"/>
            </a:endParaRPr>
          </a:p>
          <a:p>
            <a:pPr marL="404813" indent="-404813"/>
            <a:r>
              <a:rPr lang="en-US" sz="4400" b="1" spc="50" dirty="0">
                <a:ln w="0"/>
                <a:solidFill>
                  <a:schemeClr val="bg1"/>
                </a:solidFill>
                <a:effectLst>
                  <a:outerShdw blurRad="38100" dist="38100" dir="2700000" algn="tl">
                    <a:srgbClr val="000000">
                      <a:alpha val="43137"/>
                    </a:srgbClr>
                  </a:outerShdw>
                </a:effectLst>
                <a:ea typeface="+mj-ea"/>
                <a:cs typeface="+mj-cs"/>
              </a:rPr>
              <a:t>Priesthood (5,9)</a:t>
            </a:r>
          </a:p>
          <a:p>
            <a:pPr marL="738188" lvl="1" indent="0">
              <a:buNone/>
            </a:pPr>
            <a:r>
              <a:rPr lang="en-US" sz="4000" i="1" spc="50" dirty="0">
                <a:ln w="0"/>
                <a:solidFill>
                  <a:srgbClr val="FFFF00"/>
                </a:solidFill>
                <a:effectLst>
                  <a:outerShdw blurRad="38100" dist="38100" dir="2700000" algn="tl">
                    <a:srgbClr val="000000">
                      <a:alpha val="43137"/>
                    </a:srgbClr>
                  </a:outerShdw>
                </a:effectLst>
                <a:ea typeface="+mj-ea"/>
                <a:cs typeface="+mj-cs"/>
              </a:rPr>
              <a:t>2 Pet. 1:15-16; Rev. 1:6</a:t>
            </a:r>
          </a:p>
          <a:p>
            <a:pPr marL="404813" indent="-404813"/>
            <a:r>
              <a:rPr kumimoji="0" lang="en-US" sz="4400" b="1" i="0" u="none" strike="noStrike" kern="1200" cap="none" spc="50" normalizeH="0" baseline="0" noProof="0" dirty="0">
                <a:ln w="0"/>
                <a:solidFill>
                  <a:schemeClr val="bg1"/>
                </a:solidFill>
                <a:effectLst>
                  <a:outerShdw blurRad="38100" dist="38100" dir="2700000" algn="tl">
                    <a:srgbClr val="000000">
                      <a:alpha val="43137"/>
                    </a:srgbClr>
                  </a:outerShdw>
                </a:effectLst>
                <a:uLnTx/>
                <a:uFillTx/>
                <a:latin typeface="+mn-lt"/>
                <a:ea typeface="+mj-ea"/>
                <a:cs typeface="+mj-cs"/>
              </a:rPr>
              <a:t>Protected by Jesus (6)</a:t>
            </a:r>
          </a:p>
          <a:p>
            <a:pPr marL="738188" lvl="1" indent="0">
              <a:buNone/>
            </a:pPr>
            <a:r>
              <a:rPr lang="en-US" sz="4000" i="1" spc="50" dirty="0">
                <a:ln w="0"/>
                <a:solidFill>
                  <a:srgbClr val="FFFF00"/>
                </a:solidFill>
                <a:effectLst>
                  <a:outerShdw blurRad="38100" dist="38100" dir="2700000" algn="tl">
                    <a:srgbClr val="000000">
                      <a:alpha val="43137"/>
                    </a:srgbClr>
                  </a:outerShdw>
                </a:effectLst>
                <a:ea typeface="+mj-ea"/>
                <a:cs typeface="+mj-cs"/>
              </a:rPr>
              <a:t>John 10:28-30</a:t>
            </a:r>
            <a:endParaRPr kumimoji="0" lang="en-US" sz="4000" i="1" u="none" strike="noStrike" kern="1200" cap="none" spc="50" normalizeH="0" baseline="0" noProof="0" dirty="0">
              <a:ln w="0"/>
              <a:solidFill>
                <a:srgbClr val="FFFF00"/>
              </a:solidFill>
              <a:effectLst>
                <a:outerShdw blurRad="38100" dist="38100" dir="2700000" algn="tl">
                  <a:srgbClr val="000000">
                    <a:alpha val="43137"/>
                  </a:srgbClr>
                </a:outerShdw>
              </a:effectLst>
              <a:uLnTx/>
              <a:uFillTx/>
              <a:ea typeface="+mj-ea"/>
              <a:cs typeface="+mj-cs"/>
            </a:endParaRPr>
          </a:p>
          <a:p>
            <a:endParaRPr lang="en-US" dirty="0"/>
          </a:p>
        </p:txBody>
      </p:sp>
      <p:sp>
        <p:nvSpPr>
          <p:cNvPr id="8" name="Content Placeholder 7">
            <a:extLst>
              <a:ext uri="{FF2B5EF4-FFF2-40B4-BE49-F238E27FC236}">
                <a16:creationId xmlns:a16="http://schemas.microsoft.com/office/drawing/2014/main" id="{22549CEE-99B5-49AA-B943-0E309EF1049C}"/>
              </a:ext>
            </a:extLst>
          </p:cNvPr>
          <p:cNvSpPr>
            <a:spLocks noGrp="1"/>
          </p:cNvSpPr>
          <p:nvPr>
            <p:ph sz="half" idx="2"/>
          </p:nvPr>
        </p:nvSpPr>
        <p:spPr>
          <a:xfrm>
            <a:off x="6013934" y="1318846"/>
            <a:ext cx="6107725" cy="5134708"/>
          </a:xfrm>
        </p:spPr>
        <p:txBody>
          <a:bodyPr>
            <a:normAutofit/>
          </a:bodyPr>
          <a:lstStyle/>
          <a:p>
            <a:pPr marL="352425" indent="-352425"/>
            <a:r>
              <a:rPr lang="en-US" sz="4400" b="1" dirty="0">
                <a:solidFill>
                  <a:schemeClr val="bg1"/>
                </a:solidFill>
                <a:effectLst>
                  <a:outerShdw blurRad="38100" dist="38100" dir="2700000" algn="tl">
                    <a:srgbClr val="000000">
                      <a:alpha val="43137"/>
                    </a:srgbClr>
                  </a:outerShdw>
                </a:effectLst>
              </a:rPr>
              <a:t>Chosen, holy, special (9)</a:t>
            </a:r>
          </a:p>
          <a:p>
            <a:pPr marL="738188" lvl="1" indent="0">
              <a:buNone/>
            </a:pPr>
            <a:r>
              <a:rPr lang="en-US" sz="4000" i="1" dirty="0">
                <a:solidFill>
                  <a:srgbClr val="FFFF00"/>
                </a:solidFill>
                <a:effectLst>
                  <a:outerShdw blurRad="38100" dist="38100" dir="2700000" algn="tl">
                    <a:srgbClr val="000000">
                      <a:alpha val="43137"/>
                    </a:srgbClr>
                  </a:outerShdw>
                </a:effectLst>
              </a:rPr>
              <a:t>2 Cor. 7:1; 1 Cor. 6:9-11</a:t>
            </a:r>
          </a:p>
          <a:p>
            <a:pPr marL="352425" indent="-352425"/>
            <a:r>
              <a:rPr lang="en-US" sz="4400" b="1" dirty="0">
                <a:solidFill>
                  <a:schemeClr val="bg1"/>
                </a:solidFill>
                <a:effectLst>
                  <a:outerShdw blurRad="38100" dist="38100" dir="2700000" algn="tl">
                    <a:srgbClr val="000000">
                      <a:alpha val="43137"/>
                    </a:srgbClr>
                  </a:outerShdw>
                </a:effectLst>
              </a:rPr>
              <a:t>Purpose (9)</a:t>
            </a:r>
          </a:p>
          <a:p>
            <a:pPr marL="738188" lvl="1" indent="0">
              <a:buNone/>
            </a:pPr>
            <a:r>
              <a:rPr lang="en-US" sz="4000" i="1" dirty="0">
                <a:solidFill>
                  <a:srgbClr val="FFFF00"/>
                </a:solidFill>
                <a:effectLst>
                  <a:outerShdw blurRad="38100" dist="38100" dir="2700000" algn="tl">
                    <a:srgbClr val="000000">
                      <a:alpha val="43137"/>
                    </a:srgbClr>
                  </a:outerShdw>
                </a:effectLst>
              </a:rPr>
              <a:t>Matt. 5:16; Isaiah 43:21</a:t>
            </a:r>
          </a:p>
          <a:p>
            <a:pPr marL="352425" indent="-352425"/>
            <a:r>
              <a:rPr lang="en-US" sz="4400" b="1" dirty="0">
                <a:solidFill>
                  <a:schemeClr val="bg1"/>
                </a:solidFill>
                <a:effectLst>
                  <a:outerShdw blurRad="38100" dist="38100" dir="2700000" algn="tl">
                    <a:srgbClr val="000000">
                      <a:alpha val="43137"/>
                    </a:srgbClr>
                  </a:outerShdw>
                </a:effectLst>
              </a:rPr>
              <a:t>People of God (10)</a:t>
            </a:r>
          </a:p>
          <a:p>
            <a:pPr lvl="1" indent="0">
              <a:buNone/>
            </a:pPr>
            <a:r>
              <a:rPr lang="en-US" sz="4400" b="1" dirty="0">
                <a:solidFill>
                  <a:schemeClr val="bg1"/>
                </a:solidFill>
                <a:effectLst>
                  <a:outerShdw blurRad="38100" dist="38100" dir="2700000" algn="tl">
                    <a:srgbClr val="000000">
                      <a:alpha val="43137"/>
                    </a:srgbClr>
                  </a:outerShdw>
                </a:effectLst>
              </a:rPr>
              <a:t> </a:t>
            </a:r>
            <a:r>
              <a:rPr lang="en-US" sz="4000" i="1" dirty="0">
                <a:solidFill>
                  <a:srgbClr val="FFFF00"/>
                </a:solidFill>
                <a:effectLst>
                  <a:outerShdw blurRad="38100" dist="38100" dir="2700000" algn="tl">
                    <a:srgbClr val="000000">
                      <a:alpha val="43137"/>
                    </a:srgbClr>
                  </a:outerShdw>
                </a:effectLst>
              </a:rPr>
              <a:t>Hosea 1:9-11;             Romans 9:24-26</a:t>
            </a:r>
          </a:p>
          <a:p>
            <a:pPr marL="352425" indent="-352425"/>
            <a:endParaRPr lang="en-US" sz="4400" b="1" dirty="0">
              <a:solidFill>
                <a:schemeClr val="bg1"/>
              </a:solidFill>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37366023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anim calcmode="lin" valueType="num">
                                      <p:cBhvr>
                                        <p:cTn id="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anim calcmode="lin" valueType="num">
                                      <p:cBhvr>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500"/>
                                        <p:tgtEl>
                                          <p:spTgt spid="5">
                                            <p:txEl>
                                              <p:pRg st="2" end="2"/>
                                            </p:txEl>
                                          </p:spTgt>
                                        </p:tgtEl>
                                      </p:cBhvr>
                                    </p:animEffect>
                                    <p:anim calcmode="lin" valueType="num">
                                      <p:cBhvr>
                                        <p:cTn id="20"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fade">
                                      <p:cBhvr>
                                        <p:cTn id="24" dur="500"/>
                                        <p:tgtEl>
                                          <p:spTgt spid="5">
                                            <p:txEl>
                                              <p:pRg st="3" end="3"/>
                                            </p:txEl>
                                          </p:spTgt>
                                        </p:tgtEl>
                                      </p:cBhvr>
                                    </p:animEffect>
                                    <p:anim calcmode="lin" valueType="num">
                                      <p:cBhvr>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500"/>
                                        <p:tgtEl>
                                          <p:spTgt spid="5">
                                            <p:txEl>
                                              <p:pRg st="4" end="4"/>
                                            </p:txEl>
                                          </p:spTgt>
                                        </p:tgtEl>
                                      </p:cBhvr>
                                    </p:animEffect>
                                    <p:anim calcmode="lin" valueType="num">
                                      <p:cBhvr>
                                        <p:cTn id="32"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5">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fade">
                                      <p:cBhvr>
                                        <p:cTn id="36" dur="500"/>
                                        <p:tgtEl>
                                          <p:spTgt spid="5">
                                            <p:txEl>
                                              <p:pRg st="5" end="5"/>
                                            </p:txEl>
                                          </p:spTgt>
                                        </p:tgtEl>
                                      </p:cBhvr>
                                    </p:animEffect>
                                    <p:anim calcmode="lin" valueType="num">
                                      <p:cBhvr>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8"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fade">
                                      <p:cBhvr>
                                        <p:cTn id="43" dur="500"/>
                                        <p:tgtEl>
                                          <p:spTgt spid="8">
                                            <p:txEl>
                                              <p:pRg st="0" end="0"/>
                                            </p:txEl>
                                          </p:spTgt>
                                        </p:tgtEl>
                                      </p:cBhvr>
                                    </p:animEffect>
                                    <p:anim calcmode="lin" valueType="num">
                                      <p:cBhvr>
                                        <p:cTn id="4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8">
                                            <p:txEl>
                                              <p:pRg st="0" end="0"/>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fade">
                                      <p:cBhvr>
                                        <p:cTn id="48" dur="500"/>
                                        <p:tgtEl>
                                          <p:spTgt spid="8">
                                            <p:txEl>
                                              <p:pRg st="1" end="1"/>
                                            </p:txEl>
                                          </p:spTgt>
                                        </p:tgtEl>
                                      </p:cBhvr>
                                    </p:animEffect>
                                    <p:anim calcmode="lin" valueType="num">
                                      <p:cBhvr>
                                        <p:cTn id="4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50" dur="5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Effect transition="in" filter="fade">
                                      <p:cBhvr>
                                        <p:cTn id="55" dur="500"/>
                                        <p:tgtEl>
                                          <p:spTgt spid="8">
                                            <p:txEl>
                                              <p:pRg st="2" end="2"/>
                                            </p:txEl>
                                          </p:spTgt>
                                        </p:tgtEl>
                                      </p:cBhvr>
                                    </p:animEffect>
                                    <p:anim calcmode="lin" valueType="num">
                                      <p:cBhvr>
                                        <p:cTn id="56"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57" dur="500" fill="hold"/>
                                        <p:tgtEl>
                                          <p:spTgt spid="8">
                                            <p:txEl>
                                              <p:pRg st="2" end="2"/>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8">
                                            <p:txEl>
                                              <p:pRg st="3" end="3"/>
                                            </p:txEl>
                                          </p:spTgt>
                                        </p:tgtEl>
                                        <p:attrNameLst>
                                          <p:attrName>style.visibility</p:attrName>
                                        </p:attrNameLst>
                                      </p:cBhvr>
                                      <p:to>
                                        <p:strVal val="visible"/>
                                      </p:to>
                                    </p:set>
                                    <p:animEffect transition="in" filter="fade">
                                      <p:cBhvr>
                                        <p:cTn id="60" dur="500"/>
                                        <p:tgtEl>
                                          <p:spTgt spid="8">
                                            <p:txEl>
                                              <p:pRg st="3" end="3"/>
                                            </p:txEl>
                                          </p:spTgt>
                                        </p:tgtEl>
                                      </p:cBhvr>
                                    </p:animEffect>
                                    <p:anim calcmode="lin" valueType="num">
                                      <p:cBhvr>
                                        <p:cTn id="6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62"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Effect transition="in" filter="fade">
                                      <p:cBhvr>
                                        <p:cTn id="67" dur="500"/>
                                        <p:tgtEl>
                                          <p:spTgt spid="8">
                                            <p:txEl>
                                              <p:pRg st="4" end="4"/>
                                            </p:txEl>
                                          </p:spTgt>
                                        </p:tgtEl>
                                      </p:cBhvr>
                                    </p:animEffect>
                                    <p:anim calcmode="lin" valueType="num">
                                      <p:cBhvr>
                                        <p:cTn id="68"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69" dur="500" fill="hold"/>
                                        <p:tgtEl>
                                          <p:spTgt spid="8">
                                            <p:txEl>
                                              <p:pRg st="4" end="4"/>
                                            </p:txEl>
                                          </p:spTgt>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8">
                                            <p:txEl>
                                              <p:pRg st="5" end="5"/>
                                            </p:txEl>
                                          </p:spTgt>
                                        </p:tgtEl>
                                        <p:attrNameLst>
                                          <p:attrName>style.visibility</p:attrName>
                                        </p:attrNameLst>
                                      </p:cBhvr>
                                      <p:to>
                                        <p:strVal val="visible"/>
                                      </p:to>
                                    </p:set>
                                    <p:animEffect transition="in" filter="fade">
                                      <p:cBhvr>
                                        <p:cTn id="72" dur="500"/>
                                        <p:tgtEl>
                                          <p:spTgt spid="8">
                                            <p:txEl>
                                              <p:pRg st="5" end="5"/>
                                            </p:txEl>
                                          </p:spTgt>
                                        </p:tgtEl>
                                      </p:cBhvr>
                                    </p:animEffect>
                                    <p:anim calcmode="lin" valueType="num">
                                      <p:cBhvr>
                                        <p:cTn id="7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74"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6C17-290B-416C-B10F-C5305BBB92B0}"/>
              </a:ext>
            </a:extLst>
          </p:cNvPr>
          <p:cNvSpPr>
            <a:spLocks noGrp="1"/>
          </p:cNvSpPr>
          <p:nvPr>
            <p:ph type="ctrTitle"/>
          </p:nvPr>
        </p:nvSpPr>
        <p:spPr>
          <a:xfrm rot="158199">
            <a:off x="1811215" y="2372025"/>
            <a:ext cx="4976446" cy="1576115"/>
          </a:xfrm>
        </p:spPr>
        <p:txBody>
          <a:bodyPr>
            <a:prstTxWarp prst="textPlain">
              <a:avLst/>
            </a:prstTxWarp>
            <a:normAutofit fontScale="90000"/>
          </a:bodyPr>
          <a:lstStyle/>
          <a:p>
            <a:r>
              <a:rPr lang="en-US" sz="5800" b="1" dirty="0">
                <a:ln w="0"/>
                <a:solidFill>
                  <a:schemeClr val="bg2">
                    <a:lumMod val="50000"/>
                  </a:schemeClr>
                </a:solidFill>
                <a:effectLst>
                  <a:innerShdw blurRad="63500" dist="152400" dir="13500000">
                    <a:prstClr val="black">
                      <a:alpha val="85000"/>
                    </a:prstClr>
                  </a:innerShdw>
                </a:effectLst>
                <a:latin typeface="Copperplate Gothic Bold" panose="020E0705020206020404" pitchFamily="34" charset="0"/>
              </a:rPr>
              <a:t>Conclusion</a:t>
            </a:r>
          </a:p>
        </p:txBody>
      </p:sp>
      <p:sp>
        <p:nvSpPr>
          <p:cNvPr id="6" name="Title 1">
            <a:extLst>
              <a:ext uri="{FF2B5EF4-FFF2-40B4-BE49-F238E27FC236}">
                <a16:creationId xmlns:a16="http://schemas.microsoft.com/office/drawing/2014/main" id="{03DF7D71-DDBF-43E2-879F-993201F453E4}"/>
              </a:ext>
            </a:extLst>
          </p:cNvPr>
          <p:cNvSpPr txBox="1">
            <a:spLocks/>
          </p:cNvSpPr>
          <p:nvPr/>
        </p:nvSpPr>
        <p:spPr>
          <a:xfrm>
            <a:off x="7596553" y="621940"/>
            <a:ext cx="4255478" cy="579644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50" normalizeH="0" baseline="0" noProof="0" dirty="0">
                <a:ln w="0"/>
                <a:solidFill>
                  <a:schemeClr val="bg1"/>
                </a:solidFill>
                <a:effectLst>
                  <a:outerShdw blurRad="38100" dist="38100" dir="2700000" algn="tl">
                    <a:srgbClr val="000000">
                      <a:alpha val="43137"/>
                    </a:srgbClr>
                  </a:outerShdw>
                </a:effectLst>
                <a:uLnTx/>
                <a:uFillTx/>
                <a:latin typeface="+mn-lt"/>
                <a:ea typeface="+mj-ea"/>
                <a:cs typeface="+mj-cs"/>
              </a:rPr>
              <a:t>Proclaim the praises of the chief-cornerstone!</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b="1" spc="50" dirty="0">
              <a:ln w="0"/>
              <a:solidFill>
                <a:schemeClr val="bg1"/>
              </a:solidFill>
              <a:effectLst>
                <a:outerShdw blurRad="38100" dist="38100" dir="2700000" algn="tl">
                  <a:srgbClr val="000000">
                    <a:alpha val="43137"/>
                  </a:srgbClr>
                </a:outerShdw>
              </a:effectLst>
              <a:latin typeface="+mn-l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50" normalizeH="0" baseline="0" noProof="0" dirty="0">
                <a:ln w="0"/>
                <a:solidFill>
                  <a:schemeClr val="bg1"/>
                </a:solidFill>
                <a:effectLst>
                  <a:outerShdw blurRad="38100" dist="38100" dir="2700000" algn="tl">
                    <a:srgbClr val="000000">
                      <a:alpha val="43137"/>
                    </a:srgbClr>
                  </a:outerShdw>
                </a:effectLst>
                <a:uLnTx/>
                <a:uFillTx/>
                <a:latin typeface="+mn-lt"/>
                <a:ea typeface="+mj-ea"/>
                <a:cs typeface="+mj-cs"/>
              </a:rPr>
              <a:t>Live our lives in sanctification and zeal!</a:t>
            </a:r>
          </a:p>
        </p:txBody>
      </p:sp>
      <p:sp>
        <p:nvSpPr>
          <p:cNvPr id="7" name="TextBox 6">
            <a:extLst>
              <a:ext uri="{FF2B5EF4-FFF2-40B4-BE49-F238E27FC236}">
                <a16:creationId xmlns:a16="http://schemas.microsoft.com/office/drawing/2014/main" id="{E4147862-FB41-4E4B-9424-4E8EA618AB36}"/>
              </a:ext>
            </a:extLst>
          </p:cNvPr>
          <p:cNvSpPr txBox="1"/>
          <p:nvPr/>
        </p:nvSpPr>
        <p:spPr>
          <a:xfrm>
            <a:off x="290776" y="6041572"/>
            <a:ext cx="675582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Psalm 24:7-10; 1 Peter 1:13-16 </a:t>
            </a:r>
          </a:p>
        </p:txBody>
      </p:sp>
    </p:spTree>
    <p:extLst>
      <p:ext uri="{BB962C8B-B14F-4D97-AF65-F5344CB8AC3E}">
        <p14:creationId xmlns:p14="http://schemas.microsoft.com/office/powerpoint/2010/main" val="3538718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2501</TotalTime>
  <Words>3492</Words>
  <Application>Microsoft Office PowerPoint</Application>
  <PresentationFormat>Widescreen</PresentationFormat>
  <Paragraphs>145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Calibri</vt:lpstr>
      <vt:lpstr>Copperplate Gothic Bold</vt:lpstr>
      <vt:lpstr>Arial</vt:lpstr>
      <vt:lpstr>Calibri Light</vt:lpstr>
      <vt:lpstr>Office Theme</vt:lpstr>
      <vt:lpstr>CHOSEN</vt:lpstr>
      <vt:lpstr>Jesus – God’s Chosen</vt:lpstr>
      <vt:lpstr>The Elect – Living Stones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Chosen</dc:title>
  <dc:creator>Stan Cox</dc:creator>
  <cp:lastModifiedBy>Stan Cox</cp:lastModifiedBy>
  <cp:revision>10</cp:revision>
  <dcterms:created xsi:type="dcterms:W3CDTF">2021-03-26T03:03:20Z</dcterms:created>
  <dcterms:modified xsi:type="dcterms:W3CDTF">2021-03-29T21:13:54Z</dcterms:modified>
</cp:coreProperties>
</file>