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7A5505-7E82-4996-AE31-5608927ABDBF}" type="datetimeFigureOut">
              <a:rPr lang="en-US" smtClean="0"/>
              <a:t>6/6/2009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F590B3-7DE1-477F-BD37-100A0216DC2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7A5505-7E82-4996-AE31-5608927ABDBF}" type="datetimeFigureOut">
              <a:rPr lang="en-US" smtClean="0"/>
              <a:t>6/6/2009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590B3-7DE1-477F-BD37-100A0216DC2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F590B3-7DE1-477F-BD37-100A0216DC2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7A5505-7E82-4996-AE31-5608927ABDBF}" type="datetimeFigureOut">
              <a:rPr lang="en-US" smtClean="0"/>
              <a:t>6/6/2009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7A5505-7E82-4996-AE31-5608927ABDBF}" type="datetimeFigureOut">
              <a:rPr lang="en-US" smtClean="0"/>
              <a:t>6/6/2009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F590B3-7DE1-477F-BD37-100A0216DC2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B7A5505-7E82-4996-AE31-5608927ABDBF}" type="datetimeFigureOut">
              <a:rPr lang="en-US" smtClean="0"/>
              <a:t>6/6/2009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F590B3-7DE1-477F-BD37-100A0216DC2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B7A5505-7E82-4996-AE31-5608927ABDBF}" type="datetimeFigureOut">
              <a:rPr lang="en-US" smtClean="0"/>
              <a:t>6/6/2009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590B3-7DE1-477F-BD37-100A0216DC2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7A5505-7E82-4996-AE31-5608927ABDBF}" type="datetimeFigureOut">
              <a:rPr lang="en-US" smtClean="0"/>
              <a:t>6/6/2009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F590B3-7DE1-477F-BD37-100A0216DC2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7A5505-7E82-4996-AE31-5608927ABDBF}" type="datetimeFigureOut">
              <a:rPr lang="en-US" smtClean="0"/>
              <a:t>6/6/2009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F590B3-7DE1-477F-BD37-100A0216DC2C}" type="slidenum">
              <a:rPr lang="en-US" smtClean="0"/>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B7A5505-7E82-4996-AE31-5608927ABDBF}" type="datetimeFigureOut">
              <a:rPr lang="en-US" smtClean="0"/>
              <a:t>6/6/2009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F590B3-7DE1-477F-BD37-100A0216DC2C}" type="slidenum">
              <a:rPr lang="en-US" smtClean="0"/>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F590B3-7DE1-477F-BD37-100A0216DC2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B7A5505-7E82-4996-AE31-5608927ABDBF}" type="datetimeFigureOut">
              <a:rPr lang="en-US" smtClean="0"/>
              <a:t>6/6/2009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F590B3-7DE1-477F-BD37-100A0216DC2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B7A5505-7E82-4996-AE31-5608927ABDBF}" type="datetimeFigureOut">
              <a:rPr lang="en-US" smtClean="0"/>
              <a:t>6/6/2009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B7A5505-7E82-4996-AE31-5608927ABDBF}" type="datetimeFigureOut">
              <a:rPr lang="en-US" smtClean="0"/>
              <a:t>6/6/2009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F590B3-7DE1-477F-BD37-100A0216DC2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Acts 2:21</a:t>
            </a:r>
            <a:endParaRPr lang="en-US" dirty="0"/>
          </a:p>
        </p:txBody>
      </p:sp>
      <p:sp>
        <p:nvSpPr>
          <p:cNvPr id="2" name="Title 1"/>
          <p:cNvSpPr>
            <a:spLocks noGrp="1"/>
          </p:cNvSpPr>
          <p:nvPr>
            <p:ph type="ctrTitle"/>
          </p:nvPr>
        </p:nvSpPr>
        <p:spPr/>
        <p:txBody>
          <a:bodyPr/>
          <a:lstStyle/>
          <a:p>
            <a:r>
              <a:rPr lang="en-US" dirty="0" smtClean="0"/>
              <a:t>Calling on the Name of the Lord</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marL="0" indent="0">
              <a:spcBef>
                <a:spcPts val="0"/>
              </a:spcBef>
              <a:buNone/>
            </a:pPr>
            <a:r>
              <a:rPr lang="en-US" sz="2800" b="1" dirty="0" smtClean="0"/>
              <a:t>Colossians 3:17</a:t>
            </a:r>
          </a:p>
          <a:p>
            <a:pPr marL="0" indent="0" algn="just">
              <a:spcBef>
                <a:spcPts val="0"/>
              </a:spcBef>
              <a:buNone/>
            </a:pPr>
            <a:endParaRPr lang="en-US" sz="600" b="1" dirty="0" smtClean="0"/>
          </a:p>
          <a:p>
            <a:pPr marL="0" indent="0" algn="just">
              <a:spcBef>
                <a:spcPts val="0"/>
              </a:spcBef>
              <a:buNone/>
              <a:tabLst>
                <a:tab pos="395288" algn="l"/>
              </a:tabLst>
            </a:pPr>
            <a:r>
              <a:rPr lang="en-US" sz="2400" b="1" baseline="30000" dirty="0" smtClean="0"/>
              <a:t>17</a:t>
            </a:r>
            <a:r>
              <a:rPr lang="en-US" sz="2400" dirty="0" smtClean="0"/>
              <a:t> And whatever you do in word or deed, do all in the name of the Lord Jesus, giving thanks to God the Father through Him</a:t>
            </a:r>
            <a:r>
              <a:rPr lang="en-US" sz="2400" dirty="0" smtClean="0"/>
              <a:t>.</a:t>
            </a:r>
          </a:p>
          <a:p>
            <a:pPr marL="0" indent="0" algn="just">
              <a:spcBef>
                <a:spcPts val="0"/>
              </a:spcBef>
              <a:buNone/>
              <a:tabLst>
                <a:tab pos="395288" algn="l"/>
              </a:tabLst>
            </a:pPr>
            <a:endParaRPr lang="en-US" sz="2600" dirty="0" smtClean="0"/>
          </a:p>
          <a:p>
            <a:pPr marL="0" indent="0">
              <a:spcBef>
                <a:spcPts val="0"/>
              </a:spcBef>
              <a:buNone/>
            </a:pPr>
            <a:r>
              <a:rPr lang="en-US" sz="2800" b="1" dirty="0" smtClean="0"/>
              <a:t>Matthew 21:23</a:t>
            </a:r>
            <a:endParaRPr lang="en-US" sz="2800" b="1" dirty="0" smtClean="0"/>
          </a:p>
          <a:p>
            <a:pPr marL="0" indent="0" algn="just">
              <a:spcBef>
                <a:spcPts val="0"/>
              </a:spcBef>
              <a:buNone/>
            </a:pPr>
            <a:endParaRPr lang="en-US" sz="500" b="1" dirty="0" smtClean="0"/>
          </a:p>
          <a:p>
            <a:pPr marL="0" indent="0" algn="just">
              <a:spcBef>
                <a:spcPts val="0"/>
              </a:spcBef>
              <a:buNone/>
              <a:tabLst>
                <a:tab pos="395288" algn="l"/>
              </a:tabLst>
            </a:pPr>
            <a:r>
              <a:rPr lang="en-US" sz="2400" b="1" baseline="30000" dirty="0" smtClean="0"/>
              <a:t>23</a:t>
            </a:r>
            <a:r>
              <a:rPr lang="en-US" sz="2400" dirty="0" smtClean="0"/>
              <a:t> Now when He came into the temple, the chief priests and the elders of the people confronted Him as He was teaching, and said, “By what authority are You doing these things? And who gave You this authority</a:t>
            </a:r>
            <a:r>
              <a:rPr lang="en-US" sz="2400" dirty="0" smtClean="0"/>
              <a:t>?”</a:t>
            </a:r>
          </a:p>
          <a:p>
            <a:pPr marL="0" indent="0" algn="just">
              <a:spcBef>
                <a:spcPts val="0"/>
              </a:spcBef>
              <a:buNone/>
              <a:tabLst>
                <a:tab pos="395288" algn="l"/>
              </a:tabLst>
            </a:pPr>
            <a:endParaRPr lang="en-US" sz="2600" dirty="0" smtClean="0"/>
          </a:p>
          <a:p>
            <a:pPr marL="0" indent="0" algn="ctr">
              <a:spcBef>
                <a:spcPts val="0"/>
              </a:spcBef>
              <a:buNone/>
            </a:pPr>
            <a:r>
              <a:rPr lang="en-US" sz="2800" b="1" dirty="0" smtClean="0">
                <a:solidFill>
                  <a:schemeClr val="accent1"/>
                </a:solidFill>
              </a:rPr>
              <a:t>To do something in the Lord’s name means </a:t>
            </a:r>
          </a:p>
          <a:p>
            <a:pPr marL="0" indent="0" algn="ctr">
              <a:spcBef>
                <a:spcPts val="0"/>
              </a:spcBef>
              <a:buNone/>
            </a:pPr>
            <a:r>
              <a:rPr lang="en-US" sz="2800" b="1" dirty="0" smtClean="0">
                <a:solidFill>
                  <a:schemeClr val="accent1"/>
                </a:solidFill>
              </a:rPr>
              <a:t>to have received authority from Him.</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marL="0" indent="0">
              <a:spcBef>
                <a:spcPts val="0"/>
              </a:spcBef>
              <a:buNone/>
            </a:pPr>
            <a:r>
              <a:rPr lang="en-US" sz="2800" b="1" dirty="0" smtClean="0"/>
              <a:t>Acts 4:7</a:t>
            </a:r>
          </a:p>
          <a:p>
            <a:pPr marL="0" indent="0" algn="just">
              <a:spcBef>
                <a:spcPts val="0"/>
              </a:spcBef>
              <a:buNone/>
            </a:pPr>
            <a:endParaRPr lang="en-US" sz="600" b="1" dirty="0" smtClean="0"/>
          </a:p>
          <a:p>
            <a:pPr marL="0" indent="0" algn="just">
              <a:spcBef>
                <a:spcPts val="0"/>
              </a:spcBef>
              <a:buNone/>
              <a:tabLst>
                <a:tab pos="395288" algn="l"/>
              </a:tabLst>
            </a:pPr>
            <a:r>
              <a:rPr lang="en-US" sz="2400" b="1" baseline="30000" dirty="0" smtClean="0"/>
              <a:t>7</a:t>
            </a:r>
            <a:r>
              <a:rPr lang="en-US" sz="2400" dirty="0" smtClean="0"/>
              <a:t> And when they had set them in the midst, they asked, “By what power or by what name have you done this?” </a:t>
            </a:r>
            <a:endParaRPr lang="en-US" sz="2400" dirty="0" smtClean="0"/>
          </a:p>
          <a:p>
            <a:pPr marL="0" indent="0" algn="just">
              <a:spcBef>
                <a:spcPts val="0"/>
              </a:spcBef>
              <a:buNone/>
              <a:tabLst>
                <a:tab pos="395288" algn="l"/>
              </a:tabLst>
            </a:pPr>
            <a:endParaRPr lang="en-US" sz="2600" dirty="0" smtClean="0"/>
          </a:p>
          <a:p>
            <a:pPr marL="0" indent="0">
              <a:spcBef>
                <a:spcPts val="0"/>
              </a:spcBef>
              <a:buNone/>
            </a:pPr>
            <a:r>
              <a:rPr lang="en-US" sz="2800" b="1" dirty="0" smtClean="0"/>
              <a:t>1 Corinthians 5:4-5</a:t>
            </a:r>
            <a:endParaRPr lang="en-US" sz="2800" b="1" dirty="0" smtClean="0"/>
          </a:p>
          <a:p>
            <a:pPr marL="0" indent="0" algn="just">
              <a:spcBef>
                <a:spcPts val="0"/>
              </a:spcBef>
              <a:buNone/>
            </a:pPr>
            <a:endParaRPr lang="en-US" sz="500" b="1" dirty="0" smtClean="0"/>
          </a:p>
          <a:p>
            <a:pPr marL="0" indent="0" algn="just">
              <a:spcBef>
                <a:spcPts val="0"/>
              </a:spcBef>
              <a:buNone/>
              <a:tabLst>
                <a:tab pos="395288" algn="l"/>
              </a:tabLst>
            </a:pPr>
            <a:r>
              <a:rPr lang="en-US" sz="2400" b="1" baseline="30000" dirty="0" smtClean="0"/>
              <a:t>4</a:t>
            </a:r>
            <a:r>
              <a:rPr lang="en-US" sz="2400" dirty="0" smtClean="0"/>
              <a:t> </a:t>
            </a:r>
            <a:r>
              <a:rPr lang="en-US" sz="2400" dirty="0" smtClean="0"/>
              <a:t>In the name of our Lord Jesus Christ, when you are gathered together, along with my spirit, with the power of our Lord Jesus Christ, </a:t>
            </a:r>
            <a:r>
              <a:rPr lang="en-US" sz="2400" b="1" baseline="30000" dirty="0" smtClean="0"/>
              <a:t>5</a:t>
            </a:r>
            <a:r>
              <a:rPr lang="en-US" sz="2400" dirty="0" smtClean="0"/>
              <a:t> deliver such a one to Satan for the destruction of the flesh, that his spirit may be saved in the day of the Lord Jesus</a:t>
            </a:r>
            <a:r>
              <a:rPr lang="en-US" sz="2400" dirty="0" smtClean="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pPr marL="0" indent="0">
              <a:spcBef>
                <a:spcPts val="0"/>
              </a:spcBef>
              <a:buNone/>
            </a:pPr>
            <a:r>
              <a:rPr lang="en-US" sz="2800" b="1" dirty="0" smtClean="0"/>
              <a:t>Matthew 7:21-23</a:t>
            </a:r>
          </a:p>
          <a:p>
            <a:pPr marL="0" indent="0" algn="just">
              <a:spcBef>
                <a:spcPts val="0"/>
              </a:spcBef>
              <a:buNone/>
            </a:pPr>
            <a:endParaRPr lang="en-US" sz="600" b="1" dirty="0" smtClean="0"/>
          </a:p>
          <a:p>
            <a:pPr marL="0" indent="0" algn="just">
              <a:spcBef>
                <a:spcPts val="0"/>
              </a:spcBef>
              <a:buNone/>
              <a:tabLst>
                <a:tab pos="395288" algn="l"/>
              </a:tabLst>
            </a:pPr>
            <a:r>
              <a:rPr lang="en-US" sz="2400" b="1" baseline="30000" dirty="0" smtClean="0"/>
              <a:t>21</a:t>
            </a:r>
            <a:r>
              <a:rPr lang="en-US" sz="2400" dirty="0" smtClean="0"/>
              <a:t> “Not everyone who says to Me, ‘Lord, Lord,’ shall enter the kingdom of heaven, but he who does the will of My Father in heaven. </a:t>
            </a:r>
            <a:r>
              <a:rPr lang="en-US" sz="2400" b="1" baseline="30000" dirty="0" smtClean="0"/>
              <a:t>22</a:t>
            </a:r>
            <a:r>
              <a:rPr lang="en-US" sz="2400" dirty="0" smtClean="0"/>
              <a:t> Many will say to Me in that day, ‘Lord, Lord, have we not prophesied in Your name, cast out demons in Your name, and done many wonders in Your name?’ </a:t>
            </a:r>
            <a:r>
              <a:rPr lang="en-US" sz="2400" b="1" baseline="30000" dirty="0" smtClean="0"/>
              <a:t>23</a:t>
            </a:r>
            <a:r>
              <a:rPr lang="en-US" sz="2400" dirty="0" smtClean="0"/>
              <a:t> And then I will declare to them, ‘I never knew you; depart from Me, you who practice lawlessness</a:t>
            </a:r>
            <a:r>
              <a:rPr lang="en-US" sz="2400" dirty="0" smtClean="0"/>
              <a:t>!’”</a:t>
            </a:r>
          </a:p>
          <a:p>
            <a:pPr marL="0" indent="0" algn="just">
              <a:spcBef>
                <a:spcPts val="0"/>
              </a:spcBef>
              <a:buNone/>
              <a:tabLst>
                <a:tab pos="395288" algn="l"/>
              </a:tabLst>
            </a:pPr>
            <a:endParaRPr lang="en-US" sz="2400" dirty="0" smtClean="0"/>
          </a:p>
          <a:p>
            <a:pPr marL="0" indent="0">
              <a:spcBef>
                <a:spcPts val="0"/>
              </a:spcBef>
              <a:buNone/>
            </a:pPr>
            <a:r>
              <a:rPr lang="en-US" sz="2800" b="1" dirty="0" smtClean="0"/>
              <a:t>Acts 19:13, 15</a:t>
            </a:r>
            <a:endParaRPr lang="en-US" sz="2800" b="1" dirty="0" smtClean="0"/>
          </a:p>
          <a:p>
            <a:pPr marL="0" indent="0" algn="just">
              <a:spcBef>
                <a:spcPts val="0"/>
              </a:spcBef>
              <a:buNone/>
            </a:pPr>
            <a:endParaRPr lang="en-US" sz="500" b="1" dirty="0" smtClean="0"/>
          </a:p>
          <a:p>
            <a:pPr marL="0" indent="0" algn="just">
              <a:spcBef>
                <a:spcPts val="0"/>
              </a:spcBef>
              <a:buNone/>
              <a:tabLst>
                <a:tab pos="395288" algn="l"/>
              </a:tabLst>
            </a:pPr>
            <a:r>
              <a:rPr lang="en-US" sz="2400" b="1" baseline="30000" dirty="0" smtClean="0"/>
              <a:t>13</a:t>
            </a:r>
            <a:r>
              <a:rPr lang="en-US" sz="2400" dirty="0" smtClean="0"/>
              <a:t> Then some of the itinerant Jewish exorcists took it upon themselves to call the name of the Lord Jesus over those who had evil spirits, saying, “</a:t>
            </a:r>
            <a:r>
              <a:rPr lang="en-US" sz="2400" dirty="0" smtClean="0"/>
              <a:t>We </a:t>
            </a:r>
            <a:r>
              <a:rPr lang="en-US" sz="2400" dirty="0" smtClean="0"/>
              <a:t>exorcise you by the Jesus whom Paul preaches.” </a:t>
            </a:r>
            <a:r>
              <a:rPr lang="en-US" sz="2400" dirty="0" smtClean="0"/>
              <a:t>… </a:t>
            </a:r>
            <a:r>
              <a:rPr lang="en-US" sz="2400" b="1" baseline="30000" dirty="0" smtClean="0"/>
              <a:t>15</a:t>
            </a:r>
            <a:r>
              <a:rPr lang="en-US" sz="2400" dirty="0" smtClean="0"/>
              <a:t> </a:t>
            </a:r>
            <a:r>
              <a:rPr lang="en-US" sz="2400" dirty="0" smtClean="0"/>
              <a:t>And the evil spirit answered and said, “Jesus I know, and Paul I know; but who are you</a:t>
            </a:r>
            <a:r>
              <a:rPr lang="en-US" sz="2400" dirty="0" smtClean="0"/>
              <a:t>?”</a:t>
            </a:r>
          </a:p>
          <a:p>
            <a:pPr marL="0" indent="0" algn="just">
              <a:spcBef>
                <a:spcPts val="0"/>
              </a:spcBef>
              <a:buNone/>
              <a:tabLst>
                <a:tab pos="395288" algn="l"/>
              </a:tabLst>
            </a:pPr>
            <a:endParaRPr lang="en-US" sz="2400" dirty="0" smtClean="0"/>
          </a:p>
          <a:p>
            <a:pPr marL="0" indent="0" algn="ctr">
              <a:spcBef>
                <a:spcPts val="0"/>
              </a:spcBef>
              <a:buNone/>
            </a:pPr>
            <a:r>
              <a:rPr lang="en-US" sz="2800" b="1" dirty="0" smtClean="0">
                <a:solidFill>
                  <a:schemeClr val="accent1"/>
                </a:solidFill>
              </a:rPr>
              <a:t>Possible to use the Lord’s name falsely.</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marL="0" indent="0" algn="just">
              <a:spcBef>
                <a:spcPts val="0"/>
              </a:spcBef>
              <a:buNone/>
            </a:pPr>
            <a:r>
              <a:rPr lang="en-US" sz="3200" b="1" dirty="0" smtClean="0"/>
              <a:t>Acts </a:t>
            </a:r>
            <a:r>
              <a:rPr lang="en-US" sz="3200" b="1" dirty="0" smtClean="0"/>
              <a:t>2:21, 38-39</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21</a:t>
            </a:r>
            <a:r>
              <a:rPr lang="en-US" sz="2800" dirty="0" smtClean="0"/>
              <a:t> 	And it shall come to pass</a:t>
            </a:r>
          </a:p>
          <a:p>
            <a:pPr marL="0" indent="0" algn="just">
              <a:spcBef>
                <a:spcPts val="0"/>
              </a:spcBef>
              <a:buNone/>
              <a:tabLst>
                <a:tab pos="338138" algn="l"/>
              </a:tabLst>
            </a:pPr>
            <a:r>
              <a:rPr lang="en-US" sz="2800" dirty="0" smtClean="0"/>
              <a:t>	That whoever calls on the name of the LORD</a:t>
            </a:r>
          </a:p>
          <a:p>
            <a:pPr marL="0" indent="0" algn="just">
              <a:spcBef>
                <a:spcPts val="0"/>
              </a:spcBef>
              <a:buNone/>
              <a:tabLst>
                <a:tab pos="338138" algn="l"/>
              </a:tabLst>
            </a:pPr>
            <a:r>
              <a:rPr lang="en-US" sz="2800" dirty="0" smtClean="0"/>
              <a:t>	Shall be saved.</a:t>
            </a:r>
          </a:p>
          <a:p>
            <a:pPr marL="0" indent="0" algn="just">
              <a:spcBef>
                <a:spcPts val="0"/>
              </a:spcBef>
              <a:buNone/>
              <a:tabLst>
                <a:tab pos="395288" algn="l"/>
              </a:tabLst>
            </a:pPr>
            <a:endParaRPr lang="en-US" sz="1300" dirty="0" smtClean="0"/>
          </a:p>
          <a:p>
            <a:pPr marL="0" indent="0" algn="just">
              <a:spcBef>
                <a:spcPts val="0"/>
              </a:spcBef>
              <a:buNone/>
            </a:pPr>
            <a:r>
              <a:rPr lang="en-US" sz="2800" b="1" baseline="30000" dirty="0" smtClean="0"/>
              <a:t>38</a:t>
            </a:r>
            <a:r>
              <a:rPr lang="en-US" sz="2800" dirty="0" smtClean="0"/>
              <a:t> Then Peter said to them, “Repent, and let every one of you be baptized in the name of Jesus Christ for the remission of sins; and you shall receive the gift of the Holy Spirit. </a:t>
            </a:r>
            <a:r>
              <a:rPr lang="en-US" sz="2800" b="1" baseline="30000" dirty="0" smtClean="0"/>
              <a:t>39</a:t>
            </a:r>
            <a:r>
              <a:rPr lang="en-US" sz="2800" dirty="0" smtClean="0"/>
              <a:t> For the promise is to you and to your children, and to all who are afar off, as many as the Lord our God will call</a:t>
            </a:r>
            <a:r>
              <a:rPr lang="en-US" sz="2800" dirty="0" smtClean="0"/>
              <a:t>.”</a:t>
            </a:r>
          </a:p>
          <a:p>
            <a:pPr marL="0" indent="0">
              <a:spcBef>
                <a:spcPts val="0"/>
              </a:spcBef>
              <a:buNone/>
            </a:pPr>
            <a:endParaRPr lang="en-US" sz="2400" dirty="0" smtClean="0"/>
          </a:p>
          <a:p>
            <a:pPr marL="0" indent="0" algn="ctr">
              <a:spcBef>
                <a:spcPts val="0"/>
              </a:spcBef>
              <a:buNone/>
            </a:pPr>
            <a:r>
              <a:rPr lang="en-US" sz="2800" b="1" dirty="0" smtClean="0">
                <a:solidFill>
                  <a:schemeClr val="accent1"/>
                </a:solidFill>
              </a:rPr>
              <a:t>Were told that baptism would save them.</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marL="0" indent="0" algn="just">
              <a:spcBef>
                <a:spcPts val="0"/>
              </a:spcBef>
              <a:buNone/>
            </a:pPr>
            <a:r>
              <a:rPr lang="en-US" sz="3200" b="1" dirty="0" smtClean="0"/>
              <a:t>Acts </a:t>
            </a:r>
            <a:r>
              <a:rPr lang="en-US" sz="3200" b="1" dirty="0" smtClean="0"/>
              <a:t>8:16</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16</a:t>
            </a:r>
            <a:r>
              <a:rPr lang="en-US" sz="2800" dirty="0" smtClean="0"/>
              <a:t> For as yet </a:t>
            </a:r>
            <a:r>
              <a:rPr lang="en-US" sz="2800" dirty="0" smtClean="0"/>
              <a:t>[the Holy Spirit] </a:t>
            </a:r>
            <a:r>
              <a:rPr lang="en-US" sz="2800" dirty="0" smtClean="0"/>
              <a:t>had fallen upon none of them. They had only been baptized in the name of the Lord Jesus</a:t>
            </a:r>
            <a:r>
              <a:rPr lang="en-US" sz="2800" dirty="0" smtClean="0"/>
              <a:t>.</a:t>
            </a:r>
          </a:p>
          <a:p>
            <a:pPr marL="0" indent="0" algn="just">
              <a:spcBef>
                <a:spcPts val="0"/>
              </a:spcBef>
              <a:buNone/>
              <a:tabLst>
                <a:tab pos="338138" algn="l"/>
              </a:tabLst>
            </a:pPr>
            <a:endParaRPr lang="en-US" sz="2400" dirty="0" smtClean="0"/>
          </a:p>
          <a:p>
            <a:pPr marL="0" indent="0" algn="just">
              <a:spcBef>
                <a:spcPts val="0"/>
              </a:spcBef>
              <a:buNone/>
            </a:pPr>
            <a:r>
              <a:rPr lang="en-US" sz="3200" b="1" dirty="0" smtClean="0"/>
              <a:t>Acts </a:t>
            </a:r>
            <a:r>
              <a:rPr lang="en-US" sz="3200" b="1" dirty="0" smtClean="0"/>
              <a:t>10:47-48</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47</a:t>
            </a:r>
            <a:r>
              <a:rPr lang="en-US" sz="2800" dirty="0" smtClean="0"/>
              <a:t> “Can anyone forbid water, that these should not be baptized who have received the Holy Spirit just as we have?” </a:t>
            </a:r>
            <a:r>
              <a:rPr lang="en-US" sz="2800" b="1" baseline="30000" dirty="0" smtClean="0"/>
              <a:t>48</a:t>
            </a:r>
            <a:r>
              <a:rPr lang="en-US" sz="2800" dirty="0" smtClean="0"/>
              <a:t> And he commanded them to be baptized in the name of the Lord</a:t>
            </a:r>
            <a:r>
              <a:rPr lang="en-US" sz="2800" dirty="0" smtClean="0"/>
              <a:t>.</a:t>
            </a:r>
          </a:p>
          <a:p>
            <a:pPr marL="0" indent="0" algn="just">
              <a:spcBef>
                <a:spcPts val="0"/>
              </a:spcBef>
              <a:buNone/>
              <a:tabLst>
                <a:tab pos="338138" algn="l"/>
              </a:tabLst>
            </a:pPr>
            <a:endParaRPr lang="en-US" sz="2800" b="1" dirty="0" smtClean="0">
              <a:solidFill>
                <a:schemeClr val="accent1"/>
              </a:solidFill>
            </a:endParaRPr>
          </a:p>
          <a:p>
            <a:pPr marL="0" indent="0" algn="ctr">
              <a:spcBef>
                <a:spcPts val="0"/>
              </a:spcBef>
              <a:buNone/>
            </a:pPr>
            <a:r>
              <a:rPr lang="en-US" sz="2800" b="1" dirty="0" smtClean="0">
                <a:solidFill>
                  <a:schemeClr val="accent1"/>
                </a:solidFill>
              </a:rPr>
              <a:t>Baptism in water, not Holy Spirit.</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marL="0" indent="0" algn="just">
              <a:spcBef>
                <a:spcPts val="0"/>
              </a:spcBef>
              <a:buNone/>
            </a:pPr>
            <a:r>
              <a:rPr lang="en-US" sz="3200" b="1" dirty="0" smtClean="0"/>
              <a:t>Acts </a:t>
            </a:r>
            <a:r>
              <a:rPr lang="en-US" sz="3200" b="1" dirty="0" smtClean="0"/>
              <a:t>19:3-5</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3</a:t>
            </a:r>
            <a:r>
              <a:rPr lang="en-US" sz="2800" dirty="0" smtClean="0"/>
              <a:t> And he said to them, “Into what then were you baptized</a:t>
            </a:r>
            <a:r>
              <a:rPr lang="en-US" sz="2800" dirty="0" smtClean="0"/>
              <a:t>?” So </a:t>
            </a:r>
            <a:r>
              <a:rPr lang="en-US" sz="2800" dirty="0" smtClean="0"/>
              <a:t>they said, “Into John’s baptism</a:t>
            </a:r>
            <a:r>
              <a:rPr lang="en-US" sz="2800" dirty="0" smtClean="0"/>
              <a:t>.” </a:t>
            </a:r>
            <a:r>
              <a:rPr lang="en-US" sz="2800" b="1" baseline="30000" dirty="0" smtClean="0"/>
              <a:t>4</a:t>
            </a:r>
            <a:r>
              <a:rPr lang="en-US" sz="2800" dirty="0" smtClean="0"/>
              <a:t> </a:t>
            </a:r>
            <a:r>
              <a:rPr lang="en-US" sz="2800" dirty="0" smtClean="0"/>
              <a:t>Then Paul said, “John indeed baptized with a baptism of repentance, saying to the people that they should believe on Him who would come after him, that is, on Christ Jesus</a:t>
            </a:r>
            <a:r>
              <a:rPr lang="en-US" sz="2800" dirty="0" smtClean="0"/>
              <a:t>.” </a:t>
            </a:r>
            <a:r>
              <a:rPr lang="en-US" sz="2800" b="1" baseline="30000" dirty="0" smtClean="0"/>
              <a:t>5</a:t>
            </a:r>
            <a:r>
              <a:rPr lang="en-US" sz="2800" dirty="0" smtClean="0"/>
              <a:t> </a:t>
            </a:r>
            <a:r>
              <a:rPr lang="en-US" sz="2800" dirty="0" smtClean="0"/>
              <a:t>When they heard this, they were baptized in the name of the Lord Jesus</a:t>
            </a:r>
            <a:r>
              <a:rPr lang="en-US" sz="2800" dirty="0" smtClean="0"/>
              <a:t>.</a:t>
            </a:r>
          </a:p>
          <a:p>
            <a:pPr marL="0" indent="0" algn="just">
              <a:spcBef>
                <a:spcPts val="0"/>
              </a:spcBef>
              <a:buNone/>
              <a:tabLst>
                <a:tab pos="338138" algn="l"/>
              </a:tabLst>
            </a:pPr>
            <a:endParaRPr lang="en-US" sz="2400" dirty="0" smtClean="0"/>
          </a:p>
          <a:p>
            <a:pPr marL="0" indent="0" algn="ctr">
              <a:spcBef>
                <a:spcPts val="0"/>
              </a:spcBef>
              <a:buNone/>
            </a:pPr>
            <a:r>
              <a:rPr lang="en-US" sz="2800" b="1" dirty="0" smtClean="0">
                <a:solidFill>
                  <a:schemeClr val="accent1"/>
                </a:solidFill>
              </a:rPr>
              <a:t>No baptism other than Christ’s is valid.</a:t>
            </a:r>
          </a:p>
          <a:p>
            <a:pPr marL="0" indent="0" algn="ctr">
              <a:spcBef>
                <a:spcPts val="0"/>
              </a:spcBef>
              <a:buNone/>
            </a:pPr>
            <a:r>
              <a:rPr lang="en-US" sz="2800" b="1" dirty="0" smtClean="0">
                <a:solidFill>
                  <a:schemeClr val="accent1"/>
                </a:solidFill>
              </a:rPr>
              <a:t>(immersion in water for remission of sins)</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marL="0" indent="0" algn="just">
              <a:spcBef>
                <a:spcPts val="0"/>
              </a:spcBef>
              <a:buNone/>
            </a:pPr>
            <a:r>
              <a:rPr lang="en-US" sz="3200" b="1" dirty="0" smtClean="0"/>
              <a:t>Acts 22:16</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16</a:t>
            </a:r>
            <a:r>
              <a:rPr lang="en-US" sz="2800" dirty="0" smtClean="0"/>
              <a:t> </a:t>
            </a:r>
            <a:r>
              <a:rPr lang="en-US" sz="2800" dirty="0" smtClean="0"/>
              <a:t>“And </a:t>
            </a:r>
            <a:r>
              <a:rPr lang="en-US" sz="2800" dirty="0" smtClean="0"/>
              <a:t>now why are you waiting? Arise and be baptized, and wash away your sins, calling on the name of the Lord</a:t>
            </a:r>
            <a:r>
              <a:rPr lang="en-US" sz="2800" dirty="0" smtClean="0"/>
              <a:t>.”</a:t>
            </a:r>
          </a:p>
          <a:p>
            <a:pPr marL="0" indent="0" algn="just">
              <a:spcBef>
                <a:spcPts val="0"/>
              </a:spcBef>
              <a:buNone/>
              <a:tabLst>
                <a:tab pos="338138" algn="l"/>
              </a:tabLst>
            </a:pPr>
            <a:endParaRPr lang="en-US" sz="2800" b="1" dirty="0" smtClean="0">
              <a:solidFill>
                <a:schemeClr val="accent1"/>
              </a:solidFill>
            </a:endParaRPr>
          </a:p>
          <a:p>
            <a:pPr marL="0" indent="0" algn="just">
              <a:spcBef>
                <a:spcPts val="0"/>
              </a:spcBef>
              <a:buNone/>
            </a:pPr>
            <a:r>
              <a:rPr lang="en-US" sz="3200" b="1" dirty="0" smtClean="0"/>
              <a:t>1 Peter 3:21</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21</a:t>
            </a:r>
            <a:r>
              <a:rPr lang="en-US" sz="2800" dirty="0" smtClean="0"/>
              <a:t> There is also an antitype which now saves </a:t>
            </a:r>
            <a:r>
              <a:rPr lang="en-US" sz="2800" dirty="0" smtClean="0"/>
              <a:t>us - baptism </a:t>
            </a:r>
            <a:r>
              <a:rPr lang="en-US" sz="2800" dirty="0" smtClean="0"/>
              <a:t>(not the removal of the filth of the flesh, but the answer of a good conscience toward God), through the resurrection of Jesus </a:t>
            </a:r>
            <a:r>
              <a:rPr lang="en-US" sz="2800" dirty="0" smtClean="0"/>
              <a:t>Christ…</a:t>
            </a:r>
          </a:p>
          <a:p>
            <a:pPr marL="0" indent="0" algn="just">
              <a:spcBef>
                <a:spcPts val="0"/>
              </a:spcBef>
              <a:buNone/>
              <a:tabLst>
                <a:tab pos="338138" algn="l"/>
              </a:tabLst>
            </a:pPr>
            <a:endParaRPr lang="en-US" sz="2800" dirty="0" smtClean="0"/>
          </a:p>
          <a:p>
            <a:pPr marL="0" indent="0" algn="ctr">
              <a:spcBef>
                <a:spcPts val="0"/>
              </a:spcBef>
              <a:buNone/>
            </a:pPr>
            <a:r>
              <a:rPr lang="en-US" sz="2800" b="1" dirty="0" smtClean="0">
                <a:solidFill>
                  <a:schemeClr val="accent1"/>
                </a:solidFill>
              </a:rPr>
              <a:t>Baptism is an appeal to God for forgiveness.</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the New Testament Application</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marL="0" indent="0" algn="just">
              <a:spcBef>
                <a:spcPts val="0"/>
              </a:spcBef>
              <a:buNone/>
            </a:pPr>
            <a:r>
              <a:rPr lang="en-US" sz="3200" b="1" dirty="0" smtClean="0"/>
              <a:t>2 Timothy 2:19</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19</a:t>
            </a:r>
            <a:r>
              <a:rPr lang="en-US" sz="2800" dirty="0" smtClean="0"/>
              <a:t> Nevertheless the solid foundation of God stands, having this seal: “The Lord knows those who are His,” and, “Let everyone who names the name of </a:t>
            </a:r>
            <a:r>
              <a:rPr lang="en-US" sz="2800" dirty="0" smtClean="0"/>
              <a:t>Christ </a:t>
            </a:r>
            <a:r>
              <a:rPr lang="en-US" sz="2800" dirty="0" smtClean="0"/>
              <a:t>depart from iniquity</a:t>
            </a:r>
            <a:r>
              <a:rPr lang="en-US" sz="2800" dirty="0" smtClean="0"/>
              <a:t>.”</a:t>
            </a:r>
          </a:p>
          <a:p>
            <a:pPr marL="0" indent="0" algn="just">
              <a:spcBef>
                <a:spcPts val="0"/>
              </a:spcBef>
              <a:buNone/>
              <a:tabLst>
                <a:tab pos="338138" algn="l"/>
              </a:tabLst>
            </a:pPr>
            <a:endParaRPr lang="en-US" sz="2800" b="1" dirty="0" smtClean="0">
              <a:solidFill>
                <a:schemeClr val="accent1"/>
              </a:solidFill>
            </a:endParaRPr>
          </a:p>
          <a:p>
            <a:pPr marL="0" indent="0" algn="just">
              <a:spcBef>
                <a:spcPts val="0"/>
              </a:spcBef>
              <a:buNone/>
            </a:pPr>
            <a:r>
              <a:rPr lang="en-US" sz="3200" b="1" dirty="0" smtClean="0"/>
              <a:t>John 16:23</a:t>
            </a:r>
            <a:endParaRPr lang="en-US" sz="3200" b="1" dirty="0" smtClean="0"/>
          </a:p>
          <a:p>
            <a:pPr marL="0" indent="0" algn="just">
              <a:spcBef>
                <a:spcPts val="0"/>
              </a:spcBef>
              <a:buNone/>
            </a:pPr>
            <a:endParaRPr lang="en-US" sz="700" b="1" dirty="0" smtClean="0"/>
          </a:p>
          <a:p>
            <a:pPr marL="0" indent="0" algn="just">
              <a:spcBef>
                <a:spcPts val="0"/>
              </a:spcBef>
              <a:buNone/>
              <a:tabLst>
                <a:tab pos="338138" algn="l"/>
              </a:tabLst>
            </a:pPr>
            <a:r>
              <a:rPr lang="en-US" sz="2800" b="1" baseline="30000" dirty="0" smtClean="0"/>
              <a:t>23</a:t>
            </a:r>
            <a:r>
              <a:rPr lang="en-US" sz="2800" dirty="0" smtClean="0"/>
              <a:t> Most </a:t>
            </a:r>
            <a:r>
              <a:rPr lang="en-US" sz="2800" dirty="0" smtClean="0"/>
              <a:t>assuredly, I say to you, whatever you ask the Father in My name He will give you</a:t>
            </a:r>
            <a:r>
              <a:rPr lang="en-US" sz="2800" dirty="0" smtClean="0"/>
              <a:t>.</a:t>
            </a:r>
          </a:p>
          <a:p>
            <a:pPr marL="0" indent="0" algn="just">
              <a:spcBef>
                <a:spcPts val="0"/>
              </a:spcBef>
              <a:buNone/>
              <a:tabLst>
                <a:tab pos="338138" algn="l"/>
              </a:tabLst>
            </a:pPr>
            <a:endParaRPr lang="en-US" sz="2800" dirty="0" smtClean="0"/>
          </a:p>
          <a:p>
            <a:pPr marL="0" indent="0" algn="ctr">
              <a:spcBef>
                <a:spcPts val="0"/>
              </a:spcBef>
              <a:buNone/>
            </a:pPr>
            <a:r>
              <a:rPr lang="en-US" sz="2800" b="1" dirty="0" smtClean="0">
                <a:solidFill>
                  <a:schemeClr val="accent1"/>
                </a:solidFill>
              </a:rPr>
              <a:t>Calling on the name of the Lord</a:t>
            </a:r>
          </a:p>
          <a:p>
            <a:pPr marL="0" indent="0" algn="ctr">
              <a:spcBef>
                <a:spcPts val="0"/>
              </a:spcBef>
              <a:buNone/>
            </a:pPr>
            <a:r>
              <a:rPr lang="en-US" sz="2800" b="1" dirty="0" smtClean="0">
                <a:solidFill>
                  <a:schemeClr val="accent1"/>
                </a:solidFill>
              </a:rPr>
              <a:t>does not stop with baptism.</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Calling on the Name of the Lord</a:t>
            </a:r>
            <a:endParaRPr lang="en-US" dirty="0"/>
          </a:p>
        </p:txBody>
      </p:sp>
      <p:sp>
        <p:nvSpPr>
          <p:cNvPr id="3" name="Content Placeholder 2"/>
          <p:cNvSpPr>
            <a:spLocks noGrp="1"/>
          </p:cNvSpPr>
          <p:nvPr>
            <p:ph sz="quarter" idx="1"/>
          </p:nvPr>
        </p:nvSpPr>
        <p:spPr/>
        <p:txBody>
          <a:bodyPr/>
          <a:lstStyle/>
          <a:p>
            <a:pPr marL="0" indent="0" algn="just">
              <a:spcBef>
                <a:spcPts val="0"/>
              </a:spcBef>
              <a:buNone/>
            </a:pPr>
            <a:r>
              <a:rPr lang="en-US" sz="2800" b="1" dirty="0" smtClean="0"/>
              <a:t>Acts 2:21</a:t>
            </a:r>
          </a:p>
          <a:p>
            <a:pPr marL="0" indent="0" algn="just">
              <a:spcBef>
                <a:spcPts val="0"/>
              </a:spcBef>
              <a:buNone/>
            </a:pPr>
            <a:endParaRPr lang="en-US" sz="600" b="1" dirty="0" smtClean="0"/>
          </a:p>
          <a:p>
            <a:pPr marL="0" indent="0" algn="just">
              <a:spcBef>
                <a:spcPts val="0"/>
              </a:spcBef>
              <a:buNone/>
              <a:tabLst>
                <a:tab pos="338138" algn="l"/>
              </a:tabLst>
            </a:pPr>
            <a:r>
              <a:rPr lang="en-US" sz="2600" b="1" baseline="30000" dirty="0" smtClean="0"/>
              <a:t>21</a:t>
            </a:r>
            <a:r>
              <a:rPr lang="en-US" sz="2600" dirty="0" smtClean="0"/>
              <a:t> 	And </a:t>
            </a:r>
            <a:r>
              <a:rPr lang="en-US" sz="2600" dirty="0" smtClean="0"/>
              <a:t>it shall come to </a:t>
            </a:r>
            <a:r>
              <a:rPr lang="en-US" sz="2600" dirty="0" smtClean="0"/>
              <a:t>pass</a:t>
            </a:r>
          </a:p>
          <a:p>
            <a:pPr marL="0" indent="0" algn="just">
              <a:spcBef>
                <a:spcPts val="0"/>
              </a:spcBef>
              <a:buNone/>
              <a:tabLst>
                <a:tab pos="338138" algn="l"/>
              </a:tabLst>
            </a:pPr>
            <a:r>
              <a:rPr lang="en-US" sz="2600" dirty="0" smtClean="0"/>
              <a:t>	That </a:t>
            </a:r>
            <a:r>
              <a:rPr lang="en-US" sz="2600" dirty="0" smtClean="0"/>
              <a:t>whoever calls on the name of the </a:t>
            </a:r>
            <a:r>
              <a:rPr lang="en-US" sz="2600" dirty="0" smtClean="0"/>
              <a:t>LORD</a:t>
            </a:r>
          </a:p>
          <a:p>
            <a:pPr marL="0" indent="0" algn="just">
              <a:spcBef>
                <a:spcPts val="0"/>
              </a:spcBef>
              <a:buNone/>
              <a:tabLst>
                <a:tab pos="338138" algn="l"/>
              </a:tabLst>
            </a:pPr>
            <a:r>
              <a:rPr lang="en-US" sz="2600" dirty="0" smtClean="0"/>
              <a:t>	</a:t>
            </a:r>
            <a:r>
              <a:rPr lang="en-US" sz="2600" dirty="0" smtClean="0"/>
              <a:t>Shall </a:t>
            </a:r>
            <a:r>
              <a:rPr lang="en-US" sz="2600" dirty="0" smtClean="0"/>
              <a:t>be saved</a:t>
            </a:r>
            <a:r>
              <a:rPr lang="en-US" sz="2600" dirty="0" smtClean="0"/>
              <a:t>.</a:t>
            </a:r>
          </a:p>
          <a:p>
            <a:pPr marL="0" indent="0" algn="just">
              <a:spcBef>
                <a:spcPts val="0"/>
              </a:spcBef>
              <a:buNone/>
            </a:pPr>
            <a:endParaRPr lang="en-US" dirty="0" smtClean="0"/>
          </a:p>
          <a:p>
            <a:pPr marL="0" indent="0" algn="just">
              <a:spcBef>
                <a:spcPts val="0"/>
              </a:spcBef>
              <a:buNone/>
            </a:pPr>
            <a:r>
              <a:rPr lang="en-US" sz="2800" b="1" dirty="0" smtClean="0"/>
              <a:t>Rom. 10:13</a:t>
            </a:r>
          </a:p>
          <a:p>
            <a:pPr marL="0" indent="0" algn="just">
              <a:spcBef>
                <a:spcPts val="0"/>
              </a:spcBef>
              <a:buNone/>
            </a:pPr>
            <a:endParaRPr lang="en-US" sz="600" b="1" dirty="0" smtClean="0"/>
          </a:p>
          <a:p>
            <a:pPr marL="0" indent="0" algn="just">
              <a:spcBef>
                <a:spcPts val="0"/>
              </a:spcBef>
              <a:buNone/>
            </a:pPr>
            <a:r>
              <a:rPr lang="en-US" sz="2400" b="1" baseline="30000" dirty="0" smtClean="0"/>
              <a:t>13</a:t>
            </a:r>
            <a:r>
              <a:rPr lang="en-US" sz="2400" dirty="0" smtClean="0"/>
              <a:t> </a:t>
            </a:r>
            <a:r>
              <a:rPr lang="en-US" sz="2600" dirty="0" smtClean="0"/>
              <a:t>For “whoever calls on the name of the LORD shall be </a:t>
            </a:r>
            <a:r>
              <a:rPr lang="en-US" sz="2600" dirty="0" smtClean="0"/>
              <a:t>saved.”</a:t>
            </a:r>
          </a:p>
          <a:p>
            <a:pPr marL="0" indent="0" algn="just">
              <a:spcBef>
                <a:spcPts val="0"/>
              </a:spcBef>
              <a:buNone/>
            </a:pPr>
            <a:endParaRPr lang="en-US" sz="2600" dirty="0" smtClean="0"/>
          </a:p>
          <a:p>
            <a:pPr marL="0" indent="0" algn="ctr">
              <a:spcBef>
                <a:spcPts val="0"/>
              </a:spcBef>
              <a:buNone/>
            </a:pPr>
            <a:r>
              <a:rPr lang="en-US" sz="2800" b="1" dirty="0" smtClean="0">
                <a:solidFill>
                  <a:schemeClr val="accent1"/>
                </a:solidFill>
              </a:rPr>
              <a:t>Our salvation depends on it!</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Usage of Phrase Throughout Scriptures</a:t>
            </a:r>
            <a:endParaRPr lang="en-US" dirty="0"/>
          </a:p>
        </p:txBody>
      </p:sp>
      <p:sp>
        <p:nvSpPr>
          <p:cNvPr id="3" name="Content Placeholder 2"/>
          <p:cNvSpPr>
            <a:spLocks noGrp="1"/>
          </p:cNvSpPr>
          <p:nvPr>
            <p:ph sz="quarter" idx="1"/>
          </p:nvPr>
        </p:nvSpPr>
        <p:spPr/>
        <p:txBody>
          <a:bodyPr>
            <a:normAutofit/>
          </a:bodyPr>
          <a:lstStyle/>
          <a:p>
            <a:pPr marL="0" indent="0" algn="just">
              <a:spcBef>
                <a:spcPts val="0"/>
              </a:spcBef>
              <a:buNone/>
            </a:pPr>
            <a:r>
              <a:rPr lang="en-US" sz="2800" b="1" dirty="0" smtClean="0"/>
              <a:t>Genesis 4:26</a:t>
            </a:r>
          </a:p>
          <a:p>
            <a:pPr marL="0" indent="0" algn="just">
              <a:spcBef>
                <a:spcPts val="0"/>
              </a:spcBef>
              <a:buNone/>
            </a:pPr>
            <a:endParaRPr lang="en-US" sz="600" b="1" dirty="0" smtClean="0"/>
          </a:p>
          <a:p>
            <a:pPr marL="0" indent="0" algn="just">
              <a:spcBef>
                <a:spcPts val="0"/>
              </a:spcBef>
              <a:buNone/>
              <a:tabLst>
                <a:tab pos="338138" algn="l"/>
              </a:tabLst>
            </a:pPr>
            <a:r>
              <a:rPr lang="en-US" sz="2400" b="1" baseline="30000" dirty="0" smtClean="0"/>
              <a:t>26</a:t>
            </a:r>
            <a:r>
              <a:rPr lang="en-US" sz="2400" dirty="0" smtClean="0"/>
              <a:t> …Then </a:t>
            </a:r>
            <a:r>
              <a:rPr lang="en-US" sz="2400" dirty="0" smtClean="0"/>
              <a:t>men began to call on the name of the LORD</a:t>
            </a:r>
            <a:r>
              <a:rPr lang="en-US" sz="2400" dirty="0" smtClean="0"/>
              <a:t>.</a:t>
            </a:r>
          </a:p>
          <a:p>
            <a:pPr marL="0" indent="0" algn="just">
              <a:spcBef>
                <a:spcPts val="0"/>
              </a:spcBef>
              <a:buNone/>
              <a:tabLst>
                <a:tab pos="338138" algn="l"/>
              </a:tabLst>
            </a:pPr>
            <a:endParaRPr lang="en-US" dirty="0" smtClean="0"/>
          </a:p>
          <a:p>
            <a:pPr marL="0" indent="0" algn="just">
              <a:spcBef>
                <a:spcPts val="0"/>
              </a:spcBef>
              <a:buNone/>
            </a:pPr>
            <a:r>
              <a:rPr lang="en-US" sz="2800" b="1" dirty="0" smtClean="0"/>
              <a:t>Genesis 12:8</a:t>
            </a:r>
          </a:p>
          <a:p>
            <a:pPr marL="0" indent="0" algn="just">
              <a:spcBef>
                <a:spcPts val="0"/>
              </a:spcBef>
              <a:buNone/>
            </a:pPr>
            <a:endParaRPr lang="en-US" sz="600" b="1" dirty="0" smtClean="0"/>
          </a:p>
          <a:p>
            <a:pPr marL="0" indent="0" algn="just">
              <a:spcBef>
                <a:spcPts val="0"/>
              </a:spcBef>
              <a:buNone/>
            </a:pPr>
            <a:r>
              <a:rPr lang="en-US" sz="2400" baseline="30000" dirty="0" smtClean="0"/>
              <a:t>8</a:t>
            </a:r>
            <a:r>
              <a:rPr lang="en-US" sz="2400" dirty="0" smtClean="0"/>
              <a:t> </a:t>
            </a:r>
            <a:r>
              <a:rPr lang="en-US" sz="2400" dirty="0" smtClean="0"/>
              <a:t>…there [Abram] </a:t>
            </a:r>
            <a:r>
              <a:rPr lang="en-US" sz="2400" dirty="0" smtClean="0"/>
              <a:t>built an altar to the LORD and called on the name of the LORD</a:t>
            </a:r>
            <a:r>
              <a:rPr lang="en-US" sz="2400" dirty="0" smtClean="0"/>
              <a:t>.</a:t>
            </a:r>
          </a:p>
          <a:p>
            <a:pPr marL="0" indent="0" algn="just">
              <a:spcBef>
                <a:spcPts val="0"/>
              </a:spcBef>
              <a:buNone/>
            </a:pPr>
            <a:endParaRPr lang="en-US" sz="2600" dirty="0" smtClean="0"/>
          </a:p>
          <a:p>
            <a:pPr marL="0" indent="0" algn="ctr">
              <a:spcBef>
                <a:spcPts val="0"/>
              </a:spcBef>
              <a:buNone/>
            </a:pPr>
            <a:r>
              <a:rPr lang="en-US" sz="2800" b="1" dirty="0" smtClean="0">
                <a:solidFill>
                  <a:schemeClr val="accent1"/>
                </a:solidFill>
              </a:rPr>
              <a:t>Phrase used from the time of the Patriarchs.</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Usage of Phrase Throughout Scriptures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marL="0" indent="0" algn="just">
              <a:spcBef>
                <a:spcPts val="0"/>
              </a:spcBef>
              <a:buNone/>
            </a:pPr>
            <a:r>
              <a:rPr lang="en-US" sz="2800" b="1" dirty="0" smtClean="0"/>
              <a:t>1 Kings 18:22-24</a:t>
            </a:r>
          </a:p>
          <a:p>
            <a:pPr marL="0" indent="0" algn="just">
              <a:spcBef>
                <a:spcPts val="0"/>
              </a:spcBef>
              <a:buNone/>
            </a:pPr>
            <a:endParaRPr lang="en-US" sz="600" b="1" dirty="0" smtClean="0"/>
          </a:p>
          <a:p>
            <a:pPr marL="0" indent="0" algn="just">
              <a:spcBef>
                <a:spcPts val="0"/>
              </a:spcBef>
              <a:buNone/>
            </a:pPr>
            <a:r>
              <a:rPr lang="en-US" sz="2400" b="1" baseline="30000" dirty="0" smtClean="0"/>
              <a:t>22</a:t>
            </a:r>
            <a:r>
              <a:rPr lang="en-US" sz="2400" dirty="0" smtClean="0"/>
              <a:t> Then Elijah said to the people, “I alone am left a prophet of the LORD; but Baal’s prophets are four hundred and fifty men. </a:t>
            </a:r>
            <a:r>
              <a:rPr lang="en-US" sz="2400" b="1" baseline="30000" dirty="0" smtClean="0"/>
              <a:t>23</a:t>
            </a:r>
            <a:r>
              <a:rPr lang="en-US" sz="2400" dirty="0" smtClean="0"/>
              <a:t> Therefore let them give us two bulls; and let them choose one bull for themselves, cut it in pieces, and lay it on the wood, but put no fire under it; and I will prepare the other bull, and lay it on the wood, but put no fire under it. </a:t>
            </a:r>
            <a:r>
              <a:rPr lang="en-US" sz="2400" b="1" baseline="30000" dirty="0" smtClean="0"/>
              <a:t>24</a:t>
            </a:r>
            <a:r>
              <a:rPr lang="en-US" sz="2400" dirty="0" smtClean="0"/>
              <a:t> Then you call on the name of your gods, and I will call on the name of the LORD; and the God who answers by fire, He is God.” So all the people answered and said, “It is well spoken.”</a:t>
            </a:r>
            <a:endParaRPr lang="en-US" sz="2600" dirty="0" smtClean="0"/>
          </a:p>
          <a:p>
            <a:pPr marL="0" indent="0" algn="just">
              <a:spcBef>
                <a:spcPts val="0"/>
              </a:spcBef>
              <a:buNone/>
            </a:pPr>
            <a:endParaRPr lang="en-US" sz="2600" dirty="0" smtClean="0"/>
          </a:p>
          <a:p>
            <a:pPr marL="0" indent="0" algn="ctr">
              <a:spcBef>
                <a:spcPts val="0"/>
              </a:spcBef>
              <a:buNone/>
            </a:pPr>
            <a:r>
              <a:rPr lang="en-US" sz="2800" b="1" dirty="0" smtClean="0">
                <a:solidFill>
                  <a:schemeClr val="accent1"/>
                </a:solidFill>
              </a:rPr>
              <a:t>Elijah requested a demonstration of power.</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Usage of Phrase Throughout Scriptures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marL="0" indent="0" algn="just">
              <a:spcBef>
                <a:spcPts val="0"/>
              </a:spcBef>
              <a:buNone/>
            </a:pPr>
            <a:r>
              <a:rPr lang="en-US" sz="2800" b="1" dirty="0" smtClean="0"/>
              <a:t>2 Kings 5:11</a:t>
            </a:r>
          </a:p>
          <a:p>
            <a:pPr marL="0" indent="0" algn="just">
              <a:spcBef>
                <a:spcPts val="0"/>
              </a:spcBef>
              <a:buNone/>
            </a:pPr>
            <a:endParaRPr lang="en-US" sz="600" b="1" dirty="0" smtClean="0"/>
          </a:p>
          <a:p>
            <a:pPr marL="0" indent="0" algn="just">
              <a:spcBef>
                <a:spcPts val="0"/>
              </a:spcBef>
              <a:buNone/>
            </a:pPr>
            <a:r>
              <a:rPr lang="en-US" sz="2400" b="1" baseline="30000" dirty="0" smtClean="0"/>
              <a:t>11</a:t>
            </a:r>
            <a:r>
              <a:rPr lang="en-US" sz="2400" dirty="0" smtClean="0"/>
              <a:t> But </a:t>
            </a:r>
            <a:r>
              <a:rPr lang="en-US" sz="2400" dirty="0" err="1" smtClean="0"/>
              <a:t>Naaman</a:t>
            </a:r>
            <a:r>
              <a:rPr lang="en-US" sz="2400" dirty="0" smtClean="0"/>
              <a:t> became furious, and went away and said, “Indeed, I said to myself, ‘He will surely come out to me, and stand and call on the name of the LORD his God, and wave his hand over the place, and heal the leprosy</a:t>
            </a:r>
            <a:r>
              <a:rPr lang="en-US" sz="2400" dirty="0" smtClean="0"/>
              <a:t>.’”</a:t>
            </a:r>
          </a:p>
          <a:p>
            <a:pPr marL="0" indent="0" algn="just">
              <a:spcBef>
                <a:spcPts val="0"/>
              </a:spcBef>
              <a:buNone/>
            </a:pPr>
            <a:endParaRPr lang="en-US" sz="2600" dirty="0" smtClean="0"/>
          </a:p>
          <a:p>
            <a:pPr marL="0" indent="0" algn="ctr">
              <a:spcBef>
                <a:spcPts val="0"/>
              </a:spcBef>
              <a:buNone/>
            </a:pPr>
            <a:r>
              <a:rPr lang="en-US" sz="2800" b="1" dirty="0" err="1" smtClean="0">
                <a:solidFill>
                  <a:schemeClr val="accent1"/>
                </a:solidFill>
              </a:rPr>
              <a:t>Naaman</a:t>
            </a:r>
            <a:r>
              <a:rPr lang="en-US" sz="2800" b="1" dirty="0" smtClean="0">
                <a:solidFill>
                  <a:schemeClr val="accent1"/>
                </a:solidFill>
              </a:rPr>
              <a:t> expected the same.</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Usage of Phrase Throughout Scriptures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marL="0" indent="0" algn="just">
              <a:spcBef>
                <a:spcPts val="0"/>
              </a:spcBef>
              <a:buNone/>
            </a:pPr>
            <a:r>
              <a:rPr lang="en-US" sz="2800" b="1" dirty="0" smtClean="0"/>
              <a:t>Psalm 99:6-8</a:t>
            </a:r>
          </a:p>
          <a:p>
            <a:pPr marL="0" indent="0" algn="just">
              <a:spcBef>
                <a:spcPts val="0"/>
              </a:spcBef>
              <a:buNone/>
            </a:pPr>
            <a:endParaRPr lang="en-US" sz="600" b="1" dirty="0" smtClean="0"/>
          </a:p>
          <a:p>
            <a:pPr marL="0" indent="0" algn="just">
              <a:spcBef>
                <a:spcPts val="0"/>
              </a:spcBef>
              <a:buNone/>
              <a:tabLst>
                <a:tab pos="282575" algn="l"/>
              </a:tabLst>
            </a:pPr>
            <a:r>
              <a:rPr lang="en-US" sz="2400" b="1" baseline="30000" dirty="0" smtClean="0"/>
              <a:t>6</a:t>
            </a:r>
            <a:r>
              <a:rPr lang="en-US" sz="2400" dirty="0" smtClean="0"/>
              <a:t> </a:t>
            </a:r>
            <a:r>
              <a:rPr lang="en-US" sz="2400" dirty="0" smtClean="0"/>
              <a:t>	Moses </a:t>
            </a:r>
            <a:r>
              <a:rPr lang="en-US" sz="2400" dirty="0" smtClean="0"/>
              <a:t>and Aaron were among His priests</a:t>
            </a:r>
            <a:r>
              <a:rPr lang="en-US" sz="2400" dirty="0" smtClean="0"/>
              <a:t>,</a:t>
            </a:r>
          </a:p>
          <a:p>
            <a:pPr marL="0" indent="0" algn="just">
              <a:spcBef>
                <a:spcPts val="0"/>
              </a:spcBef>
              <a:buNone/>
              <a:tabLst>
                <a:tab pos="282575" algn="l"/>
              </a:tabLst>
            </a:pPr>
            <a:r>
              <a:rPr lang="en-US" sz="2400" dirty="0" smtClean="0"/>
              <a:t>	And </a:t>
            </a:r>
            <a:r>
              <a:rPr lang="en-US" sz="2400" dirty="0" smtClean="0"/>
              <a:t>Samuel was among those who called upon His </a:t>
            </a:r>
            <a:r>
              <a:rPr lang="en-US" sz="2400" dirty="0" smtClean="0"/>
              <a:t>name</a:t>
            </a:r>
          </a:p>
          <a:p>
            <a:pPr marL="0" indent="0" algn="just">
              <a:spcBef>
                <a:spcPts val="0"/>
              </a:spcBef>
              <a:buNone/>
              <a:tabLst>
                <a:tab pos="282575" algn="l"/>
              </a:tabLst>
            </a:pPr>
            <a:r>
              <a:rPr lang="en-US" sz="2400" dirty="0" smtClean="0"/>
              <a:t>	They </a:t>
            </a:r>
            <a:r>
              <a:rPr lang="en-US" sz="2400" dirty="0" smtClean="0"/>
              <a:t>called upon the LORD, and He answered them</a:t>
            </a:r>
            <a:r>
              <a:rPr lang="en-US" sz="2400" dirty="0" smtClean="0"/>
              <a:t>.</a:t>
            </a:r>
          </a:p>
          <a:p>
            <a:pPr marL="0" indent="0" algn="just">
              <a:spcBef>
                <a:spcPts val="0"/>
              </a:spcBef>
              <a:buNone/>
              <a:tabLst>
                <a:tab pos="282575" algn="l"/>
              </a:tabLst>
            </a:pPr>
            <a:r>
              <a:rPr lang="en-US" sz="2400" b="1" baseline="30000" dirty="0" smtClean="0"/>
              <a:t>7</a:t>
            </a:r>
            <a:r>
              <a:rPr lang="en-US" sz="2400" dirty="0" smtClean="0"/>
              <a:t> 	He </a:t>
            </a:r>
            <a:r>
              <a:rPr lang="en-US" sz="2400" dirty="0" smtClean="0"/>
              <a:t>spoke to them in the cloudy pillar</a:t>
            </a:r>
            <a:r>
              <a:rPr lang="en-US" sz="2400" dirty="0" smtClean="0"/>
              <a:t>;</a:t>
            </a:r>
          </a:p>
          <a:p>
            <a:pPr marL="0" indent="0" algn="just">
              <a:spcBef>
                <a:spcPts val="0"/>
              </a:spcBef>
              <a:buNone/>
              <a:tabLst>
                <a:tab pos="282575" algn="l"/>
              </a:tabLst>
            </a:pPr>
            <a:r>
              <a:rPr lang="en-US" sz="2400" dirty="0" smtClean="0"/>
              <a:t>	They </a:t>
            </a:r>
            <a:r>
              <a:rPr lang="en-US" sz="2400" dirty="0" smtClean="0"/>
              <a:t>kept His testimonies and the ordinance He gave </a:t>
            </a:r>
            <a:r>
              <a:rPr lang="en-US" sz="2400" dirty="0" smtClean="0"/>
              <a:t>them.</a:t>
            </a:r>
          </a:p>
          <a:p>
            <a:pPr marL="0" indent="0" algn="just">
              <a:spcBef>
                <a:spcPts val="0"/>
              </a:spcBef>
              <a:buNone/>
              <a:tabLst>
                <a:tab pos="282575" algn="l"/>
              </a:tabLst>
            </a:pPr>
            <a:r>
              <a:rPr lang="en-US" sz="2400" b="1" baseline="30000" dirty="0" smtClean="0"/>
              <a:t>8</a:t>
            </a:r>
            <a:r>
              <a:rPr lang="en-US" sz="2400" dirty="0" smtClean="0"/>
              <a:t> 	You </a:t>
            </a:r>
            <a:r>
              <a:rPr lang="en-US" sz="2400" dirty="0" smtClean="0"/>
              <a:t>answered them, O LORD our God</a:t>
            </a:r>
            <a:r>
              <a:rPr lang="en-US" sz="2400" dirty="0" smtClean="0"/>
              <a:t>;</a:t>
            </a:r>
          </a:p>
          <a:p>
            <a:pPr marL="0" indent="0" algn="just">
              <a:spcBef>
                <a:spcPts val="0"/>
              </a:spcBef>
              <a:buNone/>
              <a:tabLst>
                <a:tab pos="282575" algn="l"/>
              </a:tabLst>
            </a:pPr>
            <a:r>
              <a:rPr lang="en-US" sz="2400" dirty="0" smtClean="0"/>
              <a:t>	You </a:t>
            </a:r>
            <a:r>
              <a:rPr lang="en-US" sz="2400" dirty="0" smtClean="0"/>
              <a:t>were to them </a:t>
            </a:r>
            <a:r>
              <a:rPr lang="en-US" sz="2400" dirty="0" smtClean="0"/>
              <a:t>God-Who-Forgives</a:t>
            </a:r>
          </a:p>
          <a:p>
            <a:pPr marL="0" indent="0" algn="just">
              <a:spcBef>
                <a:spcPts val="0"/>
              </a:spcBef>
              <a:buNone/>
              <a:tabLst>
                <a:tab pos="282575" algn="l"/>
              </a:tabLst>
            </a:pPr>
            <a:r>
              <a:rPr lang="en-US" sz="2400" dirty="0" smtClean="0"/>
              <a:t>	Though </a:t>
            </a:r>
            <a:r>
              <a:rPr lang="en-US" sz="2400" dirty="0" smtClean="0"/>
              <a:t>You took vengeance on their deeds</a:t>
            </a:r>
            <a:r>
              <a:rPr lang="en-US" sz="2400" dirty="0" smtClean="0"/>
              <a:t>.</a:t>
            </a:r>
          </a:p>
          <a:p>
            <a:pPr marL="0" indent="0" algn="just">
              <a:spcBef>
                <a:spcPts val="0"/>
              </a:spcBef>
              <a:buNone/>
            </a:pPr>
            <a:endParaRPr lang="en-US" sz="2600" dirty="0" smtClean="0"/>
          </a:p>
          <a:p>
            <a:pPr marL="0" indent="0" algn="ctr">
              <a:spcBef>
                <a:spcPts val="0"/>
              </a:spcBef>
              <a:buNone/>
            </a:pPr>
            <a:r>
              <a:rPr lang="en-US" sz="2800" b="1" dirty="0" smtClean="0">
                <a:solidFill>
                  <a:schemeClr val="accent1"/>
                </a:solidFill>
              </a:rPr>
              <a:t>They called and He answered, </a:t>
            </a:r>
          </a:p>
          <a:p>
            <a:pPr marL="0" indent="0" algn="ctr">
              <a:spcBef>
                <a:spcPts val="0"/>
              </a:spcBef>
              <a:buNone/>
            </a:pPr>
            <a:r>
              <a:rPr lang="en-US" sz="2800" b="1" dirty="0" smtClean="0">
                <a:solidFill>
                  <a:schemeClr val="accent1"/>
                </a:solidFill>
              </a:rPr>
              <a:t>with His law and His forgiveness.</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fade">
                                      <p:cBhvr>
                                        <p:cTn id="36" dur="500"/>
                                        <p:tgtEl>
                                          <p:spTgt spid="3">
                                            <p:txEl>
                                              <p:pRg st="11" end="1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Usage of Phrase Throughout Scriptures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marL="0" indent="0" algn="just">
              <a:spcBef>
                <a:spcPts val="0"/>
              </a:spcBef>
              <a:buNone/>
            </a:pPr>
            <a:r>
              <a:rPr lang="en-US" sz="2800" b="1" dirty="0" smtClean="0"/>
              <a:t>Lamentations 3:55</a:t>
            </a:r>
          </a:p>
          <a:p>
            <a:pPr marL="0" indent="0" algn="just">
              <a:spcBef>
                <a:spcPts val="0"/>
              </a:spcBef>
              <a:buNone/>
            </a:pPr>
            <a:endParaRPr lang="en-US" sz="600" b="1" dirty="0" smtClean="0"/>
          </a:p>
          <a:p>
            <a:pPr marL="0" indent="0" algn="just">
              <a:spcBef>
                <a:spcPts val="0"/>
              </a:spcBef>
              <a:buNone/>
              <a:tabLst>
                <a:tab pos="395288" algn="l"/>
              </a:tabLst>
            </a:pPr>
            <a:r>
              <a:rPr lang="en-US" sz="2400" b="1" baseline="30000" dirty="0" smtClean="0"/>
              <a:t>55</a:t>
            </a:r>
            <a:r>
              <a:rPr lang="en-US" sz="2400" dirty="0" smtClean="0"/>
              <a:t> 	</a:t>
            </a:r>
            <a:r>
              <a:rPr lang="en-US" sz="2400" dirty="0" smtClean="0"/>
              <a:t>I </a:t>
            </a:r>
            <a:r>
              <a:rPr lang="en-US" sz="2400" dirty="0" smtClean="0"/>
              <a:t>called on Your name, O </a:t>
            </a:r>
            <a:r>
              <a:rPr lang="en-US" sz="2400" dirty="0" smtClean="0"/>
              <a:t>LORD</a:t>
            </a:r>
          </a:p>
          <a:p>
            <a:pPr marL="0" indent="0" algn="just">
              <a:spcBef>
                <a:spcPts val="0"/>
              </a:spcBef>
              <a:buNone/>
              <a:tabLst>
                <a:tab pos="395288" algn="l"/>
              </a:tabLst>
            </a:pPr>
            <a:r>
              <a:rPr lang="en-US" sz="2400" dirty="0" smtClean="0"/>
              <a:t>	From </a:t>
            </a:r>
            <a:r>
              <a:rPr lang="en-US" sz="2400" dirty="0" smtClean="0"/>
              <a:t>the lowest pit. </a:t>
            </a:r>
            <a:endParaRPr lang="en-US" sz="2400" dirty="0" smtClean="0"/>
          </a:p>
          <a:p>
            <a:pPr marL="0" indent="0" algn="just">
              <a:spcBef>
                <a:spcPts val="0"/>
              </a:spcBef>
              <a:buNone/>
              <a:tabLst>
                <a:tab pos="395288" algn="l"/>
              </a:tabLst>
            </a:pPr>
            <a:r>
              <a:rPr lang="en-US" sz="2400" b="1" baseline="30000" dirty="0" smtClean="0"/>
              <a:t>56</a:t>
            </a:r>
            <a:r>
              <a:rPr lang="en-US" sz="2400" dirty="0" smtClean="0"/>
              <a:t> 	You </a:t>
            </a:r>
            <a:r>
              <a:rPr lang="en-US" sz="2400" dirty="0" smtClean="0"/>
              <a:t>have heard my </a:t>
            </a:r>
            <a:r>
              <a:rPr lang="en-US" sz="2400" dirty="0" smtClean="0"/>
              <a:t>voice</a:t>
            </a:r>
          </a:p>
          <a:p>
            <a:pPr marL="0" indent="0" algn="just">
              <a:spcBef>
                <a:spcPts val="0"/>
              </a:spcBef>
              <a:buNone/>
              <a:tabLst>
                <a:tab pos="395288" algn="l"/>
              </a:tabLst>
            </a:pPr>
            <a:r>
              <a:rPr lang="en-US" sz="2400" dirty="0" smtClean="0"/>
              <a:t>	“Do </a:t>
            </a:r>
            <a:r>
              <a:rPr lang="en-US" sz="2400" dirty="0" smtClean="0"/>
              <a:t>not hide Your </a:t>
            </a:r>
            <a:r>
              <a:rPr lang="en-US" sz="2400" dirty="0" smtClean="0"/>
              <a:t>ear</a:t>
            </a:r>
          </a:p>
          <a:p>
            <a:pPr marL="0" indent="0" algn="just">
              <a:spcBef>
                <a:spcPts val="0"/>
              </a:spcBef>
              <a:buNone/>
              <a:tabLst>
                <a:tab pos="395288" algn="l"/>
              </a:tabLst>
            </a:pPr>
            <a:r>
              <a:rPr lang="en-US" sz="2400" dirty="0" smtClean="0"/>
              <a:t>	From </a:t>
            </a:r>
            <a:r>
              <a:rPr lang="en-US" sz="2400" dirty="0" smtClean="0"/>
              <a:t>my sighing, from my cry for help.” </a:t>
            </a:r>
            <a:endParaRPr lang="en-US" sz="2400" dirty="0" smtClean="0"/>
          </a:p>
          <a:p>
            <a:pPr marL="0" indent="0" algn="just">
              <a:spcBef>
                <a:spcPts val="0"/>
              </a:spcBef>
              <a:buNone/>
              <a:tabLst>
                <a:tab pos="282575" algn="l"/>
              </a:tabLst>
            </a:pPr>
            <a:endParaRPr lang="en-US" sz="2600" dirty="0" smtClean="0"/>
          </a:p>
          <a:p>
            <a:pPr marL="0" indent="0" algn="ctr">
              <a:spcBef>
                <a:spcPts val="0"/>
              </a:spcBef>
              <a:buNone/>
            </a:pPr>
            <a:r>
              <a:rPr lang="en-US" sz="2800" b="1" dirty="0" smtClean="0">
                <a:solidFill>
                  <a:schemeClr val="accent1"/>
                </a:solidFill>
              </a:rPr>
              <a:t>Associated with prayer for God’s help.</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Usage of Phrase Throughout Scriptures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marL="0" indent="0" algn="just">
              <a:spcBef>
                <a:spcPts val="0"/>
              </a:spcBef>
              <a:buNone/>
            </a:pPr>
            <a:r>
              <a:rPr lang="en-US" sz="2800" b="1" dirty="0" smtClean="0"/>
              <a:t>Zephaniah 3:9</a:t>
            </a:r>
          </a:p>
          <a:p>
            <a:pPr marL="0" indent="0" algn="just">
              <a:spcBef>
                <a:spcPts val="0"/>
              </a:spcBef>
              <a:buNone/>
            </a:pPr>
            <a:endParaRPr lang="en-US" sz="600" b="1" dirty="0" smtClean="0"/>
          </a:p>
          <a:p>
            <a:pPr marL="0" indent="0" algn="just">
              <a:spcBef>
                <a:spcPts val="0"/>
              </a:spcBef>
              <a:buNone/>
              <a:tabLst>
                <a:tab pos="395288" algn="l"/>
              </a:tabLst>
            </a:pPr>
            <a:r>
              <a:rPr lang="en-US" sz="2400" b="1" baseline="30000" dirty="0" smtClean="0"/>
              <a:t>9</a:t>
            </a:r>
            <a:r>
              <a:rPr lang="en-US" sz="2400" dirty="0" smtClean="0"/>
              <a:t> </a:t>
            </a:r>
            <a:r>
              <a:rPr lang="en-US" sz="2400" dirty="0" smtClean="0"/>
              <a:t>	“For </a:t>
            </a:r>
            <a:r>
              <a:rPr lang="en-US" sz="2400" dirty="0" smtClean="0"/>
              <a:t>then I will restore to the peoples a pure </a:t>
            </a:r>
            <a:r>
              <a:rPr lang="en-US" sz="2400" dirty="0" smtClean="0"/>
              <a:t>language</a:t>
            </a:r>
          </a:p>
          <a:p>
            <a:pPr marL="0" indent="0" algn="just">
              <a:spcBef>
                <a:spcPts val="0"/>
              </a:spcBef>
              <a:buNone/>
              <a:tabLst>
                <a:tab pos="395288" algn="l"/>
              </a:tabLst>
            </a:pPr>
            <a:r>
              <a:rPr lang="en-US" sz="2400" dirty="0" smtClean="0"/>
              <a:t>	That </a:t>
            </a:r>
            <a:r>
              <a:rPr lang="en-US" sz="2400" dirty="0" smtClean="0"/>
              <a:t>they all may call on the name of the </a:t>
            </a:r>
            <a:r>
              <a:rPr lang="en-US" sz="2400" dirty="0" smtClean="0"/>
              <a:t>LORD</a:t>
            </a:r>
          </a:p>
          <a:p>
            <a:pPr marL="0" indent="0" algn="just">
              <a:spcBef>
                <a:spcPts val="0"/>
              </a:spcBef>
              <a:buNone/>
              <a:tabLst>
                <a:tab pos="395288" algn="l"/>
              </a:tabLst>
            </a:pPr>
            <a:r>
              <a:rPr lang="en-US" sz="2400" dirty="0" smtClean="0"/>
              <a:t>	To </a:t>
            </a:r>
            <a:r>
              <a:rPr lang="en-US" sz="2400" dirty="0" smtClean="0"/>
              <a:t>serve Him with one accord. </a:t>
            </a:r>
            <a:endParaRPr lang="en-US" sz="2400" dirty="0" smtClean="0"/>
          </a:p>
          <a:p>
            <a:pPr marL="0" indent="0" algn="just">
              <a:spcBef>
                <a:spcPts val="0"/>
              </a:spcBef>
              <a:buNone/>
              <a:tabLst>
                <a:tab pos="395288" algn="l"/>
              </a:tabLst>
            </a:pPr>
            <a:endParaRPr lang="en-US" sz="600" dirty="0" smtClean="0"/>
          </a:p>
          <a:p>
            <a:pPr marL="0" indent="0" algn="just">
              <a:spcBef>
                <a:spcPts val="0"/>
              </a:spcBef>
              <a:buNone/>
              <a:tabLst>
                <a:tab pos="395288" algn="l"/>
              </a:tabLst>
            </a:pPr>
            <a:r>
              <a:rPr lang="en-US" sz="2400" b="1" baseline="30000" dirty="0" smtClean="0"/>
              <a:t>12</a:t>
            </a:r>
            <a:r>
              <a:rPr lang="en-US" sz="2400" dirty="0" smtClean="0"/>
              <a:t> </a:t>
            </a:r>
            <a:r>
              <a:rPr lang="en-US" sz="2400" dirty="0" smtClean="0"/>
              <a:t>	I </a:t>
            </a:r>
            <a:r>
              <a:rPr lang="en-US" sz="2400" dirty="0" smtClean="0"/>
              <a:t>will leave in your </a:t>
            </a:r>
            <a:r>
              <a:rPr lang="en-US" sz="2400" dirty="0" smtClean="0"/>
              <a:t>midst</a:t>
            </a:r>
          </a:p>
          <a:p>
            <a:pPr marL="0" indent="0" algn="just">
              <a:spcBef>
                <a:spcPts val="0"/>
              </a:spcBef>
              <a:buNone/>
              <a:tabLst>
                <a:tab pos="395288" algn="l"/>
              </a:tabLst>
            </a:pPr>
            <a:r>
              <a:rPr lang="en-US" sz="2400" dirty="0" smtClean="0"/>
              <a:t>	A </a:t>
            </a:r>
            <a:r>
              <a:rPr lang="en-US" sz="2400" dirty="0" smtClean="0"/>
              <a:t>meek and humble </a:t>
            </a:r>
            <a:r>
              <a:rPr lang="en-US" sz="2400" dirty="0" smtClean="0"/>
              <a:t>people</a:t>
            </a:r>
          </a:p>
          <a:p>
            <a:pPr marL="0" indent="0" algn="just">
              <a:spcBef>
                <a:spcPts val="0"/>
              </a:spcBef>
              <a:buNone/>
              <a:tabLst>
                <a:tab pos="395288" algn="l"/>
              </a:tabLst>
            </a:pPr>
            <a:r>
              <a:rPr lang="en-US" sz="2400" dirty="0" smtClean="0"/>
              <a:t>	And </a:t>
            </a:r>
            <a:r>
              <a:rPr lang="en-US" sz="2400" dirty="0" smtClean="0"/>
              <a:t>they shall trust in the name of the LORD. </a:t>
            </a:r>
            <a:endParaRPr lang="en-US" sz="2400" dirty="0" smtClean="0"/>
          </a:p>
          <a:p>
            <a:pPr marL="0" indent="0" algn="just">
              <a:spcBef>
                <a:spcPts val="0"/>
              </a:spcBef>
              <a:buNone/>
              <a:tabLst>
                <a:tab pos="395288" algn="l"/>
              </a:tabLst>
            </a:pPr>
            <a:endParaRPr lang="en-US" sz="2600" dirty="0" smtClean="0"/>
          </a:p>
          <a:p>
            <a:pPr marL="0" indent="0" algn="ctr">
              <a:spcBef>
                <a:spcPts val="0"/>
              </a:spcBef>
              <a:buNone/>
            </a:pPr>
            <a:r>
              <a:rPr lang="en-US" sz="2800" b="1" dirty="0" smtClean="0">
                <a:solidFill>
                  <a:schemeClr val="accent1"/>
                </a:solidFill>
              </a:rPr>
              <a:t>Those who call on the name of the Lord</a:t>
            </a:r>
          </a:p>
          <a:p>
            <a:pPr marL="0" indent="0" algn="ctr">
              <a:spcBef>
                <a:spcPts val="0"/>
              </a:spcBef>
              <a:buNone/>
            </a:pPr>
            <a:r>
              <a:rPr lang="en-US" sz="2800" b="1" dirty="0" smtClean="0">
                <a:solidFill>
                  <a:schemeClr val="accent1"/>
                </a:solidFill>
              </a:rPr>
              <a:t>trust in the name of the Lord.</a:t>
            </a:r>
            <a:endParaRPr lang="en-US" sz="28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fade">
                                      <p:cBhvr>
                                        <p:cTn id="3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Phrase Throughout Scriptures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a:spcBef>
                <a:spcPts val="600"/>
              </a:spcBef>
            </a:pPr>
            <a:r>
              <a:rPr lang="en-US" sz="2600" dirty="0" smtClean="0"/>
              <a:t>Phrase used first soon after Creation.</a:t>
            </a:r>
          </a:p>
          <a:p>
            <a:pPr>
              <a:spcBef>
                <a:spcPts val="600"/>
              </a:spcBef>
            </a:pPr>
            <a:r>
              <a:rPr lang="en-US" sz="2600" dirty="0" smtClean="0"/>
              <a:t>Used in context of requesting a demonstration of the power of God. (Elijah, </a:t>
            </a:r>
            <a:r>
              <a:rPr lang="en-US" sz="2600" dirty="0" err="1" smtClean="0"/>
              <a:t>Naaman</a:t>
            </a:r>
            <a:r>
              <a:rPr lang="en-US" sz="2600" dirty="0" smtClean="0"/>
              <a:t>)</a:t>
            </a:r>
          </a:p>
          <a:p>
            <a:pPr>
              <a:spcBef>
                <a:spcPts val="600"/>
              </a:spcBef>
            </a:pPr>
            <a:r>
              <a:rPr lang="en-US" sz="2600" dirty="0" smtClean="0"/>
              <a:t>Used in context of prayer, including praise, thanksgiving, and requesting help.</a:t>
            </a:r>
          </a:p>
          <a:p>
            <a:pPr>
              <a:spcBef>
                <a:spcPts val="600"/>
              </a:spcBef>
            </a:pPr>
            <a:r>
              <a:rPr lang="en-US" sz="2600" dirty="0" smtClean="0"/>
              <a:t>God answered with His law and His forgiveness.</a:t>
            </a:r>
          </a:p>
          <a:p>
            <a:pPr>
              <a:spcBef>
                <a:spcPts val="600"/>
              </a:spcBef>
            </a:pPr>
            <a:r>
              <a:rPr lang="en-US" sz="2600" dirty="0" smtClean="0"/>
              <a:t>His name may be called upon, but it must be trusted in humility as well.</a:t>
            </a:r>
          </a:p>
          <a:p>
            <a:pPr>
              <a:spcBef>
                <a:spcPts val="600"/>
              </a:spcBef>
            </a:pPr>
            <a:endParaRPr lang="en-US" sz="800" dirty="0" smtClean="0"/>
          </a:p>
          <a:p>
            <a:pPr algn="ctr">
              <a:buNone/>
            </a:pPr>
            <a:r>
              <a:rPr lang="en-US" sz="2400" b="1" dirty="0" smtClean="0">
                <a:solidFill>
                  <a:schemeClr val="accent1"/>
                </a:solidFill>
              </a:rPr>
              <a:t>Not simply invoking the word “Jehovah”,</a:t>
            </a:r>
          </a:p>
          <a:p>
            <a:pPr algn="ctr">
              <a:buNone/>
            </a:pPr>
            <a:r>
              <a:rPr lang="en-US" sz="2400" b="1" dirty="0" smtClean="0">
                <a:solidFill>
                  <a:schemeClr val="accent1"/>
                </a:solidFill>
              </a:rPr>
              <a:t>rather appealing to His sovereignty and power.</a:t>
            </a:r>
            <a:endParaRPr lang="en-US" sz="2400" b="1" dirty="0" smtClean="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154</TotalTime>
  <Words>1143</Words>
  <Application>Microsoft Office PowerPoint</Application>
  <PresentationFormat>On-screen Show (4:3)</PresentationFormat>
  <Paragraphs>159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Calling on the Name of the Lord</vt:lpstr>
      <vt:lpstr>Importance of Calling on the Name of the Lord</vt:lpstr>
      <vt:lpstr>Usage of Phrase Throughout Scriptures</vt:lpstr>
      <vt:lpstr>Usage of Phrase Throughout Scriptures</vt:lpstr>
      <vt:lpstr>Usage of Phrase Throughout Scriptures</vt:lpstr>
      <vt:lpstr>Usage of Phrase Throughout Scriptures</vt:lpstr>
      <vt:lpstr>Usage of Phrase Throughout Scriptures</vt:lpstr>
      <vt:lpstr>Usage of Phrase Throughout Scriptures</vt:lpstr>
      <vt:lpstr>Usage of Phrase Throughout Scriptures</vt:lpstr>
      <vt:lpstr>Finding the New Testament Application</vt:lpstr>
      <vt:lpstr>Finding the New Testament Application</vt:lpstr>
      <vt:lpstr>Finding the New Testament Application</vt:lpstr>
      <vt:lpstr>Finding the New Testament Application</vt:lpstr>
      <vt:lpstr>Finding the New Testament Application</vt:lpstr>
      <vt:lpstr>Finding the New Testament Application</vt:lpstr>
      <vt:lpstr>Finding the New Testament Application</vt:lpstr>
      <vt:lpstr>Finding the New Testament Application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Calling on the Name of the Lord</dc:title>
  <dc:creator>Kris Braddock</dc:creator>
  <cp:lastModifiedBy>Kris Braddock</cp:lastModifiedBy>
  <cp:revision>24</cp:revision>
  <dcterms:created xsi:type="dcterms:W3CDTF">2009-06-07T03:10:16Z</dcterms:created>
  <dcterms:modified xsi:type="dcterms:W3CDTF">2009-06-07T05:45:01Z</dcterms:modified>
</cp:coreProperties>
</file>