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77" r:id="rId3"/>
    <p:sldId id="279" r:id="rId4"/>
    <p:sldId id="262" r:id="rId5"/>
    <p:sldId id="280" r:id="rId6"/>
    <p:sldId id="281" r:id="rId7"/>
    <p:sldId id="282" r:id="rId8"/>
    <p:sldId id="285" r:id="rId9"/>
    <p:sldId id="283" r:id="rId10"/>
    <p:sldId id="286" r:id="rId11"/>
    <p:sldId id="284" r:id="rId12"/>
    <p:sldId id="287" r:id="rId13"/>
    <p:sldId id="288" r:id="rId14"/>
    <p:sldId id="302" r:id="rId15"/>
    <p:sldId id="257" r:id="rId16"/>
    <p:sldId id="269" r:id="rId17"/>
    <p:sldId id="303" r:id="rId18"/>
    <p:sldId id="258" r:id="rId19"/>
    <p:sldId id="270" r:id="rId20"/>
    <p:sldId id="304" r:id="rId21"/>
    <p:sldId id="259" r:id="rId22"/>
    <p:sldId id="272" r:id="rId23"/>
    <p:sldId id="305" r:id="rId24"/>
    <p:sldId id="306" r:id="rId25"/>
    <p:sldId id="260" r:id="rId26"/>
    <p:sldId id="273" r:id="rId27"/>
    <p:sldId id="308" r:id="rId28"/>
    <p:sldId id="307" r:id="rId29"/>
    <p:sldId id="261" r:id="rId30"/>
    <p:sldId id="274" r:id="rId31"/>
    <p:sldId id="309" r:id="rId32"/>
    <p:sldId id="30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1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2" autoAdjust="0"/>
  </p:normalViewPr>
  <p:slideViewPr>
    <p:cSldViewPr>
      <p:cViewPr varScale="1">
        <p:scale>
          <a:sx n="55" d="100"/>
          <a:sy n="55" d="100"/>
        </p:scale>
        <p:origin x="-1722" y="-90"/>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2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r>
              <a:rPr lang="en-US" dirty="0" smtClean="0"/>
              <a:t>Calvinism Examined</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31" tIns="45716" rIns="91431" bIns="45716" rtlCol="0"/>
          <a:lstStyle>
            <a:lvl1pPr algn="r">
              <a:defRPr sz="1200"/>
            </a:lvl1pPr>
          </a:lstStyle>
          <a:p>
            <a:fld id="{62D28409-066E-4B71-81E3-DB43EE335485}" type="datetimeFigureOut">
              <a:rPr lang="en-US" smtClean="0"/>
              <a:t>1/20/2013</a:t>
            </a:fld>
            <a:r>
              <a:rPr lang="en-US" dirty="0" smtClean="0"/>
              <a:t> PM</a:t>
            </a: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31" tIns="45716" rIns="91431" bIns="45716" rtlCol="0" anchor="b"/>
          <a:lstStyle>
            <a:lvl1pPr algn="l">
              <a:defRPr sz="1200"/>
            </a:lvl1pPr>
          </a:lstStyle>
          <a:p>
            <a:r>
              <a:rPr lang="en-US" dirty="0" smtClean="0"/>
              <a:t>West Side church of Christ, Stan Cox</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1" tIns="45716" rIns="91431" bIns="45716" rtlCol="0" anchor="b"/>
          <a:lstStyle>
            <a:lvl1pPr algn="r">
              <a:defRPr sz="1200"/>
            </a:lvl1pPr>
          </a:lstStyle>
          <a:p>
            <a:fld id="{BDE9815D-426B-4631-89C3-C8B4B5E85310}" type="slidenum">
              <a:rPr lang="en-US" smtClean="0"/>
              <a:t>‹#›</a:t>
            </a:fld>
            <a:endParaRPr lang="en-US"/>
          </a:p>
        </p:txBody>
      </p:sp>
    </p:spTree>
    <p:extLst>
      <p:ext uri="{BB962C8B-B14F-4D97-AF65-F5344CB8AC3E}">
        <p14:creationId xmlns:p14="http://schemas.microsoft.com/office/powerpoint/2010/main" val="150285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1" tIns="45716" rIns="91431" bIns="45716" rtlCol="0"/>
          <a:lstStyle>
            <a:lvl1pPr algn="r">
              <a:defRPr sz="1200"/>
            </a:lvl1pPr>
          </a:lstStyle>
          <a:p>
            <a:fld id="{2C33B175-AF75-4F98-96EC-413887E4CC38}" type="datetimeFigureOut">
              <a:rPr lang="en-US" smtClean="0"/>
              <a:t>1/20/2013</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1" tIns="45716" rIns="91431"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1" tIns="45716" rIns="91431" bIns="45716" rtlCol="0" anchor="b"/>
          <a:lstStyle>
            <a:lvl1pPr algn="r">
              <a:defRPr sz="1200"/>
            </a:lvl1pPr>
          </a:lstStyle>
          <a:p>
            <a:fld id="{E815DF64-89E8-4F55-BEB1-2FEAFA4DD4DD}" type="slidenum">
              <a:rPr lang="en-US" smtClean="0"/>
              <a:t>‹#›</a:t>
            </a:fld>
            <a:endParaRPr lang="en-US"/>
          </a:p>
        </p:txBody>
      </p:sp>
    </p:spTree>
    <p:extLst>
      <p:ext uri="{BB962C8B-B14F-4D97-AF65-F5344CB8AC3E}">
        <p14:creationId xmlns:p14="http://schemas.microsoft.com/office/powerpoint/2010/main" val="105357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Preached</a:t>
            </a:r>
            <a:r>
              <a:rPr lang="en-US" baseline="0" dirty="0" smtClean="0"/>
              <a:t> on </a:t>
            </a:r>
            <a:r>
              <a:rPr lang="en-US" baseline="0" dirty="0" smtClean="0"/>
              <a:t>January </a:t>
            </a:r>
            <a:r>
              <a:rPr lang="en-US" baseline="0" dirty="0" smtClean="0"/>
              <a:t>20, 2013 PM</a:t>
            </a:r>
          </a:p>
          <a:p>
            <a:r>
              <a:rPr lang="en-US" baseline="0" dirty="0" smtClean="0"/>
              <a:t>Print slides: 1,5,6,11,29,32</a:t>
            </a:r>
            <a:endParaRPr lang="en-US" dirty="0" smtClean="0"/>
          </a:p>
        </p:txBody>
      </p:sp>
      <p:sp>
        <p:nvSpPr>
          <p:cNvPr id="4" name="Slide Number Placeholder 3"/>
          <p:cNvSpPr>
            <a:spLocks noGrp="1"/>
          </p:cNvSpPr>
          <p:nvPr>
            <p:ph type="sldNum" sz="quarter" idx="10"/>
          </p:nvPr>
        </p:nvSpPr>
        <p:spPr/>
        <p:txBody>
          <a:bodyPr/>
          <a:lstStyle/>
          <a:p>
            <a:fld id="{E815DF64-89E8-4F55-BEB1-2FEAFA4DD4DD}" type="slidenum">
              <a:rPr lang="en-US" smtClean="0"/>
              <a:t>1</a:t>
            </a:fld>
            <a:endParaRPr lang="en-US" dirty="0"/>
          </a:p>
        </p:txBody>
      </p:sp>
    </p:spTree>
    <p:extLst>
      <p:ext uri="{BB962C8B-B14F-4D97-AF65-F5344CB8AC3E}">
        <p14:creationId xmlns:p14="http://schemas.microsoft.com/office/powerpoint/2010/main" val="3817499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323DB4-3A9B-4505-B83A-1FC68A63E802}"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403812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23DB4-3A9B-4505-B83A-1FC68A63E802}"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200892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23DB4-3A9B-4505-B83A-1FC68A63E802}"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327592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23DB4-3A9B-4505-B83A-1FC68A63E802}"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76907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323DB4-3A9B-4505-B83A-1FC68A63E802}" type="datetimeFigureOut">
              <a:rPr lang="en-US" smtClean="0"/>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42904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323DB4-3A9B-4505-B83A-1FC68A63E802}" type="datetimeFigureOut">
              <a:rPr lang="en-US" smtClean="0"/>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198844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323DB4-3A9B-4505-B83A-1FC68A63E802}" type="datetimeFigureOut">
              <a:rPr lang="en-US" smtClean="0"/>
              <a:t>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29395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323DB4-3A9B-4505-B83A-1FC68A63E802}" type="datetimeFigureOut">
              <a:rPr lang="en-US" smtClean="0"/>
              <a:t>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387921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23DB4-3A9B-4505-B83A-1FC68A63E802}" type="datetimeFigureOut">
              <a:rPr lang="en-US" smtClean="0"/>
              <a:t>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55351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23DB4-3A9B-4505-B83A-1FC68A63E802}" type="datetimeFigureOut">
              <a:rPr lang="en-US" smtClean="0"/>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67729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23DB4-3A9B-4505-B83A-1FC68A63E802}" type="datetimeFigureOut">
              <a:rPr lang="en-US" smtClean="0"/>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CFD6-FD78-4BE5-BF3B-188C3D5446F8}" type="slidenum">
              <a:rPr lang="en-US" smtClean="0"/>
              <a:t>‹#›</a:t>
            </a:fld>
            <a:endParaRPr lang="en-US"/>
          </a:p>
        </p:txBody>
      </p:sp>
    </p:spTree>
    <p:extLst>
      <p:ext uri="{BB962C8B-B14F-4D97-AF65-F5344CB8AC3E}">
        <p14:creationId xmlns:p14="http://schemas.microsoft.com/office/powerpoint/2010/main" val="140438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23DB4-3A9B-4505-B83A-1FC68A63E802}" type="datetimeFigureOut">
              <a:rPr lang="en-US" smtClean="0"/>
              <a:t>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BCFD6-FD78-4BE5-BF3B-188C3D5446F8}" type="slidenum">
              <a:rPr lang="en-US" smtClean="0"/>
              <a:t>‹#›</a:t>
            </a:fld>
            <a:endParaRPr lang="en-US"/>
          </a:p>
        </p:txBody>
      </p:sp>
    </p:spTree>
    <p:extLst>
      <p:ext uri="{BB962C8B-B14F-4D97-AF65-F5344CB8AC3E}">
        <p14:creationId xmlns:p14="http://schemas.microsoft.com/office/powerpoint/2010/main" val="303541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2">
              <a:lumMod val="75000"/>
            </a:schemeClr>
          </a:solidFill>
          <a:latin typeface="Old English Text MT"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desiringgod.org/resource-library/seminars/tulip-part-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carm.org/dictionary-reformed-theolog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desiringgod.org/resource-library/seminars/tulip-part-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prca.org/fivepoints/chapter4.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carm.org/dictionary-reformed-theolog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desiringgod.org/resource-library/seminars/tulip-part-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hinstitute.org/index.php/eras/reformation/calvi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hinstitute.org/index.php/eras/reformation/calvi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fontScale="90000"/>
          </a:bodyPr>
          <a:lstStyle/>
          <a:p>
            <a:r>
              <a:rPr lang="en-US" sz="7200" dirty="0" smtClean="0"/>
              <a:t>Calvinism Examined</a:t>
            </a:r>
            <a:endParaRPr lang="en-US" sz="7200" dirty="0"/>
          </a:p>
        </p:txBody>
      </p:sp>
      <p:sp>
        <p:nvSpPr>
          <p:cNvPr id="3" name="Subtitle 2"/>
          <p:cNvSpPr>
            <a:spLocks noGrp="1"/>
          </p:cNvSpPr>
          <p:nvPr>
            <p:ph type="subTitle" idx="1"/>
          </p:nvPr>
        </p:nvSpPr>
        <p:spPr>
          <a:xfrm>
            <a:off x="1066800" y="2967035"/>
            <a:ext cx="3200400" cy="2141242"/>
          </a:xfrm>
        </p:spPr>
        <p:txBody>
          <a:bodyPr>
            <a:normAutofit/>
          </a:bodyPr>
          <a:lstStyle/>
          <a:p>
            <a:r>
              <a:rPr lang="en-US" sz="3600" dirty="0" smtClean="0">
                <a:solidFill>
                  <a:schemeClr val="bg1"/>
                </a:solidFill>
              </a:rPr>
              <a:t>An Unscriptural Paradigm</a:t>
            </a:r>
            <a:endParaRPr lang="en-US" sz="36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438400"/>
            <a:ext cx="2452800" cy="3261316"/>
          </a:xfrm>
          <a:prstGeom prst="rect">
            <a:avLst/>
          </a:prstGeom>
          <a:ln w="25400">
            <a:solidFill>
              <a:srgbClr val="2D1503"/>
            </a:solidFill>
          </a:ln>
        </p:spPr>
      </p:pic>
    </p:spTree>
    <p:extLst>
      <p:ext uri="{BB962C8B-B14F-4D97-AF65-F5344CB8AC3E}">
        <p14:creationId xmlns:p14="http://schemas.microsoft.com/office/powerpoint/2010/main" val="1071596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Isaiah 43:11-13</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normAutofit/>
          </a:bodyPr>
          <a:lstStyle/>
          <a:p>
            <a:pPr marL="0" indent="280988">
              <a:buNone/>
            </a:pPr>
            <a:r>
              <a:rPr lang="en-US" dirty="0"/>
              <a:t>I, even I, am the </a:t>
            </a:r>
            <a:r>
              <a:rPr lang="en-US" cap="small" dirty="0"/>
              <a:t>Lord</a:t>
            </a:r>
            <a:r>
              <a:rPr lang="en-US" dirty="0" smtClean="0"/>
              <a:t>, And                 besides </a:t>
            </a:r>
            <a:r>
              <a:rPr lang="en-US" dirty="0"/>
              <a:t>Me there is no savior</a:t>
            </a:r>
            <a:r>
              <a:rPr lang="en-US" dirty="0" smtClean="0"/>
              <a:t>.                            </a:t>
            </a:r>
            <a:r>
              <a:rPr lang="en-US" baseline="30000" dirty="0" smtClean="0"/>
              <a:t>12</a:t>
            </a:r>
            <a:r>
              <a:rPr lang="en-US" baseline="30000" dirty="0"/>
              <a:t> </a:t>
            </a:r>
            <a:r>
              <a:rPr lang="en-US" dirty="0"/>
              <a:t>I have declared and saved</a:t>
            </a:r>
            <a:r>
              <a:rPr lang="en-US" dirty="0" smtClean="0"/>
              <a:t>, I </a:t>
            </a:r>
            <a:r>
              <a:rPr lang="en-US" dirty="0"/>
              <a:t>have proclaimed</a:t>
            </a:r>
            <a:r>
              <a:rPr lang="en-US" dirty="0" smtClean="0"/>
              <a:t>, And </a:t>
            </a:r>
            <a:r>
              <a:rPr lang="en-US" dirty="0"/>
              <a:t>there was no foreign god among you</a:t>
            </a:r>
            <a:r>
              <a:rPr lang="en-US" dirty="0" smtClean="0"/>
              <a:t>; Therefore </a:t>
            </a:r>
            <a:r>
              <a:rPr lang="en-US" dirty="0"/>
              <a:t>you are My witnesses</a:t>
            </a:r>
            <a:r>
              <a:rPr lang="en-US" dirty="0" smtClean="0"/>
              <a:t>,” Says </a:t>
            </a:r>
            <a:r>
              <a:rPr lang="en-US" dirty="0"/>
              <a:t>the </a:t>
            </a:r>
            <a:r>
              <a:rPr lang="en-US" cap="small" dirty="0"/>
              <a:t>Lord</a:t>
            </a:r>
            <a:r>
              <a:rPr lang="en-US" dirty="0"/>
              <a:t>, “that I am God</a:t>
            </a:r>
            <a:r>
              <a:rPr lang="en-US" dirty="0" smtClean="0"/>
              <a:t>. </a:t>
            </a:r>
            <a:r>
              <a:rPr lang="en-US" baseline="30000" dirty="0" smtClean="0"/>
              <a:t>13</a:t>
            </a:r>
            <a:r>
              <a:rPr lang="en-US" baseline="30000" dirty="0"/>
              <a:t> </a:t>
            </a:r>
            <a:r>
              <a:rPr lang="en-US" dirty="0"/>
              <a:t>Indeed before the day was, I am He;</a:t>
            </a:r>
            <a:br>
              <a:rPr lang="en-US" dirty="0"/>
            </a:br>
            <a:r>
              <a:rPr lang="en-US" dirty="0">
                <a:solidFill>
                  <a:srgbClr val="FFFF00"/>
                </a:solidFill>
              </a:rPr>
              <a:t>And there is no one who can deliver out of My hand</a:t>
            </a:r>
            <a:r>
              <a:rPr lang="en-US" dirty="0" smtClean="0">
                <a:solidFill>
                  <a:srgbClr val="FFFF00"/>
                </a:solidFill>
              </a:rPr>
              <a:t>; I </a:t>
            </a:r>
            <a:r>
              <a:rPr lang="en-US" dirty="0">
                <a:solidFill>
                  <a:srgbClr val="FFFF00"/>
                </a:solidFill>
              </a:rPr>
              <a:t>work, and who will reverse it</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3327957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latin typeface="+mj-lt"/>
              </a:rPr>
              <a:t>What the Bible Teaches about the Sovereignty of God</a:t>
            </a:r>
            <a:endParaRPr lang="en-US" dirty="0">
              <a:latin typeface="+mj-lt"/>
            </a:endParaRPr>
          </a:p>
        </p:txBody>
      </p:sp>
      <p:sp>
        <p:nvSpPr>
          <p:cNvPr id="3" name="Content Placeholder 2"/>
          <p:cNvSpPr>
            <a:spLocks noGrp="1"/>
          </p:cNvSpPr>
          <p:nvPr>
            <p:ph idx="1"/>
          </p:nvPr>
        </p:nvSpPr>
        <p:spPr>
          <a:xfrm>
            <a:off x="457200" y="1752600"/>
            <a:ext cx="8229600" cy="4373563"/>
          </a:xfrm>
        </p:spPr>
        <p:txBody>
          <a:bodyPr/>
          <a:lstStyle/>
          <a:p>
            <a:r>
              <a:rPr lang="en-US" dirty="0" smtClean="0"/>
              <a:t>God is preeminent and self-sufficient </a:t>
            </a:r>
            <a:br>
              <a:rPr lang="en-US" dirty="0" smtClean="0"/>
            </a:br>
            <a:r>
              <a:rPr lang="en-US" dirty="0" smtClean="0"/>
              <a:t>(Acts 17:24-25)</a:t>
            </a:r>
          </a:p>
          <a:p>
            <a:r>
              <a:rPr lang="en-US" dirty="0" smtClean="0"/>
              <a:t>His decrees can not be successfully challenged (Isaiah 43:11-13)</a:t>
            </a:r>
          </a:p>
          <a:p>
            <a:r>
              <a:rPr lang="en-US" dirty="0" smtClean="0">
                <a:solidFill>
                  <a:srgbClr val="FFFF00"/>
                </a:solidFill>
              </a:rPr>
              <a:t>Sovereignty is not the same as the exercise of full control.  God has granted the liberty of choice to mankind.  (Matthew 23:37; Mark 16:15-16)</a:t>
            </a:r>
            <a:endParaRPr lang="en-US" dirty="0">
              <a:solidFill>
                <a:srgbClr val="FFFF00"/>
              </a:solidFill>
            </a:endParaRPr>
          </a:p>
        </p:txBody>
      </p:sp>
    </p:spTree>
    <p:extLst>
      <p:ext uri="{BB962C8B-B14F-4D97-AF65-F5344CB8AC3E}">
        <p14:creationId xmlns:p14="http://schemas.microsoft.com/office/powerpoint/2010/main" val="3481241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Matthew 23:37</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lstStyle/>
          <a:p>
            <a:pPr marL="0" indent="280988">
              <a:buNone/>
            </a:pPr>
            <a:r>
              <a:rPr lang="en-US" dirty="0" smtClean="0"/>
              <a:t>O </a:t>
            </a:r>
            <a:r>
              <a:rPr lang="en-US" dirty="0"/>
              <a:t>Jerusalem, Jerusalem, the </a:t>
            </a:r>
            <a:r>
              <a:rPr lang="en-US" dirty="0" smtClean="0"/>
              <a:t>one             </a:t>
            </a:r>
            <a:r>
              <a:rPr lang="en-US" dirty="0"/>
              <a:t>who kills the prophets and stones </a:t>
            </a:r>
            <a:r>
              <a:rPr lang="en-US" dirty="0" smtClean="0"/>
              <a:t>                 those </a:t>
            </a:r>
            <a:r>
              <a:rPr lang="en-US" dirty="0"/>
              <a:t>who are sent to her! How often I wanted to gather your children together, as a hen gathers her chicks under </a:t>
            </a:r>
            <a:r>
              <a:rPr lang="en-US" i="1" dirty="0"/>
              <a:t>her</a:t>
            </a:r>
            <a:r>
              <a:rPr lang="en-US" dirty="0"/>
              <a:t> wings, </a:t>
            </a:r>
            <a:r>
              <a:rPr lang="en-US" dirty="0">
                <a:solidFill>
                  <a:srgbClr val="FFFF00"/>
                </a:solidFill>
              </a:rPr>
              <a:t>but you were not willing</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3327957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Mark 16:15-16</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lstStyle/>
          <a:p>
            <a:pPr marL="0" indent="280988">
              <a:buNone/>
            </a:pPr>
            <a:r>
              <a:rPr lang="en-US" dirty="0"/>
              <a:t>And He said to them, “Go into </a:t>
            </a:r>
            <a:r>
              <a:rPr lang="en-US" dirty="0" smtClean="0"/>
              <a:t>                     all </a:t>
            </a:r>
            <a:r>
              <a:rPr lang="en-US" dirty="0"/>
              <a:t>the world and preach the gospel </a:t>
            </a:r>
            <a:r>
              <a:rPr lang="en-US" dirty="0" smtClean="0"/>
              <a:t>                 to </a:t>
            </a:r>
            <a:r>
              <a:rPr lang="en-US" dirty="0"/>
              <a:t>every creature. </a:t>
            </a:r>
            <a:r>
              <a:rPr lang="en-US" baseline="30000" dirty="0"/>
              <a:t>16 </a:t>
            </a:r>
            <a:r>
              <a:rPr lang="en-US" dirty="0">
                <a:solidFill>
                  <a:srgbClr val="FFFF00"/>
                </a:solidFill>
              </a:rPr>
              <a:t>He who believes and is baptized will be saved; but he who does not believe will be condemned</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3327957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14400" y="4191000"/>
            <a:ext cx="5257800" cy="1569660"/>
          </a:xfrm>
          <a:prstGeom prst="rect">
            <a:avLst/>
          </a:prstGeom>
          <a:noFill/>
        </p:spPr>
        <p:txBody>
          <a:bodyPr wrap="square" rtlCol="0">
            <a:spAutoFit/>
          </a:bodyPr>
          <a:lstStyle/>
          <a:p>
            <a:r>
              <a:rPr lang="en-US" sz="9600" dirty="0" smtClean="0">
                <a:solidFill>
                  <a:schemeClr val="bg2">
                    <a:lumMod val="90000"/>
                  </a:schemeClr>
                </a:solidFill>
                <a:latin typeface="Algerian" pitchFamily="82" charset="0"/>
              </a:rPr>
              <a:t>T U L I P</a:t>
            </a:r>
            <a:endParaRPr lang="en-US" sz="9600" dirty="0">
              <a:solidFill>
                <a:schemeClr val="bg2">
                  <a:lumMod val="90000"/>
                </a:schemeClr>
              </a:solidFill>
              <a:latin typeface="Algerian" pitchFamily="82" charset="0"/>
            </a:endParaRPr>
          </a:p>
        </p:txBody>
      </p:sp>
    </p:spTree>
    <p:extLst>
      <p:ext uri="{BB962C8B-B14F-4D97-AF65-F5344CB8AC3E}">
        <p14:creationId xmlns:p14="http://schemas.microsoft.com/office/powerpoint/2010/main" val="534453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5800" y="612844"/>
            <a:ext cx="761747" cy="5632311"/>
          </a:xfrm>
          <a:prstGeom prst="rect">
            <a:avLst/>
          </a:prstGeom>
          <a:noFill/>
        </p:spPr>
        <p:txBody>
          <a:bodyPr wrap="none" rtlCol="0">
            <a:spAutoFit/>
          </a:bodyPr>
          <a:lstStyle/>
          <a:p>
            <a:r>
              <a:rPr lang="en-US" sz="7200" dirty="0" smtClean="0">
                <a:solidFill>
                  <a:srgbClr val="FFFF00"/>
                </a:solidFill>
                <a:latin typeface="Algerian" pitchFamily="82" charset="0"/>
              </a:rPr>
              <a:t>T</a:t>
            </a:r>
          </a:p>
          <a:p>
            <a:r>
              <a:rPr lang="en-US" sz="7200" dirty="0" smtClean="0">
                <a:solidFill>
                  <a:schemeClr val="bg2">
                    <a:lumMod val="90000"/>
                  </a:schemeClr>
                </a:solidFill>
                <a:latin typeface="Algerian" pitchFamily="82" charset="0"/>
              </a:rPr>
              <a:t>U</a:t>
            </a:r>
          </a:p>
          <a:p>
            <a:r>
              <a:rPr lang="en-US" sz="7200" dirty="0" smtClean="0">
                <a:solidFill>
                  <a:schemeClr val="bg2">
                    <a:lumMod val="90000"/>
                  </a:schemeClr>
                </a:solidFill>
                <a:latin typeface="Algerian" pitchFamily="82" charset="0"/>
              </a:rPr>
              <a:t>L</a:t>
            </a:r>
          </a:p>
          <a:p>
            <a:r>
              <a:rPr lang="en-US" sz="7200" dirty="0" smtClean="0">
                <a:solidFill>
                  <a:schemeClr val="bg2">
                    <a:lumMod val="90000"/>
                  </a:schemeClr>
                </a:solidFill>
                <a:latin typeface="Algerian" pitchFamily="82" charset="0"/>
              </a:rPr>
              <a:t>I</a:t>
            </a:r>
          </a:p>
          <a:p>
            <a:r>
              <a:rPr lang="en-US" sz="7200" dirty="0">
                <a:solidFill>
                  <a:schemeClr val="bg2">
                    <a:lumMod val="90000"/>
                  </a:schemeClr>
                </a:solidFill>
                <a:latin typeface="Algerian" pitchFamily="82" charset="0"/>
              </a:rPr>
              <a:t>P</a:t>
            </a:r>
          </a:p>
        </p:txBody>
      </p:sp>
      <p:sp>
        <p:nvSpPr>
          <p:cNvPr id="6" name="TextBox 5"/>
          <p:cNvSpPr txBox="1"/>
          <p:nvPr/>
        </p:nvSpPr>
        <p:spPr>
          <a:xfrm>
            <a:off x="1447547" y="990600"/>
            <a:ext cx="2866106" cy="646331"/>
          </a:xfrm>
          <a:prstGeom prst="rect">
            <a:avLst/>
          </a:prstGeom>
          <a:noFill/>
        </p:spPr>
        <p:txBody>
          <a:bodyPr wrap="none" rtlCol="0">
            <a:spAutoFit/>
          </a:bodyPr>
          <a:lstStyle/>
          <a:p>
            <a:r>
              <a:rPr lang="en-US" sz="3600" dirty="0" err="1" smtClean="0">
                <a:solidFill>
                  <a:srgbClr val="FFFF00"/>
                </a:solidFill>
              </a:rPr>
              <a:t>otal</a:t>
            </a:r>
            <a:r>
              <a:rPr lang="en-US" sz="3600" dirty="0" smtClean="0">
                <a:solidFill>
                  <a:srgbClr val="FFFF00"/>
                </a:solidFill>
              </a:rPr>
              <a:t> Depravity</a:t>
            </a:r>
            <a:endParaRPr lang="en-US" sz="3600" dirty="0">
              <a:solidFill>
                <a:srgbClr val="FFFF00"/>
              </a:solidFill>
            </a:endParaRPr>
          </a:p>
        </p:txBody>
      </p:sp>
    </p:spTree>
    <p:extLst>
      <p:ext uri="{BB962C8B-B14F-4D97-AF65-F5344CB8AC3E}">
        <p14:creationId xmlns:p14="http://schemas.microsoft.com/office/powerpoint/2010/main" val="2328273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Total Depravity</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280988">
              <a:buNone/>
            </a:pPr>
            <a:r>
              <a:rPr lang="en-US" dirty="0" smtClean="0"/>
              <a:t>“</a:t>
            </a:r>
            <a:r>
              <a:rPr lang="en-US" dirty="0"/>
              <a:t>In summary, total depravity means that apart from any enabling grace from God, our hardness and rebellion against God is total, </a:t>
            </a:r>
            <a:r>
              <a:rPr lang="en-US" dirty="0">
                <a:solidFill>
                  <a:srgbClr val="FFFF00"/>
                </a:solidFill>
              </a:rPr>
              <a:t>everything we do in this rebellion is sin, our inability to submit to God or reform ourselves is total</a:t>
            </a:r>
            <a:r>
              <a:rPr lang="en-US" dirty="0"/>
              <a:t>, and we are therefore totally deserving of eternal </a:t>
            </a:r>
            <a:r>
              <a:rPr lang="en-US" dirty="0" smtClean="0"/>
              <a:t>punishment.”</a:t>
            </a:r>
          </a:p>
          <a:p>
            <a:pPr marL="0" indent="280988">
              <a:buNone/>
            </a:pPr>
            <a:endParaRPr lang="en-US" sz="2800" dirty="0"/>
          </a:p>
          <a:p>
            <a:pPr marL="0" indent="280988" algn="r">
              <a:buNone/>
            </a:pPr>
            <a:r>
              <a:rPr lang="en-US" sz="2800" dirty="0" smtClean="0"/>
              <a:t>John Piper</a:t>
            </a:r>
          </a:p>
          <a:p>
            <a:pPr marL="0" indent="280988" algn="r">
              <a:buNone/>
            </a:pPr>
            <a:r>
              <a:rPr lang="en-US" sz="1800" dirty="0" smtClean="0">
                <a:hlinkClick r:id="rId2"/>
              </a:rPr>
              <a:t>desiringgod.org</a:t>
            </a:r>
            <a:endParaRPr lang="en-US" sz="1800" dirty="0"/>
          </a:p>
        </p:txBody>
      </p:sp>
    </p:spTree>
    <p:extLst>
      <p:ext uri="{BB962C8B-B14F-4D97-AF65-F5344CB8AC3E}">
        <p14:creationId xmlns:p14="http://schemas.microsoft.com/office/powerpoint/2010/main" val="1008064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Ezekiel 18:4, 20</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normAutofit lnSpcReduction="10000"/>
          </a:bodyPr>
          <a:lstStyle/>
          <a:p>
            <a:pPr marL="0" indent="280988">
              <a:buNone/>
            </a:pPr>
            <a:r>
              <a:rPr lang="en-US" dirty="0" smtClean="0"/>
              <a:t>(4), Behold</a:t>
            </a:r>
            <a:r>
              <a:rPr lang="en-US" dirty="0"/>
              <a:t>, all souls are Mine;</a:t>
            </a:r>
            <a:br>
              <a:rPr lang="en-US" dirty="0"/>
            </a:br>
            <a:r>
              <a:rPr lang="en-US" dirty="0"/>
              <a:t>The soul of the </a:t>
            </a:r>
            <a:r>
              <a:rPr lang="en-US" dirty="0" smtClean="0"/>
              <a:t>father As </a:t>
            </a:r>
            <a:r>
              <a:rPr lang="en-US" dirty="0"/>
              <a:t>well as </a:t>
            </a:r>
            <a:r>
              <a:rPr lang="en-US" dirty="0" smtClean="0"/>
              <a:t>                           the </a:t>
            </a:r>
            <a:r>
              <a:rPr lang="en-US" dirty="0"/>
              <a:t>soul of the son is Mine</a:t>
            </a:r>
            <a:r>
              <a:rPr lang="en-US" dirty="0" smtClean="0"/>
              <a:t>; The </a:t>
            </a:r>
            <a:r>
              <a:rPr lang="en-US" dirty="0"/>
              <a:t>soul who sins shall die</a:t>
            </a:r>
            <a:r>
              <a:rPr lang="en-US" dirty="0" smtClean="0"/>
              <a:t>.</a:t>
            </a:r>
          </a:p>
          <a:p>
            <a:pPr marL="0" indent="280988">
              <a:buNone/>
            </a:pPr>
            <a:endParaRPr lang="en-US" sz="1100" dirty="0"/>
          </a:p>
          <a:p>
            <a:pPr marL="0" indent="280988">
              <a:buNone/>
            </a:pPr>
            <a:r>
              <a:rPr lang="en-US" dirty="0" smtClean="0"/>
              <a:t>(</a:t>
            </a:r>
            <a:r>
              <a:rPr lang="en-US" dirty="0"/>
              <a:t>20), The soul who sins shall die. The son shall not bear the guilt of the father, nor the father bear the guilt of the son. The righteousness of the righteous shall be upon himself, and the wickedness of the wicked shall be upon himself.</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2808109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5800" y="612844"/>
            <a:ext cx="761747" cy="5632311"/>
          </a:xfrm>
          <a:prstGeom prst="rect">
            <a:avLst/>
          </a:prstGeom>
          <a:noFill/>
        </p:spPr>
        <p:txBody>
          <a:bodyPr wrap="none" rtlCol="0">
            <a:spAutoFit/>
          </a:bodyPr>
          <a:lstStyle/>
          <a:p>
            <a:r>
              <a:rPr lang="en-US" sz="7200" dirty="0" smtClean="0">
                <a:solidFill>
                  <a:schemeClr val="bg2">
                    <a:lumMod val="90000"/>
                  </a:schemeClr>
                </a:solidFill>
                <a:latin typeface="Algerian" pitchFamily="82" charset="0"/>
              </a:rPr>
              <a:t>T</a:t>
            </a:r>
          </a:p>
          <a:p>
            <a:r>
              <a:rPr lang="en-US" sz="7200" dirty="0" smtClean="0">
                <a:solidFill>
                  <a:srgbClr val="FFFF00"/>
                </a:solidFill>
                <a:latin typeface="Algerian" pitchFamily="82" charset="0"/>
              </a:rPr>
              <a:t>U</a:t>
            </a:r>
          </a:p>
          <a:p>
            <a:r>
              <a:rPr lang="en-US" sz="7200" dirty="0" smtClean="0">
                <a:solidFill>
                  <a:schemeClr val="bg2">
                    <a:lumMod val="90000"/>
                  </a:schemeClr>
                </a:solidFill>
                <a:latin typeface="Algerian" pitchFamily="82" charset="0"/>
              </a:rPr>
              <a:t>L</a:t>
            </a:r>
          </a:p>
          <a:p>
            <a:r>
              <a:rPr lang="en-US" sz="7200" dirty="0" smtClean="0">
                <a:solidFill>
                  <a:schemeClr val="bg2">
                    <a:lumMod val="90000"/>
                  </a:schemeClr>
                </a:solidFill>
                <a:latin typeface="Algerian" pitchFamily="82" charset="0"/>
              </a:rPr>
              <a:t>I</a:t>
            </a:r>
          </a:p>
          <a:p>
            <a:r>
              <a:rPr lang="en-US" sz="7200" dirty="0">
                <a:solidFill>
                  <a:schemeClr val="bg2">
                    <a:lumMod val="90000"/>
                  </a:schemeClr>
                </a:solidFill>
                <a:latin typeface="Algerian" pitchFamily="82" charset="0"/>
              </a:rPr>
              <a:t>P</a:t>
            </a:r>
          </a:p>
        </p:txBody>
      </p:sp>
      <p:sp>
        <p:nvSpPr>
          <p:cNvPr id="6" name="TextBox 5"/>
          <p:cNvSpPr txBox="1"/>
          <p:nvPr/>
        </p:nvSpPr>
        <p:spPr>
          <a:xfrm>
            <a:off x="1447547" y="990600"/>
            <a:ext cx="2866106" cy="646331"/>
          </a:xfrm>
          <a:prstGeom prst="rect">
            <a:avLst/>
          </a:prstGeom>
          <a:noFill/>
        </p:spPr>
        <p:txBody>
          <a:bodyPr wrap="none" rtlCol="0">
            <a:spAutoFit/>
          </a:bodyPr>
          <a:lstStyle/>
          <a:p>
            <a:r>
              <a:rPr lang="en-US" sz="3600" dirty="0" err="1" smtClean="0">
                <a:solidFill>
                  <a:schemeClr val="bg1"/>
                </a:solidFill>
              </a:rPr>
              <a:t>otal</a:t>
            </a:r>
            <a:r>
              <a:rPr lang="en-US" sz="3600" dirty="0" smtClean="0">
                <a:solidFill>
                  <a:schemeClr val="bg1"/>
                </a:solidFill>
              </a:rPr>
              <a:t> Depravity</a:t>
            </a:r>
            <a:endParaRPr lang="en-US" sz="3600" dirty="0">
              <a:solidFill>
                <a:schemeClr val="bg1"/>
              </a:solidFill>
            </a:endParaRPr>
          </a:p>
        </p:txBody>
      </p:sp>
      <p:sp>
        <p:nvSpPr>
          <p:cNvPr id="7" name="TextBox 6"/>
          <p:cNvSpPr txBox="1"/>
          <p:nvPr/>
        </p:nvSpPr>
        <p:spPr>
          <a:xfrm>
            <a:off x="1447546" y="2133600"/>
            <a:ext cx="4343654" cy="646331"/>
          </a:xfrm>
          <a:prstGeom prst="rect">
            <a:avLst/>
          </a:prstGeom>
          <a:noFill/>
        </p:spPr>
        <p:txBody>
          <a:bodyPr wrap="square" rtlCol="0">
            <a:spAutoFit/>
          </a:bodyPr>
          <a:lstStyle/>
          <a:p>
            <a:r>
              <a:rPr lang="en-US" sz="3600" dirty="0" err="1" smtClean="0">
                <a:solidFill>
                  <a:srgbClr val="FFFF00"/>
                </a:solidFill>
              </a:rPr>
              <a:t>nconditional</a:t>
            </a:r>
            <a:r>
              <a:rPr lang="en-US" sz="3600" dirty="0" smtClean="0">
                <a:solidFill>
                  <a:srgbClr val="FFFF00"/>
                </a:solidFill>
              </a:rPr>
              <a:t> Election</a:t>
            </a:r>
            <a:endParaRPr lang="en-US" sz="3600" dirty="0">
              <a:solidFill>
                <a:srgbClr val="FFFF00"/>
              </a:solidFill>
            </a:endParaRPr>
          </a:p>
        </p:txBody>
      </p:sp>
    </p:spTree>
    <p:extLst>
      <p:ext uri="{BB962C8B-B14F-4D97-AF65-F5344CB8AC3E}">
        <p14:creationId xmlns:p14="http://schemas.microsoft.com/office/powerpoint/2010/main" val="1917049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Unconditional Election</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fontScale="92500"/>
          </a:bodyPr>
          <a:lstStyle/>
          <a:p>
            <a:pPr marL="0" indent="280988">
              <a:buNone/>
            </a:pPr>
            <a:r>
              <a:rPr lang="en-US" sz="2800" dirty="0" smtClean="0"/>
              <a:t>(3.5) “Those </a:t>
            </a:r>
            <a:r>
              <a:rPr lang="en-US" sz="2800" dirty="0"/>
              <a:t>of mankind that are predestinated unto life, God, before the foundation of the world was laid, according to His eternal and immutable purpose, and the secret counsel and good pleasure of His will, </a:t>
            </a:r>
            <a:r>
              <a:rPr lang="en-US" sz="2800" dirty="0">
                <a:solidFill>
                  <a:srgbClr val="FFFF00"/>
                </a:solidFill>
              </a:rPr>
              <a:t>hath chosen in Christ unto everlasting glory</a:t>
            </a:r>
            <a:r>
              <a:rPr lang="en-US" sz="2800" dirty="0"/>
              <a:t>, out of His mere free grace and love, </a:t>
            </a:r>
            <a:r>
              <a:rPr lang="en-US" sz="2800" dirty="0">
                <a:solidFill>
                  <a:srgbClr val="FFFF00"/>
                </a:solidFill>
              </a:rPr>
              <a:t>without any foresight of faith or good works, or perseverance in either of them, or any other thing in the creature, as conditions, or causes moving Him thereunto</a:t>
            </a:r>
            <a:r>
              <a:rPr lang="en-US" sz="2800" dirty="0"/>
              <a:t>; and all to the praise of His glorious grace</a:t>
            </a:r>
            <a:r>
              <a:rPr lang="en-US" sz="2800" dirty="0" smtClean="0"/>
              <a:t>.”</a:t>
            </a:r>
          </a:p>
          <a:p>
            <a:pPr marL="0" indent="280988">
              <a:buNone/>
            </a:pPr>
            <a:endParaRPr lang="en-US" sz="2800" dirty="0"/>
          </a:p>
          <a:p>
            <a:pPr marL="0" indent="280988" algn="r">
              <a:buNone/>
            </a:pPr>
            <a:r>
              <a:rPr lang="en-US" sz="2800" dirty="0" smtClean="0"/>
              <a:t>Westminster Confession of Faith</a:t>
            </a:r>
          </a:p>
        </p:txBody>
      </p:sp>
    </p:spTree>
    <p:extLst>
      <p:ext uri="{BB962C8B-B14F-4D97-AF65-F5344CB8AC3E}">
        <p14:creationId xmlns:p14="http://schemas.microsoft.com/office/powerpoint/2010/main" val="327600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Reformed Theology Defined:</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280988">
              <a:buNone/>
            </a:pPr>
            <a:r>
              <a:rPr lang="en-US" sz="2800" dirty="0">
                <a:solidFill>
                  <a:schemeClr val="bg1"/>
                </a:solidFill>
              </a:rPr>
              <a:t>Reformed Theology is the theology of the protestant movement that "reformed" the theological perspective held by the Roman Catholic Church.  This movement began in the sixteenth Century with Martin Luther and has continued on since </a:t>
            </a:r>
            <a:r>
              <a:rPr lang="en-US" sz="2800" dirty="0" smtClean="0">
                <a:solidFill>
                  <a:schemeClr val="bg1"/>
                </a:solidFill>
              </a:rPr>
              <a:t>then.</a:t>
            </a:r>
            <a:r>
              <a:rPr lang="en-US" sz="2800" dirty="0">
                <a:solidFill>
                  <a:schemeClr val="bg1"/>
                </a:solidFill>
              </a:rPr>
              <a:t>  It has since come to be known as Calvinism and is a biblically centered theological perspective focusing on the sovereignty of Scripture, the sovereignty of God, his election, redemption, and our securing in Christ's work.</a:t>
            </a:r>
          </a:p>
          <a:p>
            <a:pPr marL="0" indent="280988" algn="r">
              <a:buNone/>
            </a:pPr>
            <a:r>
              <a:rPr lang="en-US" sz="2800" dirty="0" smtClean="0">
                <a:hlinkClick r:id="rId2"/>
              </a:rPr>
              <a:t>carm.org</a:t>
            </a:r>
            <a:endParaRPr lang="en-US" sz="2800" dirty="0" smtClean="0"/>
          </a:p>
        </p:txBody>
      </p:sp>
    </p:spTree>
    <p:extLst>
      <p:ext uri="{BB962C8B-B14F-4D97-AF65-F5344CB8AC3E}">
        <p14:creationId xmlns:p14="http://schemas.microsoft.com/office/powerpoint/2010/main" val="467326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Romans 2:9-11</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normAutofit/>
          </a:bodyPr>
          <a:lstStyle/>
          <a:p>
            <a:pPr marL="0" indent="280988">
              <a:buNone/>
            </a:pPr>
            <a:r>
              <a:rPr lang="en-US" dirty="0" smtClean="0"/>
              <a:t>Tribulation </a:t>
            </a:r>
            <a:r>
              <a:rPr lang="en-US" dirty="0"/>
              <a:t>and anguish, on </a:t>
            </a:r>
            <a:r>
              <a:rPr lang="en-US" dirty="0" smtClean="0"/>
              <a:t>                          every </a:t>
            </a:r>
            <a:r>
              <a:rPr lang="en-US" dirty="0"/>
              <a:t>soul of man who does evil, </a:t>
            </a:r>
            <a:r>
              <a:rPr lang="en-US" dirty="0" smtClean="0"/>
              <a:t>                    of </a:t>
            </a:r>
            <a:r>
              <a:rPr lang="en-US" dirty="0"/>
              <a:t>the Jew first and also of the Greek; </a:t>
            </a:r>
            <a:r>
              <a:rPr lang="en-US" baseline="30000" dirty="0"/>
              <a:t>10 </a:t>
            </a:r>
            <a:r>
              <a:rPr lang="en-US" dirty="0"/>
              <a:t>but glory, honor, and peace to everyone who works what is good, to the Jew first and also to the Greek. </a:t>
            </a:r>
            <a:r>
              <a:rPr lang="en-US" baseline="30000" dirty="0"/>
              <a:t>11 </a:t>
            </a:r>
            <a:r>
              <a:rPr lang="en-US" dirty="0">
                <a:solidFill>
                  <a:srgbClr val="FFFF00"/>
                </a:solidFill>
              </a:rPr>
              <a:t>For there is no partiality with God</a:t>
            </a:r>
            <a:r>
              <a:rPr lang="en-US" dirty="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375733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5800" y="612844"/>
            <a:ext cx="761747" cy="5632311"/>
          </a:xfrm>
          <a:prstGeom prst="rect">
            <a:avLst/>
          </a:prstGeom>
          <a:noFill/>
        </p:spPr>
        <p:txBody>
          <a:bodyPr wrap="none" rtlCol="0">
            <a:spAutoFit/>
          </a:bodyPr>
          <a:lstStyle/>
          <a:p>
            <a:r>
              <a:rPr lang="en-US" sz="7200" dirty="0" smtClean="0">
                <a:solidFill>
                  <a:schemeClr val="bg2">
                    <a:lumMod val="90000"/>
                  </a:schemeClr>
                </a:solidFill>
                <a:latin typeface="Algerian" pitchFamily="82" charset="0"/>
              </a:rPr>
              <a:t>T</a:t>
            </a:r>
          </a:p>
          <a:p>
            <a:r>
              <a:rPr lang="en-US" sz="7200" dirty="0" smtClean="0">
                <a:solidFill>
                  <a:schemeClr val="bg2">
                    <a:lumMod val="90000"/>
                  </a:schemeClr>
                </a:solidFill>
                <a:latin typeface="Algerian" pitchFamily="82" charset="0"/>
              </a:rPr>
              <a:t>U</a:t>
            </a:r>
          </a:p>
          <a:p>
            <a:r>
              <a:rPr lang="en-US" sz="7200" dirty="0" smtClean="0">
                <a:solidFill>
                  <a:srgbClr val="FFFF00"/>
                </a:solidFill>
                <a:latin typeface="Algerian" pitchFamily="82" charset="0"/>
              </a:rPr>
              <a:t>L</a:t>
            </a:r>
          </a:p>
          <a:p>
            <a:r>
              <a:rPr lang="en-US" sz="7200" dirty="0" smtClean="0">
                <a:solidFill>
                  <a:schemeClr val="bg2">
                    <a:lumMod val="90000"/>
                  </a:schemeClr>
                </a:solidFill>
                <a:latin typeface="Algerian" pitchFamily="82" charset="0"/>
              </a:rPr>
              <a:t>I</a:t>
            </a:r>
          </a:p>
          <a:p>
            <a:r>
              <a:rPr lang="en-US" sz="7200" dirty="0">
                <a:solidFill>
                  <a:schemeClr val="bg2">
                    <a:lumMod val="90000"/>
                  </a:schemeClr>
                </a:solidFill>
                <a:latin typeface="Algerian" pitchFamily="82" charset="0"/>
              </a:rPr>
              <a:t>P</a:t>
            </a:r>
          </a:p>
        </p:txBody>
      </p:sp>
      <p:sp>
        <p:nvSpPr>
          <p:cNvPr id="6" name="TextBox 5"/>
          <p:cNvSpPr txBox="1"/>
          <p:nvPr/>
        </p:nvSpPr>
        <p:spPr>
          <a:xfrm>
            <a:off x="1447547" y="990600"/>
            <a:ext cx="2866106" cy="646331"/>
          </a:xfrm>
          <a:prstGeom prst="rect">
            <a:avLst/>
          </a:prstGeom>
          <a:noFill/>
        </p:spPr>
        <p:txBody>
          <a:bodyPr wrap="none" rtlCol="0">
            <a:spAutoFit/>
          </a:bodyPr>
          <a:lstStyle/>
          <a:p>
            <a:r>
              <a:rPr lang="en-US" sz="3600" dirty="0" err="1" smtClean="0">
                <a:solidFill>
                  <a:schemeClr val="bg1"/>
                </a:solidFill>
              </a:rPr>
              <a:t>otal</a:t>
            </a:r>
            <a:r>
              <a:rPr lang="en-US" sz="3600" dirty="0" smtClean="0">
                <a:solidFill>
                  <a:schemeClr val="bg1"/>
                </a:solidFill>
              </a:rPr>
              <a:t> Depravity</a:t>
            </a:r>
            <a:endParaRPr lang="en-US" sz="3600" dirty="0">
              <a:solidFill>
                <a:schemeClr val="bg1"/>
              </a:solidFill>
            </a:endParaRPr>
          </a:p>
        </p:txBody>
      </p:sp>
      <p:sp>
        <p:nvSpPr>
          <p:cNvPr id="7" name="TextBox 6"/>
          <p:cNvSpPr txBox="1"/>
          <p:nvPr/>
        </p:nvSpPr>
        <p:spPr>
          <a:xfrm>
            <a:off x="1447546" y="2133600"/>
            <a:ext cx="4343654" cy="646331"/>
          </a:xfrm>
          <a:prstGeom prst="rect">
            <a:avLst/>
          </a:prstGeom>
          <a:noFill/>
        </p:spPr>
        <p:txBody>
          <a:bodyPr wrap="square" rtlCol="0">
            <a:spAutoFit/>
          </a:bodyPr>
          <a:lstStyle/>
          <a:p>
            <a:r>
              <a:rPr lang="en-US" sz="3600" dirty="0" err="1" smtClean="0">
                <a:solidFill>
                  <a:schemeClr val="bg1"/>
                </a:solidFill>
              </a:rPr>
              <a:t>nconditional</a:t>
            </a:r>
            <a:r>
              <a:rPr lang="en-US" sz="3600" dirty="0" smtClean="0">
                <a:solidFill>
                  <a:schemeClr val="bg1"/>
                </a:solidFill>
              </a:rPr>
              <a:t> Election</a:t>
            </a:r>
            <a:endParaRPr lang="en-US" sz="3600" dirty="0">
              <a:solidFill>
                <a:schemeClr val="bg1"/>
              </a:solidFill>
            </a:endParaRPr>
          </a:p>
        </p:txBody>
      </p:sp>
      <p:sp>
        <p:nvSpPr>
          <p:cNvPr id="8" name="TextBox 7"/>
          <p:cNvSpPr txBox="1"/>
          <p:nvPr/>
        </p:nvSpPr>
        <p:spPr>
          <a:xfrm>
            <a:off x="1477044" y="3213849"/>
            <a:ext cx="4542756" cy="646331"/>
          </a:xfrm>
          <a:prstGeom prst="rect">
            <a:avLst/>
          </a:prstGeom>
          <a:noFill/>
        </p:spPr>
        <p:txBody>
          <a:bodyPr wrap="square" rtlCol="0">
            <a:spAutoFit/>
          </a:bodyPr>
          <a:lstStyle/>
          <a:p>
            <a:r>
              <a:rPr lang="en-US" sz="3600" dirty="0" err="1" smtClean="0">
                <a:solidFill>
                  <a:srgbClr val="FFFF00"/>
                </a:solidFill>
              </a:rPr>
              <a:t>imited</a:t>
            </a:r>
            <a:r>
              <a:rPr lang="en-US" sz="3600" dirty="0" smtClean="0">
                <a:solidFill>
                  <a:srgbClr val="FFFF00"/>
                </a:solidFill>
              </a:rPr>
              <a:t> Atonement</a:t>
            </a:r>
            <a:endParaRPr lang="en-US" sz="3600" dirty="0">
              <a:solidFill>
                <a:srgbClr val="FFFF00"/>
              </a:solidFill>
            </a:endParaRPr>
          </a:p>
        </p:txBody>
      </p:sp>
    </p:spTree>
    <p:extLst>
      <p:ext uri="{BB962C8B-B14F-4D97-AF65-F5344CB8AC3E}">
        <p14:creationId xmlns:p14="http://schemas.microsoft.com/office/powerpoint/2010/main" val="1917049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Limited Atonement</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280988">
              <a:buNone/>
            </a:pPr>
            <a:r>
              <a:rPr lang="en-US" dirty="0" smtClean="0"/>
              <a:t>“</a:t>
            </a:r>
            <a:r>
              <a:rPr lang="en-US" dirty="0"/>
              <a:t>It’s not a good label. But the “limitation” is in the conscious design or intention of the atonement by God. Calvinists believe that </a:t>
            </a:r>
            <a:r>
              <a:rPr lang="en-US" dirty="0">
                <a:solidFill>
                  <a:srgbClr val="FFFF00"/>
                </a:solidFill>
              </a:rPr>
              <a:t>God really means to accomplish, through the atonement, the conversion of a definite (limited) group of people</a:t>
            </a:r>
            <a:r>
              <a:rPr lang="en-US" dirty="0"/>
              <a:t>, not just hold out the opportunity to all people to believe</a:t>
            </a:r>
            <a:r>
              <a:rPr lang="en-US" dirty="0" smtClean="0"/>
              <a:t>.”</a:t>
            </a:r>
          </a:p>
          <a:p>
            <a:pPr marL="0" indent="280988">
              <a:buNone/>
            </a:pPr>
            <a:endParaRPr lang="en-US" sz="2800" dirty="0"/>
          </a:p>
          <a:p>
            <a:pPr marL="0" indent="280988" algn="r">
              <a:buNone/>
            </a:pPr>
            <a:r>
              <a:rPr lang="en-US" sz="2800" dirty="0" smtClean="0"/>
              <a:t>John Piper</a:t>
            </a:r>
          </a:p>
          <a:p>
            <a:pPr marL="0" indent="280988" algn="r">
              <a:buNone/>
            </a:pPr>
            <a:r>
              <a:rPr lang="en-US" sz="1800" dirty="0" smtClean="0">
                <a:hlinkClick r:id="rId2"/>
              </a:rPr>
              <a:t>desiringgod.org</a:t>
            </a:r>
            <a:endParaRPr lang="en-US" sz="1800" dirty="0"/>
          </a:p>
        </p:txBody>
      </p:sp>
    </p:spTree>
    <p:extLst>
      <p:ext uri="{BB962C8B-B14F-4D97-AF65-F5344CB8AC3E}">
        <p14:creationId xmlns:p14="http://schemas.microsoft.com/office/powerpoint/2010/main" val="980971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1 John 2:1-2</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normAutofit/>
          </a:bodyPr>
          <a:lstStyle/>
          <a:p>
            <a:pPr marL="0" indent="280988">
              <a:buNone/>
            </a:pPr>
            <a:r>
              <a:rPr lang="en-US" dirty="0"/>
              <a:t>My little children, these things </a:t>
            </a:r>
            <a:r>
              <a:rPr lang="en-US" dirty="0" smtClean="0"/>
              <a:t>                     I </a:t>
            </a:r>
            <a:r>
              <a:rPr lang="en-US" dirty="0"/>
              <a:t>write to you, so that you may not </a:t>
            </a:r>
            <a:r>
              <a:rPr lang="en-US" dirty="0" smtClean="0"/>
              <a:t>                    sin</a:t>
            </a:r>
            <a:r>
              <a:rPr lang="en-US" dirty="0"/>
              <a:t>. And if anyone sins, we have an Advocate with the Father, Jesus Christ the righteous. </a:t>
            </a:r>
            <a:r>
              <a:rPr lang="en-US" baseline="30000" dirty="0"/>
              <a:t>2 </a:t>
            </a:r>
            <a:r>
              <a:rPr lang="en-US" dirty="0"/>
              <a:t>And He Himself is the propitiation for our sins, and not for ours only </a:t>
            </a:r>
            <a:r>
              <a:rPr lang="en-US" dirty="0">
                <a:solidFill>
                  <a:srgbClr val="FFFF00"/>
                </a:solidFill>
              </a:rPr>
              <a:t>but also for the whole world</a:t>
            </a:r>
            <a:r>
              <a:rPr lang="en-US" dirty="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1888834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 Mark 16:15-16</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normAutofit/>
          </a:bodyPr>
          <a:lstStyle/>
          <a:p>
            <a:pPr marL="0" indent="280988">
              <a:buNone/>
            </a:pPr>
            <a:r>
              <a:rPr lang="en-US" dirty="0"/>
              <a:t>And He said to them, “Go into </a:t>
            </a:r>
            <a:r>
              <a:rPr lang="en-US" dirty="0" smtClean="0"/>
              <a:t>                              </a:t>
            </a:r>
            <a:r>
              <a:rPr lang="en-US" dirty="0" smtClean="0">
                <a:solidFill>
                  <a:srgbClr val="FFFF00"/>
                </a:solidFill>
              </a:rPr>
              <a:t>all </a:t>
            </a:r>
            <a:r>
              <a:rPr lang="en-US" dirty="0">
                <a:solidFill>
                  <a:srgbClr val="FFFF00"/>
                </a:solidFill>
              </a:rPr>
              <a:t>the world </a:t>
            </a:r>
            <a:r>
              <a:rPr lang="en-US" dirty="0"/>
              <a:t>and preach the gospel </a:t>
            </a:r>
            <a:r>
              <a:rPr lang="en-US" dirty="0" smtClean="0"/>
              <a:t>                   to </a:t>
            </a:r>
            <a:r>
              <a:rPr lang="en-US" dirty="0">
                <a:solidFill>
                  <a:srgbClr val="FFFF00"/>
                </a:solidFill>
              </a:rPr>
              <a:t>every creature</a:t>
            </a:r>
            <a:r>
              <a:rPr lang="en-US" dirty="0"/>
              <a:t>. </a:t>
            </a:r>
            <a:r>
              <a:rPr lang="en-US" baseline="30000" dirty="0"/>
              <a:t>16 </a:t>
            </a:r>
            <a:r>
              <a:rPr lang="en-US" dirty="0"/>
              <a:t>He who believes and is baptized will be saved; but he who does not believe will be condemned.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3454510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5800" y="612844"/>
            <a:ext cx="761747" cy="5632311"/>
          </a:xfrm>
          <a:prstGeom prst="rect">
            <a:avLst/>
          </a:prstGeom>
          <a:noFill/>
        </p:spPr>
        <p:txBody>
          <a:bodyPr wrap="none" rtlCol="0">
            <a:spAutoFit/>
          </a:bodyPr>
          <a:lstStyle/>
          <a:p>
            <a:r>
              <a:rPr lang="en-US" sz="7200" dirty="0" smtClean="0">
                <a:solidFill>
                  <a:schemeClr val="bg2">
                    <a:lumMod val="90000"/>
                  </a:schemeClr>
                </a:solidFill>
                <a:latin typeface="Algerian" pitchFamily="82" charset="0"/>
              </a:rPr>
              <a:t>T</a:t>
            </a:r>
          </a:p>
          <a:p>
            <a:r>
              <a:rPr lang="en-US" sz="7200" dirty="0" smtClean="0">
                <a:solidFill>
                  <a:schemeClr val="bg2">
                    <a:lumMod val="90000"/>
                  </a:schemeClr>
                </a:solidFill>
                <a:latin typeface="Algerian" pitchFamily="82" charset="0"/>
              </a:rPr>
              <a:t>U</a:t>
            </a:r>
          </a:p>
          <a:p>
            <a:r>
              <a:rPr lang="en-US" sz="7200" dirty="0" smtClean="0">
                <a:solidFill>
                  <a:schemeClr val="bg2">
                    <a:lumMod val="90000"/>
                  </a:schemeClr>
                </a:solidFill>
                <a:latin typeface="Algerian" pitchFamily="82" charset="0"/>
              </a:rPr>
              <a:t>L</a:t>
            </a:r>
          </a:p>
          <a:p>
            <a:r>
              <a:rPr lang="en-US" sz="7200" dirty="0" smtClean="0">
                <a:solidFill>
                  <a:srgbClr val="FFFF00"/>
                </a:solidFill>
                <a:latin typeface="Algerian" pitchFamily="82" charset="0"/>
              </a:rPr>
              <a:t>I</a:t>
            </a:r>
          </a:p>
          <a:p>
            <a:r>
              <a:rPr lang="en-US" sz="7200" dirty="0">
                <a:solidFill>
                  <a:schemeClr val="bg2">
                    <a:lumMod val="90000"/>
                  </a:schemeClr>
                </a:solidFill>
                <a:latin typeface="Algerian" pitchFamily="82" charset="0"/>
              </a:rPr>
              <a:t>P</a:t>
            </a:r>
          </a:p>
        </p:txBody>
      </p:sp>
      <p:sp>
        <p:nvSpPr>
          <p:cNvPr id="6" name="TextBox 5"/>
          <p:cNvSpPr txBox="1"/>
          <p:nvPr/>
        </p:nvSpPr>
        <p:spPr>
          <a:xfrm>
            <a:off x="1447547" y="990600"/>
            <a:ext cx="2866106" cy="646331"/>
          </a:xfrm>
          <a:prstGeom prst="rect">
            <a:avLst/>
          </a:prstGeom>
          <a:noFill/>
        </p:spPr>
        <p:txBody>
          <a:bodyPr wrap="none" rtlCol="0">
            <a:spAutoFit/>
          </a:bodyPr>
          <a:lstStyle/>
          <a:p>
            <a:r>
              <a:rPr lang="en-US" sz="3600" dirty="0" err="1" smtClean="0">
                <a:solidFill>
                  <a:schemeClr val="bg1"/>
                </a:solidFill>
              </a:rPr>
              <a:t>otal</a:t>
            </a:r>
            <a:r>
              <a:rPr lang="en-US" sz="3600" dirty="0" smtClean="0">
                <a:solidFill>
                  <a:schemeClr val="bg1"/>
                </a:solidFill>
              </a:rPr>
              <a:t> Depravity</a:t>
            </a:r>
            <a:endParaRPr lang="en-US" sz="3600" dirty="0">
              <a:solidFill>
                <a:schemeClr val="bg1"/>
              </a:solidFill>
            </a:endParaRPr>
          </a:p>
        </p:txBody>
      </p:sp>
      <p:sp>
        <p:nvSpPr>
          <p:cNvPr id="7" name="TextBox 6"/>
          <p:cNvSpPr txBox="1"/>
          <p:nvPr/>
        </p:nvSpPr>
        <p:spPr>
          <a:xfrm>
            <a:off x="1447546" y="2133600"/>
            <a:ext cx="4343654" cy="646331"/>
          </a:xfrm>
          <a:prstGeom prst="rect">
            <a:avLst/>
          </a:prstGeom>
          <a:noFill/>
        </p:spPr>
        <p:txBody>
          <a:bodyPr wrap="square" rtlCol="0">
            <a:spAutoFit/>
          </a:bodyPr>
          <a:lstStyle/>
          <a:p>
            <a:r>
              <a:rPr lang="en-US" sz="3600" dirty="0" err="1" smtClean="0">
                <a:solidFill>
                  <a:schemeClr val="bg1"/>
                </a:solidFill>
              </a:rPr>
              <a:t>nconditional</a:t>
            </a:r>
            <a:r>
              <a:rPr lang="en-US" sz="3600" dirty="0" smtClean="0">
                <a:solidFill>
                  <a:schemeClr val="bg1"/>
                </a:solidFill>
              </a:rPr>
              <a:t> Election</a:t>
            </a:r>
            <a:endParaRPr lang="en-US" sz="3600" dirty="0">
              <a:solidFill>
                <a:schemeClr val="bg1"/>
              </a:solidFill>
            </a:endParaRPr>
          </a:p>
        </p:txBody>
      </p:sp>
      <p:sp>
        <p:nvSpPr>
          <p:cNvPr id="8" name="TextBox 7"/>
          <p:cNvSpPr txBox="1"/>
          <p:nvPr/>
        </p:nvSpPr>
        <p:spPr>
          <a:xfrm>
            <a:off x="1477044" y="3200400"/>
            <a:ext cx="4542756" cy="646331"/>
          </a:xfrm>
          <a:prstGeom prst="rect">
            <a:avLst/>
          </a:prstGeom>
          <a:noFill/>
        </p:spPr>
        <p:txBody>
          <a:bodyPr wrap="square" rtlCol="0">
            <a:spAutoFit/>
          </a:bodyPr>
          <a:lstStyle/>
          <a:p>
            <a:r>
              <a:rPr lang="en-US" sz="3600" dirty="0" err="1" smtClean="0">
                <a:solidFill>
                  <a:schemeClr val="bg1"/>
                </a:solidFill>
              </a:rPr>
              <a:t>imited</a:t>
            </a:r>
            <a:r>
              <a:rPr lang="en-US" sz="3600" dirty="0" smtClean="0">
                <a:solidFill>
                  <a:schemeClr val="bg1"/>
                </a:solidFill>
              </a:rPr>
              <a:t> Atonement</a:t>
            </a:r>
            <a:endParaRPr lang="en-US" sz="3600" dirty="0">
              <a:solidFill>
                <a:schemeClr val="bg1"/>
              </a:solidFill>
            </a:endParaRPr>
          </a:p>
        </p:txBody>
      </p:sp>
      <p:sp>
        <p:nvSpPr>
          <p:cNvPr id="9" name="TextBox 8"/>
          <p:cNvSpPr txBox="1"/>
          <p:nvPr/>
        </p:nvSpPr>
        <p:spPr>
          <a:xfrm>
            <a:off x="1447546" y="4294236"/>
            <a:ext cx="4572253" cy="646331"/>
          </a:xfrm>
          <a:prstGeom prst="rect">
            <a:avLst/>
          </a:prstGeom>
          <a:noFill/>
        </p:spPr>
        <p:txBody>
          <a:bodyPr wrap="square" rtlCol="0">
            <a:spAutoFit/>
          </a:bodyPr>
          <a:lstStyle/>
          <a:p>
            <a:r>
              <a:rPr lang="en-US" sz="3600" dirty="0" err="1" smtClean="0">
                <a:solidFill>
                  <a:srgbClr val="FFFF00"/>
                </a:solidFill>
              </a:rPr>
              <a:t>rresistible</a:t>
            </a:r>
            <a:r>
              <a:rPr lang="en-US" sz="3600" dirty="0" smtClean="0">
                <a:solidFill>
                  <a:srgbClr val="FFFF00"/>
                </a:solidFill>
              </a:rPr>
              <a:t> Grace</a:t>
            </a:r>
            <a:endParaRPr lang="en-US" sz="3600" dirty="0">
              <a:solidFill>
                <a:srgbClr val="FFFF00"/>
              </a:solidFill>
            </a:endParaRPr>
          </a:p>
        </p:txBody>
      </p:sp>
    </p:spTree>
    <p:extLst>
      <p:ext uri="{BB962C8B-B14F-4D97-AF65-F5344CB8AC3E}">
        <p14:creationId xmlns:p14="http://schemas.microsoft.com/office/powerpoint/2010/main" val="1917049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Irresistible Grace</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fontScale="92500" lnSpcReduction="10000"/>
          </a:bodyPr>
          <a:lstStyle/>
          <a:p>
            <a:pPr marL="0" indent="280988">
              <a:buNone/>
            </a:pPr>
            <a:r>
              <a:rPr lang="en-US" sz="3000" dirty="0" smtClean="0"/>
              <a:t>“</a:t>
            </a:r>
            <a:r>
              <a:rPr lang="en-US" sz="3000" dirty="0"/>
              <a:t>That God's grace is irresistible emphasizes the idea that not only does grace </a:t>
            </a:r>
            <a:r>
              <a:rPr lang="en-US" sz="3000" i="1" dirty="0"/>
              <a:t>bring </a:t>
            </a:r>
            <a:r>
              <a:rPr lang="en-US" sz="3000" dirty="0"/>
              <a:t>His people to glory, but it </a:t>
            </a:r>
            <a:r>
              <a:rPr lang="en-US" sz="3000" i="1" dirty="0"/>
              <a:t>prepares </a:t>
            </a:r>
            <a:r>
              <a:rPr lang="en-US" sz="3000" dirty="0"/>
              <a:t>them for this glory and works within them the desire to enter into glory. Grace is irresistible in the sense that by it the knee is bent which otherwise would not bend; the heart is softened that otherwise is hard as stone. Nor is there anything which can prevent the accomplishment of that purpose of God to save His people by His grace</a:t>
            </a:r>
            <a:r>
              <a:rPr lang="en-US" sz="3000" dirty="0" smtClean="0"/>
              <a:t>.”</a:t>
            </a:r>
          </a:p>
          <a:p>
            <a:pPr marL="0" indent="280988">
              <a:buNone/>
            </a:pPr>
            <a:endParaRPr lang="en-US" sz="2800" dirty="0"/>
          </a:p>
          <a:p>
            <a:pPr marL="0" indent="280988" algn="r">
              <a:buNone/>
            </a:pPr>
            <a:r>
              <a:rPr lang="en-US" sz="2800" dirty="0" smtClean="0"/>
              <a:t>Herman </a:t>
            </a:r>
            <a:r>
              <a:rPr lang="en-US" sz="2800" dirty="0" err="1" smtClean="0"/>
              <a:t>Hanko</a:t>
            </a:r>
            <a:endParaRPr lang="en-US" sz="2800" dirty="0" smtClean="0"/>
          </a:p>
          <a:p>
            <a:pPr marL="0" indent="280988" algn="r">
              <a:buNone/>
            </a:pPr>
            <a:r>
              <a:rPr lang="en-US" sz="1800" dirty="0" smtClean="0">
                <a:hlinkClick r:id="rId2"/>
              </a:rPr>
              <a:t>The Five Points of Calvinism</a:t>
            </a:r>
            <a:endParaRPr lang="en-US" sz="1800" dirty="0"/>
          </a:p>
        </p:txBody>
      </p:sp>
    </p:spTree>
    <p:extLst>
      <p:ext uri="{BB962C8B-B14F-4D97-AF65-F5344CB8AC3E}">
        <p14:creationId xmlns:p14="http://schemas.microsoft.com/office/powerpoint/2010/main" val="1484722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Luke 6:46</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normAutofit/>
          </a:bodyPr>
          <a:lstStyle/>
          <a:p>
            <a:pPr marL="0" indent="280988">
              <a:buNone/>
            </a:pPr>
            <a:r>
              <a:rPr lang="en-US" baseline="30000" dirty="0"/>
              <a:t> </a:t>
            </a:r>
            <a:r>
              <a:rPr lang="en-US" dirty="0" smtClean="0"/>
              <a:t>But </a:t>
            </a:r>
            <a:r>
              <a:rPr lang="en-US" dirty="0"/>
              <a:t>why do you call Me ‘Lord, </a:t>
            </a:r>
            <a:r>
              <a:rPr lang="en-US" dirty="0" smtClean="0"/>
              <a:t>                         Lord</a:t>
            </a:r>
            <a:r>
              <a:rPr lang="en-US" dirty="0"/>
              <a:t>,’ and not do the things which </a:t>
            </a:r>
            <a:r>
              <a:rPr lang="en-US" dirty="0" smtClean="0"/>
              <a:t>                            I </a:t>
            </a:r>
            <a:r>
              <a:rPr lang="en-US" dirty="0"/>
              <a:t>say</a:t>
            </a:r>
            <a:r>
              <a:rPr lang="en-US" dirty="0" smtClean="0"/>
              <a:t>?</a:t>
            </a:r>
          </a:p>
          <a:p>
            <a:pPr marL="0" indent="280988">
              <a:buNone/>
            </a:pPr>
            <a:endParaRPr lang="en-US" dirty="0"/>
          </a:p>
          <a:p>
            <a:pPr marL="0" indent="280988">
              <a:buNone/>
            </a:pPr>
            <a:r>
              <a:rPr lang="en-US" dirty="0" smtClean="0">
                <a:solidFill>
                  <a:srgbClr val="FFFF00"/>
                </a:solidFill>
              </a:rPr>
              <a:t>In this statement Jesus’ revealed that man wills to disobey.  He can resist God!</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2220682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 Revelation 22:17</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normAutofit/>
          </a:bodyPr>
          <a:lstStyle/>
          <a:p>
            <a:pPr marL="0" indent="280988">
              <a:buNone/>
            </a:pPr>
            <a:r>
              <a:rPr lang="en-US" dirty="0"/>
              <a:t>And the Spirit and the bride say, </a:t>
            </a:r>
            <a:r>
              <a:rPr lang="en-US" dirty="0" smtClean="0"/>
              <a:t>             “</a:t>
            </a:r>
            <a:r>
              <a:rPr lang="en-US" dirty="0"/>
              <a:t>Come!” And let him who hears say</a:t>
            </a:r>
            <a:r>
              <a:rPr lang="en-US" dirty="0" smtClean="0"/>
              <a:t>,  </a:t>
            </a:r>
            <a:r>
              <a:rPr lang="en-US" dirty="0"/>
              <a:t>“Come!” And let him who thirsts come. Whoever desires, let him take the water of life freely</a:t>
            </a:r>
            <a:r>
              <a:rPr lang="en-US" dirty="0" smtClean="0"/>
              <a:t>.</a:t>
            </a:r>
          </a:p>
          <a:p>
            <a:pPr marL="0" indent="280988">
              <a:buNone/>
            </a:pPr>
            <a:endParaRPr lang="en-US" dirty="0"/>
          </a:p>
          <a:p>
            <a:pPr marL="0" indent="280988">
              <a:buNone/>
            </a:pPr>
            <a:r>
              <a:rPr lang="en-US" dirty="0" smtClean="0">
                <a:solidFill>
                  <a:srgbClr val="FFFF00"/>
                </a:solidFill>
              </a:rPr>
              <a:t>This text reveals that for a man to come to God, he must desire (will), and act upon that desire.  God granted us FREE WILL.</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3049140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5800" y="612844"/>
            <a:ext cx="761747" cy="5632311"/>
          </a:xfrm>
          <a:prstGeom prst="rect">
            <a:avLst/>
          </a:prstGeom>
          <a:noFill/>
        </p:spPr>
        <p:txBody>
          <a:bodyPr wrap="none" rtlCol="0">
            <a:spAutoFit/>
          </a:bodyPr>
          <a:lstStyle/>
          <a:p>
            <a:r>
              <a:rPr lang="en-US" sz="7200" dirty="0" smtClean="0">
                <a:solidFill>
                  <a:schemeClr val="bg2">
                    <a:lumMod val="90000"/>
                  </a:schemeClr>
                </a:solidFill>
                <a:latin typeface="Algerian" pitchFamily="82" charset="0"/>
              </a:rPr>
              <a:t>T</a:t>
            </a:r>
          </a:p>
          <a:p>
            <a:r>
              <a:rPr lang="en-US" sz="7200" dirty="0" smtClean="0">
                <a:solidFill>
                  <a:schemeClr val="bg2">
                    <a:lumMod val="90000"/>
                  </a:schemeClr>
                </a:solidFill>
                <a:latin typeface="Algerian" pitchFamily="82" charset="0"/>
              </a:rPr>
              <a:t>U</a:t>
            </a:r>
          </a:p>
          <a:p>
            <a:r>
              <a:rPr lang="en-US" sz="7200" dirty="0" smtClean="0">
                <a:solidFill>
                  <a:schemeClr val="bg2">
                    <a:lumMod val="90000"/>
                  </a:schemeClr>
                </a:solidFill>
                <a:latin typeface="Algerian" pitchFamily="82" charset="0"/>
              </a:rPr>
              <a:t>L</a:t>
            </a:r>
          </a:p>
          <a:p>
            <a:r>
              <a:rPr lang="en-US" sz="7200" dirty="0" smtClean="0">
                <a:solidFill>
                  <a:schemeClr val="bg2">
                    <a:lumMod val="90000"/>
                  </a:schemeClr>
                </a:solidFill>
                <a:latin typeface="Algerian" pitchFamily="82" charset="0"/>
              </a:rPr>
              <a:t>I</a:t>
            </a:r>
          </a:p>
          <a:p>
            <a:r>
              <a:rPr lang="en-US" sz="7200" dirty="0">
                <a:solidFill>
                  <a:srgbClr val="FFFF00"/>
                </a:solidFill>
                <a:latin typeface="Algerian" pitchFamily="82" charset="0"/>
              </a:rPr>
              <a:t>P</a:t>
            </a:r>
          </a:p>
        </p:txBody>
      </p:sp>
      <p:sp>
        <p:nvSpPr>
          <p:cNvPr id="6" name="TextBox 5"/>
          <p:cNvSpPr txBox="1"/>
          <p:nvPr/>
        </p:nvSpPr>
        <p:spPr>
          <a:xfrm>
            <a:off x="1447547" y="990600"/>
            <a:ext cx="2866106" cy="646331"/>
          </a:xfrm>
          <a:prstGeom prst="rect">
            <a:avLst/>
          </a:prstGeom>
          <a:noFill/>
        </p:spPr>
        <p:txBody>
          <a:bodyPr wrap="none" rtlCol="0">
            <a:spAutoFit/>
          </a:bodyPr>
          <a:lstStyle/>
          <a:p>
            <a:r>
              <a:rPr lang="en-US" sz="3600" dirty="0" err="1" smtClean="0">
                <a:solidFill>
                  <a:schemeClr val="bg1"/>
                </a:solidFill>
              </a:rPr>
              <a:t>otal</a:t>
            </a:r>
            <a:r>
              <a:rPr lang="en-US" sz="3600" dirty="0" smtClean="0">
                <a:solidFill>
                  <a:schemeClr val="bg1"/>
                </a:solidFill>
              </a:rPr>
              <a:t> Depravity</a:t>
            </a:r>
            <a:endParaRPr lang="en-US" sz="3600" dirty="0">
              <a:solidFill>
                <a:schemeClr val="bg1"/>
              </a:solidFill>
            </a:endParaRPr>
          </a:p>
        </p:txBody>
      </p:sp>
      <p:sp>
        <p:nvSpPr>
          <p:cNvPr id="7" name="TextBox 6"/>
          <p:cNvSpPr txBox="1"/>
          <p:nvPr/>
        </p:nvSpPr>
        <p:spPr>
          <a:xfrm>
            <a:off x="1447546" y="2133600"/>
            <a:ext cx="4343654" cy="646331"/>
          </a:xfrm>
          <a:prstGeom prst="rect">
            <a:avLst/>
          </a:prstGeom>
          <a:noFill/>
        </p:spPr>
        <p:txBody>
          <a:bodyPr wrap="square" rtlCol="0">
            <a:spAutoFit/>
          </a:bodyPr>
          <a:lstStyle/>
          <a:p>
            <a:r>
              <a:rPr lang="en-US" sz="3600" dirty="0" err="1" smtClean="0">
                <a:solidFill>
                  <a:schemeClr val="bg1"/>
                </a:solidFill>
              </a:rPr>
              <a:t>nconditional</a:t>
            </a:r>
            <a:r>
              <a:rPr lang="en-US" sz="3600" dirty="0" smtClean="0">
                <a:solidFill>
                  <a:schemeClr val="bg1"/>
                </a:solidFill>
              </a:rPr>
              <a:t> Election</a:t>
            </a:r>
            <a:endParaRPr lang="en-US" sz="3600" dirty="0">
              <a:solidFill>
                <a:schemeClr val="bg1"/>
              </a:solidFill>
            </a:endParaRPr>
          </a:p>
        </p:txBody>
      </p:sp>
      <p:sp>
        <p:nvSpPr>
          <p:cNvPr id="8" name="TextBox 7"/>
          <p:cNvSpPr txBox="1"/>
          <p:nvPr/>
        </p:nvSpPr>
        <p:spPr>
          <a:xfrm>
            <a:off x="1477044" y="3200400"/>
            <a:ext cx="4542756" cy="646331"/>
          </a:xfrm>
          <a:prstGeom prst="rect">
            <a:avLst/>
          </a:prstGeom>
          <a:noFill/>
        </p:spPr>
        <p:txBody>
          <a:bodyPr wrap="square" rtlCol="0">
            <a:spAutoFit/>
          </a:bodyPr>
          <a:lstStyle/>
          <a:p>
            <a:r>
              <a:rPr lang="en-US" sz="3600" dirty="0" err="1" smtClean="0">
                <a:solidFill>
                  <a:schemeClr val="bg1"/>
                </a:solidFill>
              </a:rPr>
              <a:t>imited</a:t>
            </a:r>
            <a:r>
              <a:rPr lang="en-US" sz="3600" dirty="0" smtClean="0">
                <a:solidFill>
                  <a:schemeClr val="bg1"/>
                </a:solidFill>
              </a:rPr>
              <a:t> Atonement</a:t>
            </a:r>
            <a:endParaRPr lang="en-US" sz="3600" dirty="0">
              <a:solidFill>
                <a:schemeClr val="bg1"/>
              </a:solidFill>
            </a:endParaRPr>
          </a:p>
        </p:txBody>
      </p:sp>
      <p:sp>
        <p:nvSpPr>
          <p:cNvPr id="9" name="TextBox 8"/>
          <p:cNvSpPr txBox="1"/>
          <p:nvPr/>
        </p:nvSpPr>
        <p:spPr>
          <a:xfrm>
            <a:off x="1447546" y="4294236"/>
            <a:ext cx="4572253" cy="646331"/>
          </a:xfrm>
          <a:prstGeom prst="rect">
            <a:avLst/>
          </a:prstGeom>
          <a:noFill/>
        </p:spPr>
        <p:txBody>
          <a:bodyPr wrap="square" rtlCol="0">
            <a:spAutoFit/>
          </a:bodyPr>
          <a:lstStyle/>
          <a:p>
            <a:r>
              <a:rPr lang="en-US" sz="3600" dirty="0" err="1" smtClean="0">
                <a:solidFill>
                  <a:schemeClr val="bg1"/>
                </a:solidFill>
              </a:rPr>
              <a:t>rresistible</a:t>
            </a:r>
            <a:r>
              <a:rPr lang="en-US" sz="3600" dirty="0" smtClean="0">
                <a:solidFill>
                  <a:schemeClr val="bg1"/>
                </a:solidFill>
              </a:rPr>
              <a:t> Grace</a:t>
            </a:r>
            <a:endParaRPr lang="en-US" sz="3600" dirty="0">
              <a:solidFill>
                <a:schemeClr val="bg1"/>
              </a:solidFill>
            </a:endParaRPr>
          </a:p>
        </p:txBody>
      </p:sp>
      <p:sp>
        <p:nvSpPr>
          <p:cNvPr id="10" name="TextBox 9"/>
          <p:cNvSpPr txBox="1"/>
          <p:nvPr/>
        </p:nvSpPr>
        <p:spPr>
          <a:xfrm>
            <a:off x="1447546" y="5410200"/>
            <a:ext cx="4953253" cy="646331"/>
          </a:xfrm>
          <a:prstGeom prst="rect">
            <a:avLst/>
          </a:prstGeom>
          <a:noFill/>
        </p:spPr>
        <p:txBody>
          <a:bodyPr wrap="square" rtlCol="0">
            <a:spAutoFit/>
          </a:bodyPr>
          <a:lstStyle/>
          <a:p>
            <a:r>
              <a:rPr lang="en-US" sz="3600" dirty="0" err="1" smtClean="0">
                <a:solidFill>
                  <a:srgbClr val="FFFF00"/>
                </a:solidFill>
              </a:rPr>
              <a:t>erseverance</a:t>
            </a:r>
            <a:r>
              <a:rPr lang="en-US" sz="3600" dirty="0" smtClean="0">
                <a:solidFill>
                  <a:srgbClr val="FFFF00"/>
                </a:solidFill>
              </a:rPr>
              <a:t> of the Saints</a:t>
            </a:r>
            <a:endParaRPr lang="en-US" sz="3600" dirty="0">
              <a:solidFill>
                <a:srgbClr val="FFFF00"/>
              </a:solidFill>
            </a:endParaRPr>
          </a:p>
        </p:txBody>
      </p:sp>
    </p:spTree>
    <p:extLst>
      <p:ext uri="{BB962C8B-B14F-4D97-AF65-F5344CB8AC3E}">
        <p14:creationId xmlns:p14="http://schemas.microsoft.com/office/powerpoint/2010/main" val="1917049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The Five </a:t>
            </a:r>
            <a:r>
              <a:rPr lang="en-US" dirty="0" err="1" smtClean="0">
                <a:latin typeface="+mn-lt"/>
              </a:rPr>
              <a:t>Solas</a:t>
            </a:r>
            <a:r>
              <a:rPr lang="en-US" dirty="0" smtClean="0">
                <a:latin typeface="+mn-lt"/>
              </a:rPr>
              <a:t>:</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0">
              <a:buNone/>
            </a:pPr>
            <a:r>
              <a:rPr lang="en-US" dirty="0" smtClean="0"/>
              <a:t>Reformed </a:t>
            </a:r>
            <a:r>
              <a:rPr lang="en-US" dirty="0"/>
              <a:t>theology holds to the five </a:t>
            </a:r>
            <a:r>
              <a:rPr lang="en-US" dirty="0" err="1"/>
              <a:t>solas</a:t>
            </a:r>
            <a:r>
              <a:rPr lang="en-US" dirty="0" smtClean="0"/>
              <a:t>:</a:t>
            </a:r>
          </a:p>
          <a:p>
            <a:pPr marL="0" indent="0">
              <a:buNone/>
            </a:pPr>
            <a:endParaRPr lang="en-US" dirty="0"/>
          </a:p>
          <a:p>
            <a:pPr marL="636588" indent="-355600"/>
            <a:r>
              <a:rPr lang="en-US" sz="2800" dirty="0"/>
              <a:t>Sola Scriptura - Scripture alone</a:t>
            </a:r>
          </a:p>
          <a:p>
            <a:pPr marL="636588" indent="-355600"/>
            <a:r>
              <a:rPr lang="en-US" sz="2800" dirty="0"/>
              <a:t>Sola </a:t>
            </a:r>
            <a:r>
              <a:rPr lang="en-US" sz="2800" dirty="0" err="1"/>
              <a:t>Christus</a:t>
            </a:r>
            <a:r>
              <a:rPr lang="en-US" sz="2800" dirty="0"/>
              <a:t> - Christ alone</a:t>
            </a:r>
          </a:p>
          <a:p>
            <a:pPr marL="636588" indent="-355600"/>
            <a:r>
              <a:rPr lang="en-US" sz="2800" dirty="0"/>
              <a:t>Sola Gratia - Grace alone</a:t>
            </a:r>
          </a:p>
          <a:p>
            <a:pPr marL="636588" indent="-355600"/>
            <a:r>
              <a:rPr lang="en-US" sz="2800" dirty="0"/>
              <a:t>Sola Fide - Faith alone</a:t>
            </a:r>
          </a:p>
          <a:p>
            <a:pPr marL="636588" indent="-355600"/>
            <a:r>
              <a:rPr lang="en-US" sz="2800" dirty="0"/>
              <a:t>Soli </a:t>
            </a:r>
            <a:r>
              <a:rPr lang="en-US" sz="2800" dirty="0" err="1"/>
              <a:t>Deo</a:t>
            </a:r>
            <a:r>
              <a:rPr lang="en-US" sz="2800" dirty="0"/>
              <a:t> Gloria - the Glory of God </a:t>
            </a:r>
            <a:r>
              <a:rPr lang="en-US" sz="2800" dirty="0" smtClean="0"/>
              <a:t>alone</a:t>
            </a:r>
          </a:p>
          <a:p>
            <a:pPr marL="636588" indent="-355600"/>
            <a:endParaRPr lang="en-US" sz="2800" dirty="0"/>
          </a:p>
          <a:p>
            <a:pPr marL="0" indent="280988" algn="r">
              <a:buNone/>
            </a:pPr>
            <a:r>
              <a:rPr lang="en-US" sz="2800" dirty="0" smtClean="0">
                <a:hlinkClick r:id="rId2"/>
              </a:rPr>
              <a:t>carm.org</a:t>
            </a:r>
            <a:endParaRPr lang="en-US" sz="2800" dirty="0" smtClean="0"/>
          </a:p>
        </p:txBody>
      </p:sp>
    </p:spTree>
    <p:extLst>
      <p:ext uri="{BB962C8B-B14F-4D97-AF65-F5344CB8AC3E}">
        <p14:creationId xmlns:p14="http://schemas.microsoft.com/office/powerpoint/2010/main" val="663734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Perseverance of the Saints</a:t>
            </a:r>
            <a:endParaRPr lang="en-US" dirty="0">
              <a:latin typeface="+mn-lt"/>
            </a:endParaRPr>
          </a:p>
        </p:txBody>
      </p:sp>
      <p:sp>
        <p:nvSpPr>
          <p:cNvPr id="3" name="Content Placeholder 2"/>
          <p:cNvSpPr>
            <a:spLocks noGrp="1"/>
          </p:cNvSpPr>
          <p:nvPr>
            <p:ph idx="1"/>
          </p:nvPr>
        </p:nvSpPr>
        <p:spPr>
          <a:xfrm>
            <a:off x="457200" y="1143000"/>
            <a:ext cx="8229600" cy="5257800"/>
          </a:xfrm>
        </p:spPr>
        <p:txBody>
          <a:bodyPr>
            <a:noAutofit/>
          </a:bodyPr>
          <a:lstStyle/>
          <a:p>
            <a:pPr marL="0" indent="0">
              <a:buNone/>
            </a:pPr>
            <a:r>
              <a:rPr lang="en-US" sz="1800" dirty="0"/>
              <a:t>17.1 They, whom God hath accepted in His Beloved, effectually called and sanctified by His Spirit</a:t>
            </a:r>
            <a:r>
              <a:rPr lang="en-US" sz="1800" dirty="0">
                <a:solidFill>
                  <a:srgbClr val="FFFF00"/>
                </a:solidFill>
              </a:rPr>
              <a:t>, can neither totally nor finally fall away from the state of grace; but shall certainly persevere therein to the end, and be eternally saved</a:t>
            </a:r>
            <a:r>
              <a:rPr lang="en-US" sz="1800" dirty="0"/>
              <a:t>. </a:t>
            </a:r>
          </a:p>
          <a:p>
            <a:pPr marL="0" indent="0">
              <a:buNone/>
            </a:pPr>
            <a:r>
              <a:rPr lang="en-US" sz="1800" dirty="0"/>
              <a:t>17.2 </a:t>
            </a:r>
            <a:r>
              <a:rPr lang="en-US" sz="1800" dirty="0">
                <a:solidFill>
                  <a:srgbClr val="FFFF00"/>
                </a:solidFill>
              </a:rPr>
              <a:t>This perseverance of the saints depends not upon their own free will</a:t>
            </a:r>
            <a:r>
              <a:rPr lang="en-US" sz="1800" dirty="0"/>
              <a:t>, but upon the immutability of the decree of election, flowing from the free and unchangeable love of God the Father; upon the efficacy of the merit and intercession of Jesus Christ; the abiding of the Spirit, and of the seed of God within them; and the nature of the covenant of grace: from all which </a:t>
            </a:r>
            <a:r>
              <a:rPr lang="en-US" sz="1800" dirty="0" err="1"/>
              <a:t>ariseth</a:t>
            </a:r>
            <a:r>
              <a:rPr lang="en-US" sz="1800" dirty="0"/>
              <a:t> also the certainty and infallibility thereof. </a:t>
            </a:r>
          </a:p>
          <a:p>
            <a:pPr marL="0" indent="0">
              <a:buNone/>
            </a:pPr>
            <a:r>
              <a:rPr lang="en-US" sz="1800" dirty="0"/>
              <a:t>17.3 </a:t>
            </a:r>
            <a:r>
              <a:rPr lang="en-US" sz="1800" dirty="0">
                <a:solidFill>
                  <a:srgbClr val="FFFF00"/>
                </a:solidFill>
              </a:rPr>
              <a:t>Nevertheless, they may</a:t>
            </a:r>
            <a:r>
              <a:rPr lang="en-US" sz="1800" dirty="0"/>
              <a:t>, through the temptations of Satan and of the world, the prevalence of corruption remaining in them, and the neglect of the means of their preservation, </a:t>
            </a:r>
            <a:r>
              <a:rPr lang="en-US" sz="1800" dirty="0">
                <a:solidFill>
                  <a:srgbClr val="FFFF00"/>
                </a:solidFill>
              </a:rPr>
              <a:t>fall into grievous sins; and, for a time, continue therein</a:t>
            </a:r>
            <a:r>
              <a:rPr lang="en-US" sz="1800" dirty="0"/>
              <a:t>: whereby they incur God's displeasure, and grieve His Holy Spirit, come to be deprived of some measure of their graces and comforts; have their hearts hardened, and their consciences wounded; hurt and scandalize others, and </a:t>
            </a:r>
            <a:r>
              <a:rPr lang="en-US" sz="1800" dirty="0">
                <a:solidFill>
                  <a:srgbClr val="FFFF00"/>
                </a:solidFill>
              </a:rPr>
              <a:t>bring temporal judgments upon themselves</a:t>
            </a:r>
            <a:r>
              <a:rPr lang="en-US" sz="1800" dirty="0"/>
              <a:t>. </a:t>
            </a:r>
          </a:p>
          <a:p>
            <a:pPr marL="0" indent="280988">
              <a:buNone/>
            </a:pPr>
            <a:endParaRPr lang="en-US" sz="200" dirty="0"/>
          </a:p>
          <a:p>
            <a:pPr marL="0" indent="280988" algn="r">
              <a:buNone/>
            </a:pPr>
            <a:r>
              <a:rPr lang="en-US" sz="1800" dirty="0" smtClean="0"/>
              <a:t>Westminster Confession of Faith</a:t>
            </a:r>
          </a:p>
          <a:p>
            <a:pPr marL="0" indent="280988" algn="r">
              <a:buNone/>
            </a:pPr>
            <a:r>
              <a:rPr lang="en-US" sz="1800" dirty="0" smtClean="0">
                <a:hlinkClick r:id="rId2"/>
              </a:rPr>
              <a:t>desiringgod.org</a:t>
            </a:r>
            <a:endParaRPr lang="en-US" sz="1800" dirty="0"/>
          </a:p>
        </p:txBody>
      </p:sp>
    </p:spTree>
    <p:extLst>
      <p:ext uri="{BB962C8B-B14F-4D97-AF65-F5344CB8AC3E}">
        <p14:creationId xmlns:p14="http://schemas.microsoft.com/office/powerpoint/2010/main" val="3256710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 Hebrews 3:12</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normAutofit/>
          </a:bodyPr>
          <a:lstStyle/>
          <a:p>
            <a:pPr marL="0" indent="280988">
              <a:buNone/>
            </a:pPr>
            <a:r>
              <a:rPr lang="en-US" dirty="0"/>
              <a:t>Beware, brethren, lest there </a:t>
            </a:r>
            <a:r>
              <a:rPr lang="en-US" dirty="0" smtClean="0"/>
              <a:t>be                             </a:t>
            </a:r>
            <a:r>
              <a:rPr lang="en-US" dirty="0"/>
              <a:t>in any of you an evil heart of </a:t>
            </a:r>
            <a:r>
              <a:rPr lang="en-US" dirty="0" smtClean="0"/>
              <a:t>                              unbelief </a:t>
            </a:r>
            <a:r>
              <a:rPr lang="en-US" dirty="0"/>
              <a:t>in departing from the living </a:t>
            </a:r>
            <a:r>
              <a:rPr lang="en-US" dirty="0" smtClean="0"/>
              <a:t>God.</a:t>
            </a:r>
            <a:endParaRPr lang="en-US"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1767166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4800" dirty="0" smtClean="0">
                <a:latin typeface="+mj-lt"/>
              </a:rPr>
              <a:t>Conclusion</a:t>
            </a:r>
            <a:endParaRPr lang="en-US" sz="4800" dirty="0">
              <a:latin typeface="+mj-lt"/>
            </a:endParaRPr>
          </a:p>
        </p:txBody>
      </p:sp>
      <p:sp>
        <p:nvSpPr>
          <p:cNvPr id="3" name="Content Placeholder 2"/>
          <p:cNvSpPr>
            <a:spLocks noGrp="1"/>
          </p:cNvSpPr>
          <p:nvPr>
            <p:ph idx="1"/>
          </p:nvPr>
        </p:nvSpPr>
        <p:spPr>
          <a:xfrm>
            <a:off x="457200" y="1371600"/>
            <a:ext cx="8229600" cy="4754563"/>
          </a:xfrm>
        </p:spPr>
        <p:txBody>
          <a:bodyPr>
            <a:normAutofit/>
          </a:bodyPr>
          <a:lstStyle/>
          <a:p>
            <a:r>
              <a:rPr lang="en-US" sz="2800" dirty="0" smtClean="0"/>
              <a:t>Calvinists take Bible terms, and give them non-Biblical definitions, thus corrupting the truth of </a:t>
            </a:r>
            <a:r>
              <a:rPr lang="en-US" sz="2800" dirty="0" smtClean="0"/>
              <a:t>God.</a:t>
            </a:r>
            <a:endParaRPr lang="en-US" sz="2800" dirty="0" smtClean="0"/>
          </a:p>
          <a:p>
            <a:r>
              <a:rPr lang="en-US" sz="2800" dirty="0" smtClean="0"/>
              <a:t>Calvinism is experiencing a resurgence, as “New Calvinists” put a pretty wrap on ugly </a:t>
            </a:r>
            <a:r>
              <a:rPr lang="en-US" sz="2800" dirty="0" smtClean="0"/>
              <a:t>error.</a:t>
            </a:r>
            <a:endParaRPr lang="en-US" sz="2800" dirty="0" smtClean="0"/>
          </a:p>
          <a:p>
            <a:r>
              <a:rPr lang="en-US" sz="2800" dirty="0" smtClean="0"/>
              <a:t>There are  </a:t>
            </a:r>
            <a:r>
              <a:rPr lang="en-US" sz="2800" dirty="0" smtClean="0"/>
              <a:t>subtle influences </a:t>
            </a:r>
            <a:r>
              <a:rPr lang="en-US" sz="2800" dirty="0" smtClean="0"/>
              <a:t>that can be dangerous </a:t>
            </a:r>
            <a:r>
              <a:rPr lang="en-US" sz="2800" dirty="0" smtClean="0"/>
              <a:t>to the welfare of Christians, and </a:t>
            </a:r>
            <a:r>
              <a:rPr lang="en-US" sz="2800" dirty="0" smtClean="0"/>
              <a:t>God’s people need to be able to identify and refute this prolific doctrine.</a:t>
            </a:r>
          </a:p>
        </p:txBody>
      </p:sp>
    </p:spTree>
    <p:extLst>
      <p:ext uri="{BB962C8B-B14F-4D97-AF65-F5344CB8AC3E}">
        <p14:creationId xmlns:p14="http://schemas.microsoft.com/office/powerpoint/2010/main" val="394348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98090" y="228600"/>
            <a:ext cx="3505200" cy="1569660"/>
          </a:xfrm>
          <a:prstGeom prst="rect">
            <a:avLst/>
          </a:prstGeom>
          <a:noFill/>
        </p:spPr>
        <p:txBody>
          <a:bodyPr wrap="square" rtlCol="0">
            <a:spAutoFit/>
          </a:bodyPr>
          <a:lstStyle/>
          <a:p>
            <a:r>
              <a:rPr lang="en-US" sz="9600" dirty="0" smtClean="0">
                <a:solidFill>
                  <a:schemeClr val="bg2">
                    <a:lumMod val="90000"/>
                  </a:schemeClr>
                </a:solidFill>
                <a:latin typeface="Algerian" pitchFamily="82" charset="0"/>
              </a:rPr>
              <a:t>TULIP</a:t>
            </a:r>
            <a:endParaRPr lang="en-US" sz="9600" dirty="0">
              <a:solidFill>
                <a:schemeClr val="bg2">
                  <a:lumMod val="90000"/>
                </a:schemeClr>
              </a:solidFill>
              <a:latin typeface="Algerian" pitchFamily="82" charset="0"/>
            </a:endParaRPr>
          </a:p>
        </p:txBody>
      </p:sp>
      <p:sp>
        <p:nvSpPr>
          <p:cNvPr id="2" name="TextBox 1"/>
          <p:cNvSpPr txBox="1"/>
          <p:nvPr/>
        </p:nvSpPr>
        <p:spPr>
          <a:xfrm>
            <a:off x="698090" y="1977699"/>
            <a:ext cx="5867400" cy="4124206"/>
          </a:xfrm>
          <a:prstGeom prst="rect">
            <a:avLst/>
          </a:prstGeom>
          <a:noFill/>
        </p:spPr>
        <p:txBody>
          <a:bodyPr wrap="square" rtlCol="0">
            <a:spAutoFit/>
          </a:bodyPr>
          <a:lstStyle/>
          <a:p>
            <a:r>
              <a:rPr lang="en-US" sz="2800" dirty="0" smtClean="0">
                <a:solidFill>
                  <a:schemeClr val="bg1"/>
                </a:solidFill>
              </a:rPr>
              <a:t>An acrostic that represents                five of the cardinal tenets of                        Reformed Theology.</a:t>
            </a:r>
          </a:p>
          <a:p>
            <a:endParaRPr lang="en-US" sz="2800" dirty="0">
              <a:solidFill>
                <a:schemeClr val="bg1"/>
              </a:solidFill>
            </a:endParaRPr>
          </a:p>
          <a:p>
            <a:r>
              <a:rPr lang="en-US" sz="2800" dirty="0" smtClean="0">
                <a:solidFill>
                  <a:schemeClr val="bg1"/>
                </a:solidFill>
              </a:rPr>
              <a:t>Note two things:</a:t>
            </a:r>
          </a:p>
          <a:p>
            <a:endParaRPr lang="en-US" sz="1000" dirty="0">
              <a:solidFill>
                <a:schemeClr val="bg1"/>
              </a:solidFill>
            </a:endParaRPr>
          </a:p>
          <a:p>
            <a:pPr marL="342900" indent="-342900">
              <a:buFont typeface="+mj-lt"/>
              <a:buAutoNum type="arabicPeriod"/>
            </a:pPr>
            <a:r>
              <a:rPr lang="en-US" sz="2800" dirty="0" smtClean="0">
                <a:solidFill>
                  <a:schemeClr val="bg1"/>
                </a:solidFill>
              </a:rPr>
              <a:t>These are all based on a flawed  view of God’s sovereignty.</a:t>
            </a:r>
          </a:p>
          <a:p>
            <a:pPr marL="342900" indent="-342900">
              <a:buFont typeface="+mj-lt"/>
              <a:buAutoNum type="arabicPeriod"/>
            </a:pPr>
            <a:r>
              <a:rPr lang="en-US" sz="2800" dirty="0" smtClean="0">
                <a:solidFill>
                  <a:schemeClr val="bg1"/>
                </a:solidFill>
              </a:rPr>
              <a:t>The five stand or fall together.             If one is invalid, all are invalid.</a:t>
            </a:r>
            <a:endParaRPr lang="en-US" sz="2800" dirty="0">
              <a:solidFill>
                <a:schemeClr val="bg1"/>
              </a:solidFill>
            </a:endParaRPr>
          </a:p>
        </p:txBody>
      </p:sp>
    </p:spTree>
    <p:extLst>
      <p:ext uri="{BB962C8B-B14F-4D97-AF65-F5344CB8AC3E}">
        <p14:creationId xmlns:p14="http://schemas.microsoft.com/office/powerpoint/2010/main" val="2131551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Calvin on Sovereignty of God (1):</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280988">
              <a:buNone/>
            </a:pPr>
            <a:r>
              <a:rPr lang="en-US" sz="2600" dirty="0" smtClean="0"/>
              <a:t>“</a:t>
            </a:r>
            <a:r>
              <a:rPr lang="en-US" sz="2800" dirty="0"/>
              <a:t>God is deemed omnipotent, not because he can act though he may cease or be idle, or because by a general instinct he continues the order of nature previously appointed; </a:t>
            </a:r>
            <a:r>
              <a:rPr lang="en-US" sz="2800" dirty="0">
                <a:solidFill>
                  <a:srgbClr val="FFFF00"/>
                </a:solidFill>
              </a:rPr>
              <a:t>but because, governing heaven and earth by his providence, he so overrules all things that nothing happens without his counsel</a:t>
            </a:r>
            <a:r>
              <a:rPr lang="en-US" sz="2800" dirty="0" smtClean="0"/>
              <a:t>.”</a:t>
            </a:r>
            <a:endParaRPr lang="en-US" sz="2600" dirty="0" smtClean="0"/>
          </a:p>
          <a:p>
            <a:pPr marL="0" indent="280988" algn="r">
              <a:buNone/>
            </a:pPr>
            <a:r>
              <a:rPr lang="en-US" sz="2600" dirty="0" smtClean="0">
                <a:hlinkClick r:id="rId2"/>
              </a:rPr>
              <a:t>Institutes of the Christian Religion</a:t>
            </a:r>
            <a:endParaRPr lang="en-US" sz="2600" dirty="0"/>
          </a:p>
        </p:txBody>
      </p:sp>
    </p:spTree>
    <p:extLst>
      <p:ext uri="{BB962C8B-B14F-4D97-AF65-F5344CB8AC3E}">
        <p14:creationId xmlns:p14="http://schemas.microsoft.com/office/powerpoint/2010/main" val="1719438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n-lt"/>
              </a:rPr>
              <a:t>Calvin on Sovereignty of God (2):</a:t>
            </a:r>
            <a:endParaRPr lang="en-US" dirty="0">
              <a:latin typeface="+mn-lt"/>
            </a:endParaRPr>
          </a:p>
        </p:txBody>
      </p:sp>
      <p:sp>
        <p:nvSpPr>
          <p:cNvPr id="3" name="Content Placeholder 2"/>
          <p:cNvSpPr>
            <a:spLocks noGrp="1"/>
          </p:cNvSpPr>
          <p:nvPr>
            <p:ph idx="1"/>
          </p:nvPr>
        </p:nvSpPr>
        <p:spPr>
          <a:xfrm>
            <a:off x="457200" y="1295400"/>
            <a:ext cx="8229600" cy="5105400"/>
          </a:xfrm>
        </p:spPr>
        <p:txBody>
          <a:bodyPr>
            <a:normAutofit/>
          </a:bodyPr>
          <a:lstStyle/>
          <a:p>
            <a:pPr marL="0" indent="280988">
              <a:buNone/>
            </a:pPr>
            <a:r>
              <a:rPr lang="en-US" sz="2600" dirty="0" smtClean="0"/>
              <a:t>“</a:t>
            </a:r>
            <a:r>
              <a:rPr lang="en-US" sz="2600" dirty="0"/>
              <a:t>But as unbelievers transfer the government of the world from God to the stars, imagining that happiness or misery depends on their decrees or presages, and not on the Divine will, the consequence is, that their fear, which ought to have reference to him only, is diverted to stars and comets. Let him, therefore, who would beware of such unbelief, always bear in mind, that </a:t>
            </a:r>
            <a:r>
              <a:rPr lang="en-US" sz="2600" dirty="0">
                <a:solidFill>
                  <a:srgbClr val="FFFF00"/>
                </a:solidFill>
              </a:rPr>
              <a:t>there is no random power, or agency, or motion in the creatures, who are so governed by the secret counsel of God, that nothing happens but what he has knowingly and willingly decreed</a:t>
            </a:r>
            <a:r>
              <a:rPr lang="en-US" sz="2600" dirty="0" smtClean="0"/>
              <a:t>.”</a:t>
            </a:r>
          </a:p>
          <a:p>
            <a:pPr marL="0" indent="280988" algn="r">
              <a:buNone/>
            </a:pPr>
            <a:r>
              <a:rPr lang="en-US" sz="2600" dirty="0" smtClean="0">
                <a:hlinkClick r:id="rId2"/>
              </a:rPr>
              <a:t>Institutes of the Christian Religion</a:t>
            </a:r>
            <a:endParaRPr lang="en-US" sz="2600" dirty="0"/>
          </a:p>
        </p:txBody>
      </p:sp>
    </p:spTree>
    <p:extLst>
      <p:ext uri="{BB962C8B-B14F-4D97-AF65-F5344CB8AC3E}">
        <p14:creationId xmlns:p14="http://schemas.microsoft.com/office/powerpoint/2010/main" val="3879215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latin typeface="+mj-lt"/>
              </a:rPr>
              <a:t>What the Bible Teaches about the Sovereignty of God</a:t>
            </a:r>
            <a:endParaRPr lang="en-US" dirty="0">
              <a:latin typeface="+mj-lt"/>
            </a:endParaRPr>
          </a:p>
        </p:txBody>
      </p:sp>
      <p:sp>
        <p:nvSpPr>
          <p:cNvPr id="3" name="Content Placeholder 2"/>
          <p:cNvSpPr>
            <a:spLocks noGrp="1"/>
          </p:cNvSpPr>
          <p:nvPr>
            <p:ph idx="1"/>
          </p:nvPr>
        </p:nvSpPr>
        <p:spPr>
          <a:xfrm>
            <a:off x="457200" y="1752600"/>
            <a:ext cx="8229600" cy="4373563"/>
          </a:xfrm>
        </p:spPr>
        <p:txBody>
          <a:bodyPr/>
          <a:lstStyle/>
          <a:p>
            <a:r>
              <a:rPr lang="en-US" dirty="0" smtClean="0">
                <a:solidFill>
                  <a:srgbClr val="FFFF00"/>
                </a:solidFill>
              </a:rPr>
              <a:t>God is preeminent and self-sufficient </a:t>
            </a:r>
            <a:br>
              <a:rPr lang="en-US" dirty="0" smtClean="0">
                <a:solidFill>
                  <a:srgbClr val="FFFF00"/>
                </a:solidFill>
              </a:rPr>
            </a:br>
            <a:r>
              <a:rPr lang="en-US" dirty="0" smtClean="0">
                <a:solidFill>
                  <a:srgbClr val="FFFF00"/>
                </a:solidFill>
              </a:rPr>
              <a:t>(Acts 17:24-25)</a:t>
            </a:r>
          </a:p>
        </p:txBody>
      </p:sp>
    </p:spTree>
    <p:extLst>
      <p:ext uri="{BB962C8B-B14F-4D97-AF65-F5344CB8AC3E}">
        <p14:creationId xmlns:p14="http://schemas.microsoft.com/office/powerpoint/2010/main" val="4028470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dirty="0" smtClean="0">
                <a:latin typeface="+mj-lt"/>
              </a:rPr>
              <a:t>Acts 17:24-25</a:t>
            </a:r>
            <a:endParaRPr lang="en-US" dirty="0">
              <a:latin typeface="+mj-lt"/>
            </a:endParaRPr>
          </a:p>
        </p:txBody>
      </p:sp>
      <p:sp>
        <p:nvSpPr>
          <p:cNvPr id="3" name="Content Placeholder 2"/>
          <p:cNvSpPr>
            <a:spLocks noGrp="1"/>
          </p:cNvSpPr>
          <p:nvPr>
            <p:ph idx="1"/>
          </p:nvPr>
        </p:nvSpPr>
        <p:spPr>
          <a:xfrm>
            <a:off x="457200" y="1219200"/>
            <a:ext cx="8229600" cy="5105400"/>
          </a:xfrm>
        </p:spPr>
        <p:txBody>
          <a:bodyPr/>
          <a:lstStyle/>
          <a:p>
            <a:pPr marL="0" indent="280988">
              <a:buNone/>
            </a:pPr>
            <a:r>
              <a:rPr lang="en-US" dirty="0" smtClean="0"/>
              <a:t>God</a:t>
            </a:r>
            <a:r>
              <a:rPr lang="en-US" dirty="0"/>
              <a:t>, who </a:t>
            </a:r>
            <a:r>
              <a:rPr lang="en-US" dirty="0">
                <a:solidFill>
                  <a:srgbClr val="FFFF00"/>
                </a:solidFill>
              </a:rPr>
              <a:t>made the world and </a:t>
            </a:r>
            <a:r>
              <a:rPr lang="en-US" dirty="0" smtClean="0">
                <a:solidFill>
                  <a:srgbClr val="FFFF00"/>
                </a:solidFill>
              </a:rPr>
              <a:t>              everything </a:t>
            </a:r>
            <a:r>
              <a:rPr lang="en-US" dirty="0">
                <a:solidFill>
                  <a:srgbClr val="FFFF00"/>
                </a:solidFill>
              </a:rPr>
              <a:t>in it</a:t>
            </a:r>
            <a:r>
              <a:rPr lang="en-US" dirty="0"/>
              <a:t>, since He is Lord </a:t>
            </a:r>
            <a:r>
              <a:rPr lang="en-US" dirty="0" smtClean="0"/>
              <a:t>                      of </a:t>
            </a:r>
            <a:r>
              <a:rPr lang="en-US" dirty="0"/>
              <a:t>heaven and earth, does not dwell in temples made with hands. </a:t>
            </a:r>
            <a:r>
              <a:rPr lang="en-US" baseline="30000" dirty="0"/>
              <a:t>25 </a:t>
            </a:r>
            <a:r>
              <a:rPr lang="en-US" dirty="0"/>
              <a:t>Nor is He worshiped with men’s hands, </a:t>
            </a:r>
            <a:r>
              <a:rPr lang="en-US" dirty="0">
                <a:solidFill>
                  <a:srgbClr val="FFFF00"/>
                </a:solidFill>
              </a:rPr>
              <a:t>as though He needed anything</a:t>
            </a:r>
            <a:r>
              <a:rPr lang="en-US" dirty="0"/>
              <a:t>, since He gives to all life, breath, and all things.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
            <a:ext cx="1547949" cy="1543050"/>
          </a:xfrm>
          <a:prstGeom prst="rect">
            <a:avLst/>
          </a:prstGeom>
          <a:ln w="25400">
            <a:solidFill>
              <a:srgbClr val="2D1503"/>
            </a:solidFill>
          </a:ln>
        </p:spPr>
      </p:pic>
    </p:spTree>
    <p:extLst>
      <p:ext uri="{BB962C8B-B14F-4D97-AF65-F5344CB8AC3E}">
        <p14:creationId xmlns:p14="http://schemas.microsoft.com/office/powerpoint/2010/main" val="2110935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latin typeface="+mj-lt"/>
              </a:rPr>
              <a:t>What the Bible Teaches about the Sovereignty of God</a:t>
            </a:r>
            <a:endParaRPr lang="en-US" dirty="0">
              <a:latin typeface="+mj-lt"/>
            </a:endParaRPr>
          </a:p>
        </p:txBody>
      </p:sp>
      <p:sp>
        <p:nvSpPr>
          <p:cNvPr id="3" name="Content Placeholder 2"/>
          <p:cNvSpPr>
            <a:spLocks noGrp="1"/>
          </p:cNvSpPr>
          <p:nvPr>
            <p:ph idx="1"/>
          </p:nvPr>
        </p:nvSpPr>
        <p:spPr>
          <a:xfrm>
            <a:off x="457200" y="1752600"/>
            <a:ext cx="8229600" cy="4373563"/>
          </a:xfrm>
        </p:spPr>
        <p:txBody>
          <a:bodyPr/>
          <a:lstStyle/>
          <a:p>
            <a:r>
              <a:rPr lang="en-US" dirty="0" smtClean="0"/>
              <a:t>God is preeminent and self-sufficient </a:t>
            </a:r>
            <a:br>
              <a:rPr lang="en-US" dirty="0" smtClean="0"/>
            </a:br>
            <a:r>
              <a:rPr lang="en-US" dirty="0" smtClean="0"/>
              <a:t>(Acts 17:24-25)</a:t>
            </a:r>
          </a:p>
          <a:p>
            <a:r>
              <a:rPr lang="en-US" dirty="0" smtClean="0">
                <a:solidFill>
                  <a:srgbClr val="FFFF00"/>
                </a:solidFill>
              </a:rPr>
              <a:t>His decrees can not be successfully challenged (Isaiah 43:11-13)</a:t>
            </a:r>
          </a:p>
        </p:txBody>
      </p:sp>
    </p:spTree>
    <p:extLst>
      <p:ext uri="{BB962C8B-B14F-4D97-AF65-F5344CB8AC3E}">
        <p14:creationId xmlns:p14="http://schemas.microsoft.com/office/powerpoint/2010/main" val="3481241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1398</Words>
  <Application>Microsoft Office PowerPoint</Application>
  <PresentationFormat>On-screen Show (4:3)</PresentationFormat>
  <Paragraphs>139</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Calvinism Examined</vt:lpstr>
      <vt:lpstr>Reformed Theology Defined:</vt:lpstr>
      <vt:lpstr>The Five Solas:</vt:lpstr>
      <vt:lpstr>PowerPoint Presentation</vt:lpstr>
      <vt:lpstr>Calvin on Sovereignty of God (1):</vt:lpstr>
      <vt:lpstr>Calvin on Sovereignty of God (2):</vt:lpstr>
      <vt:lpstr>What the Bible Teaches about the Sovereignty of God</vt:lpstr>
      <vt:lpstr>Acts 17:24-25</vt:lpstr>
      <vt:lpstr>What the Bible Teaches about the Sovereignty of God</vt:lpstr>
      <vt:lpstr>Isaiah 43:11-13</vt:lpstr>
      <vt:lpstr>What the Bible Teaches about the Sovereignty of God</vt:lpstr>
      <vt:lpstr>Matthew 23:37</vt:lpstr>
      <vt:lpstr>Mark 16:15-16</vt:lpstr>
      <vt:lpstr>PowerPoint Presentation</vt:lpstr>
      <vt:lpstr>PowerPoint Presentation</vt:lpstr>
      <vt:lpstr>Total Depravity</vt:lpstr>
      <vt:lpstr>Ezekiel 18:4, 20</vt:lpstr>
      <vt:lpstr>PowerPoint Presentation</vt:lpstr>
      <vt:lpstr>Unconditional Election</vt:lpstr>
      <vt:lpstr>Romans 2:9-11</vt:lpstr>
      <vt:lpstr>PowerPoint Presentation</vt:lpstr>
      <vt:lpstr>Limited Atonement</vt:lpstr>
      <vt:lpstr>1 John 2:1-2</vt:lpstr>
      <vt:lpstr> Mark 16:15-16</vt:lpstr>
      <vt:lpstr>PowerPoint Presentation</vt:lpstr>
      <vt:lpstr>Irresistible Grace</vt:lpstr>
      <vt:lpstr>Luke 6:46</vt:lpstr>
      <vt:lpstr> Revelation 22:17</vt:lpstr>
      <vt:lpstr>PowerPoint Presentation</vt:lpstr>
      <vt:lpstr>Perseverance of the Saints</vt:lpstr>
      <vt:lpstr> Hebrews 3:12</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Reformed Theology</dc:title>
  <dc:creator>Stan</dc:creator>
  <cp:lastModifiedBy>Stan</cp:lastModifiedBy>
  <cp:revision>38</cp:revision>
  <cp:lastPrinted>2013-01-20T21:01:31Z</cp:lastPrinted>
  <dcterms:created xsi:type="dcterms:W3CDTF">2013-01-16T16:44:19Z</dcterms:created>
  <dcterms:modified xsi:type="dcterms:W3CDTF">2013-01-20T21:01:52Z</dcterms:modified>
</cp:coreProperties>
</file>