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77" r:id="rId3"/>
    <p:sldId id="279" r:id="rId4"/>
    <p:sldId id="262" r:id="rId5"/>
    <p:sldId id="280" r:id="rId6"/>
    <p:sldId id="281" r:id="rId7"/>
    <p:sldId id="282" r:id="rId8"/>
    <p:sldId id="285" r:id="rId9"/>
    <p:sldId id="283" r:id="rId10"/>
    <p:sldId id="286" r:id="rId11"/>
    <p:sldId id="284" r:id="rId12"/>
    <p:sldId id="287" r:id="rId13"/>
    <p:sldId id="288" r:id="rId14"/>
    <p:sldId id="302" r:id="rId15"/>
    <p:sldId id="257" r:id="rId16"/>
    <p:sldId id="269" r:id="rId17"/>
    <p:sldId id="258" r:id="rId18"/>
    <p:sldId id="270" r:id="rId19"/>
    <p:sldId id="259" r:id="rId20"/>
    <p:sldId id="272" r:id="rId21"/>
    <p:sldId id="260" r:id="rId22"/>
    <p:sldId id="273" r:id="rId23"/>
    <p:sldId id="261" r:id="rId24"/>
    <p:sldId id="274" r:id="rId25"/>
    <p:sldId id="289" r:id="rId26"/>
    <p:sldId id="290" r:id="rId27"/>
    <p:sldId id="291" r:id="rId28"/>
    <p:sldId id="267" r:id="rId29"/>
    <p:sldId id="292" r:id="rId30"/>
    <p:sldId id="294" r:id="rId31"/>
    <p:sldId id="295" r:id="rId32"/>
    <p:sldId id="296" r:id="rId33"/>
    <p:sldId id="297" r:id="rId34"/>
    <p:sldId id="293" r:id="rId35"/>
    <p:sldId id="298" r:id="rId36"/>
    <p:sldId id="299" r:id="rId37"/>
    <p:sldId id="300"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1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78" autoAdjust="0"/>
  </p:normalViewPr>
  <p:slideViewPr>
    <p:cSldViewPr>
      <p:cViewPr varScale="1">
        <p:scale>
          <a:sx n="50" d="100"/>
          <a:sy n="50" d="100"/>
        </p:scale>
        <p:origin x="-1872"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Reformed Theology</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January 19, 2013</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Hewitt Preacher’s Study, Stan Cox</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CC519E-1D7D-4D04-BCAA-5F97D459B054}" type="slidenum">
              <a:rPr lang="en-US" smtClean="0"/>
              <a:t>‹#›</a:t>
            </a:fld>
            <a:endParaRPr lang="en-US"/>
          </a:p>
        </p:txBody>
      </p:sp>
    </p:spTree>
    <p:extLst>
      <p:ext uri="{BB962C8B-B14F-4D97-AF65-F5344CB8AC3E}">
        <p14:creationId xmlns:p14="http://schemas.microsoft.com/office/powerpoint/2010/main" val="337615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070AA-2656-42C0-9595-EA1F233A88FC}" type="datetimeFigureOut">
              <a:rPr lang="en-US" smtClean="0"/>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C43AD-25C3-42BE-84E5-78F77C616021}" type="slidenum">
              <a:rPr lang="en-US" smtClean="0"/>
              <a:t>‹#›</a:t>
            </a:fld>
            <a:endParaRPr lang="en-US"/>
          </a:p>
        </p:txBody>
      </p:sp>
    </p:spTree>
    <p:extLst>
      <p:ext uri="{BB962C8B-B14F-4D97-AF65-F5344CB8AC3E}">
        <p14:creationId xmlns:p14="http://schemas.microsoft.com/office/powerpoint/2010/main" val="41082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a:t>
            </a:r>
            <a:r>
              <a:rPr lang="en-US" baseline="0" dirty="0" smtClean="0"/>
              <a:t> at the Hewitt Preacher’s Study on January 19, 2013</a:t>
            </a:r>
          </a:p>
          <a:p>
            <a:r>
              <a:rPr lang="en-US" baseline="0" dirty="0" smtClean="0"/>
              <a:t>Presentation by Stan Cox</a:t>
            </a:r>
            <a:endParaRPr lang="en-US" dirty="0"/>
          </a:p>
        </p:txBody>
      </p:sp>
      <p:sp>
        <p:nvSpPr>
          <p:cNvPr id="4" name="Slide Number Placeholder 3"/>
          <p:cNvSpPr>
            <a:spLocks noGrp="1"/>
          </p:cNvSpPr>
          <p:nvPr>
            <p:ph type="sldNum" sz="quarter" idx="10"/>
          </p:nvPr>
        </p:nvSpPr>
        <p:spPr/>
        <p:txBody>
          <a:bodyPr/>
          <a:lstStyle/>
          <a:p>
            <a:fld id="{02DC43AD-25C3-42BE-84E5-78F77C616021}" type="slidenum">
              <a:rPr lang="en-US" smtClean="0"/>
              <a:t>1</a:t>
            </a:fld>
            <a:endParaRPr lang="en-US"/>
          </a:p>
        </p:txBody>
      </p:sp>
    </p:spTree>
    <p:extLst>
      <p:ext uri="{BB962C8B-B14F-4D97-AF65-F5344CB8AC3E}">
        <p14:creationId xmlns:p14="http://schemas.microsoft.com/office/powerpoint/2010/main" val="385702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403812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200892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32759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76907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323DB4-3A9B-4505-B83A-1FC68A63E802}"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42904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323DB4-3A9B-4505-B83A-1FC68A63E802}"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198844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323DB4-3A9B-4505-B83A-1FC68A63E802}" type="datetimeFigureOut">
              <a:rPr lang="en-US" smtClean="0"/>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2939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23DB4-3A9B-4505-B83A-1FC68A63E802}" type="datetimeFigureOut">
              <a:rPr lang="en-US" smtClean="0"/>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387921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23DB4-3A9B-4505-B83A-1FC68A63E802}" type="datetimeFigureOut">
              <a:rPr lang="en-US" smtClean="0"/>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55351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3DB4-3A9B-4505-B83A-1FC68A63E802}"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67729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3DB4-3A9B-4505-B83A-1FC68A63E802}"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140438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23DB4-3A9B-4505-B83A-1FC68A63E802}" type="datetimeFigureOut">
              <a:rPr lang="en-US" smtClean="0"/>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BCFD6-FD78-4BE5-BF3B-188C3D5446F8}" type="slidenum">
              <a:rPr lang="en-US" smtClean="0"/>
              <a:t>‹#›</a:t>
            </a:fld>
            <a:endParaRPr lang="en-US"/>
          </a:p>
        </p:txBody>
      </p:sp>
    </p:spTree>
    <p:extLst>
      <p:ext uri="{BB962C8B-B14F-4D97-AF65-F5344CB8AC3E}">
        <p14:creationId xmlns:p14="http://schemas.microsoft.com/office/powerpoint/2010/main" val="303541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2">
              <a:lumMod val="75000"/>
            </a:schemeClr>
          </a:solidFill>
          <a:latin typeface="Old English Text MT"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esiringgod.org/resource-library/seminars/tulip-part-1"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desiringgod.org/resource-library/seminars/tulip-part-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carm.org/dictionary-reformed-theolog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esiringgod.org/resource-library/seminars/tulip-part-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prca.org/fivepoints/chapter4.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desiringgod.org/resource-library/seminars/tulip-part-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9OyTRdzB5PQ"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arm.org/dictionary-reformed-theolog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quip.org/articles/reformed-theology-resurgence/"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equip.org/articles/reformed-theology-resurgence/"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equip.org/articles/reformed-theology-resurgence/"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www.equip.org/articles/reformed-theology-resurgence/"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arm.org/dictionary-reformed-theolog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hinstitute.org/index.php/eras/reformation/calv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hinstitute.org/index.php/eras/reformation/calv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sz="7200" dirty="0" smtClean="0"/>
              <a:t>Reformed Theology</a:t>
            </a:r>
            <a:endParaRPr lang="en-US" sz="7200" dirty="0"/>
          </a:p>
        </p:txBody>
      </p:sp>
      <p:sp>
        <p:nvSpPr>
          <p:cNvPr id="3" name="Subtitle 2"/>
          <p:cNvSpPr>
            <a:spLocks noGrp="1"/>
          </p:cNvSpPr>
          <p:nvPr>
            <p:ph type="subTitle" idx="1"/>
          </p:nvPr>
        </p:nvSpPr>
        <p:spPr>
          <a:xfrm>
            <a:off x="1066800" y="2811758"/>
            <a:ext cx="3200400" cy="2514600"/>
          </a:xfrm>
        </p:spPr>
        <p:txBody>
          <a:bodyPr>
            <a:normAutofit fontScale="92500" lnSpcReduction="10000"/>
          </a:bodyPr>
          <a:lstStyle/>
          <a:p>
            <a:r>
              <a:rPr lang="en-US" sz="3600" dirty="0" smtClean="0">
                <a:solidFill>
                  <a:schemeClr val="bg1"/>
                </a:solidFill>
              </a:rPr>
              <a:t>Is Calvinism subtly influencing Christians in our time?</a:t>
            </a:r>
            <a:endParaRPr lang="en-US" sz="36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438400"/>
            <a:ext cx="2452800" cy="3261316"/>
          </a:xfrm>
          <a:prstGeom prst="rect">
            <a:avLst/>
          </a:prstGeom>
          <a:ln w="25400">
            <a:solidFill>
              <a:srgbClr val="2D1503"/>
            </a:solidFill>
          </a:ln>
        </p:spPr>
      </p:pic>
    </p:spTree>
    <p:extLst>
      <p:ext uri="{BB962C8B-B14F-4D97-AF65-F5344CB8AC3E}">
        <p14:creationId xmlns:p14="http://schemas.microsoft.com/office/powerpoint/2010/main" val="1071596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Isaiah 43:11-13</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a:t>I, even I, am the </a:t>
            </a:r>
            <a:r>
              <a:rPr lang="en-US" cap="small" dirty="0"/>
              <a:t>Lord</a:t>
            </a:r>
            <a:r>
              <a:rPr lang="en-US" dirty="0" smtClean="0"/>
              <a:t>, And                 besides </a:t>
            </a:r>
            <a:r>
              <a:rPr lang="en-US" dirty="0"/>
              <a:t>Me there is no savior</a:t>
            </a:r>
            <a:r>
              <a:rPr lang="en-US" dirty="0" smtClean="0"/>
              <a:t>.                            </a:t>
            </a:r>
            <a:r>
              <a:rPr lang="en-US" baseline="30000" dirty="0" smtClean="0"/>
              <a:t>12</a:t>
            </a:r>
            <a:r>
              <a:rPr lang="en-US" baseline="30000" dirty="0"/>
              <a:t> </a:t>
            </a:r>
            <a:r>
              <a:rPr lang="en-US" dirty="0"/>
              <a:t>I have declared and saved</a:t>
            </a:r>
            <a:r>
              <a:rPr lang="en-US" dirty="0" smtClean="0"/>
              <a:t>, I </a:t>
            </a:r>
            <a:r>
              <a:rPr lang="en-US" dirty="0"/>
              <a:t>have proclaimed</a:t>
            </a:r>
            <a:r>
              <a:rPr lang="en-US" dirty="0" smtClean="0"/>
              <a:t>, And </a:t>
            </a:r>
            <a:r>
              <a:rPr lang="en-US" dirty="0"/>
              <a:t>there was no foreign god among you</a:t>
            </a:r>
            <a:r>
              <a:rPr lang="en-US" dirty="0" smtClean="0"/>
              <a:t>; Therefore </a:t>
            </a:r>
            <a:r>
              <a:rPr lang="en-US" dirty="0"/>
              <a:t>you are My witnesses</a:t>
            </a:r>
            <a:r>
              <a:rPr lang="en-US" dirty="0" smtClean="0"/>
              <a:t>,” Says </a:t>
            </a:r>
            <a:r>
              <a:rPr lang="en-US" dirty="0"/>
              <a:t>the </a:t>
            </a:r>
            <a:r>
              <a:rPr lang="en-US" cap="small" dirty="0"/>
              <a:t>Lord</a:t>
            </a:r>
            <a:r>
              <a:rPr lang="en-US" dirty="0"/>
              <a:t>, “that I am God</a:t>
            </a:r>
            <a:r>
              <a:rPr lang="en-US" dirty="0" smtClean="0"/>
              <a:t>. </a:t>
            </a:r>
            <a:r>
              <a:rPr lang="en-US" baseline="30000" dirty="0" smtClean="0"/>
              <a:t>13</a:t>
            </a:r>
            <a:r>
              <a:rPr lang="en-US" baseline="30000" dirty="0"/>
              <a:t> </a:t>
            </a:r>
            <a:r>
              <a:rPr lang="en-US" dirty="0"/>
              <a:t>Indeed before the day was, I am He;</a:t>
            </a:r>
            <a:br>
              <a:rPr lang="en-US" dirty="0"/>
            </a:br>
            <a:r>
              <a:rPr lang="en-US" dirty="0">
                <a:solidFill>
                  <a:srgbClr val="FFFF00"/>
                </a:solidFill>
              </a:rPr>
              <a:t>And there is no one who can deliver out of My hand</a:t>
            </a:r>
            <a:r>
              <a:rPr lang="en-US" dirty="0" smtClean="0">
                <a:solidFill>
                  <a:srgbClr val="FFFF00"/>
                </a:solidFill>
              </a:rPr>
              <a:t>; I </a:t>
            </a:r>
            <a:r>
              <a:rPr lang="en-US" dirty="0">
                <a:solidFill>
                  <a:srgbClr val="FFFF00"/>
                </a:solidFill>
              </a:rPr>
              <a:t>work, and who will reverse it</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327957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mj-lt"/>
              </a:rPr>
              <a:t>What the Bible Teaches about the Sovereignty of God</a:t>
            </a:r>
            <a:endParaRPr lang="en-US" dirty="0">
              <a:latin typeface="+mj-lt"/>
            </a:endParaRPr>
          </a:p>
        </p:txBody>
      </p:sp>
      <p:sp>
        <p:nvSpPr>
          <p:cNvPr id="3" name="Content Placeholder 2"/>
          <p:cNvSpPr>
            <a:spLocks noGrp="1"/>
          </p:cNvSpPr>
          <p:nvPr>
            <p:ph idx="1"/>
          </p:nvPr>
        </p:nvSpPr>
        <p:spPr>
          <a:xfrm>
            <a:off x="457200" y="1752600"/>
            <a:ext cx="8229600" cy="4373563"/>
          </a:xfrm>
        </p:spPr>
        <p:txBody>
          <a:bodyPr/>
          <a:lstStyle/>
          <a:p>
            <a:r>
              <a:rPr lang="en-US" dirty="0" smtClean="0"/>
              <a:t>God is preeminent and self-sufficient </a:t>
            </a:r>
            <a:br>
              <a:rPr lang="en-US" dirty="0" smtClean="0"/>
            </a:br>
            <a:r>
              <a:rPr lang="en-US" dirty="0" smtClean="0"/>
              <a:t>(Acts 17:24-25)</a:t>
            </a:r>
          </a:p>
          <a:p>
            <a:r>
              <a:rPr lang="en-US" dirty="0" smtClean="0"/>
              <a:t>His decrees can not be successfully challenged (Isaiah 43:11-13)</a:t>
            </a:r>
          </a:p>
          <a:p>
            <a:r>
              <a:rPr lang="en-US" dirty="0" smtClean="0">
                <a:solidFill>
                  <a:srgbClr val="FFFF00"/>
                </a:solidFill>
              </a:rPr>
              <a:t>Sovereignty is not the same as the exercise of full control.  God has granted the liberty of choice to mankind.  (Matthew 23:37; Mark 16:15-16)</a:t>
            </a:r>
            <a:endParaRPr lang="en-US" dirty="0">
              <a:solidFill>
                <a:srgbClr val="FFFF00"/>
              </a:solidFill>
            </a:endParaRPr>
          </a:p>
        </p:txBody>
      </p:sp>
    </p:spTree>
    <p:extLst>
      <p:ext uri="{BB962C8B-B14F-4D97-AF65-F5344CB8AC3E}">
        <p14:creationId xmlns:p14="http://schemas.microsoft.com/office/powerpoint/2010/main" val="348124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Matthew 23:37</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lstStyle/>
          <a:p>
            <a:pPr marL="0" indent="280988">
              <a:buNone/>
            </a:pPr>
            <a:r>
              <a:rPr lang="en-US" dirty="0" smtClean="0"/>
              <a:t>O </a:t>
            </a:r>
            <a:r>
              <a:rPr lang="en-US" dirty="0"/>
              <a:t>Jerusalem, Jerusalem, the </a:t>
            </a:r>
            <a:r>
              <a:rPr lang="en-US" dirty="0" smtClean="0"/>
              <a:t>one             </a:t>
            </a:r>
            <a:r>
              <a:rPr lang="en-US" dirty="0"/>
              <a:t>who kills the prophets and stones </a:t>
            </a:r>
            <a:r>
              <a:rPr lang="en-US" dirty="0" smtClean="0"/>
              <a:t>                 those </a:t>
            </a:r>
            <a:r>
              <a:rPr lang="en-US" dirty="0"/>
              <a:t>who are sent to her! How often I wanted to gather your children together, as a hen gathers her chicks under </a:t>
            </a:r>
            <a:r>
              <a:rPr lang="en-US" i="1" dirty="0"/>
              <a:t>her</a:t>
            </a:r>
            <a:r>
              <a:rPr lang="en-US" dirty="0"/>
              <a:t> wings, </a:t>
            </a:r>
            <a:r>
              <a:rPr lang="en-US" dirty="0">
                <a:solidFill>
                  <a:srgbClr val="FFFF00"/>
                </a:solidFill>
              </a:rPr>
              <a:t>but you were not willing</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327957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Mark 16:15-16</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lstStyle/>
          <a:p>
            <a:pPr marL="0" indent="280988">
              <a:buNone/>
            </a:pPr>
            <a:r>
              <a:rPr lang="en-US" dirty="0"/>
              <a:t>And He said to them, “Go into </a:t>
            </a:r>
            <a:r>
              <a:rPr lang="en-US" dirty="0" smtClean="0"/>
              <a:t>                     all </a:t>
            </a:r>
            <a:r>
              <a:rPr lang="en-US" dirty="0"/>
              <a:t>the world and preach the gospel </a:t>
            </a:r>
            <a:r>
              <a:rPr lang="en-US" dirty="0" smtClean="0"/>
              <a:t>                 to </a:t>
            </a:r>
            <a:r>
              <a:rPr lang="en-US" dirty="0"/>
              <a:t>every creature. </a:t>
            </a:r>
            <a:r>
              <a:rPr lang="en-US" baseline="30000" dirty="0"/>
              <a:t>16 </a:t>
            </a:r>
            <a:r>
              <a:rPr lang="en-US" dirty="0">
                <a:solidFill>
                  <a:srgbClr val="FFFF00"/>
                </a:solidFill>
              </a:rPr>
              <a:t>He who believes and is baptized will be saved; but he who does not believe will be condemned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32795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98090" y="228600"/>
            <a:ext cx="3505200" cy="1569660"/>
          </a:xfrm>
          <a:prstGeom prst="rect">
            <a:avLst/>
          </a:prstGeom>
          <a:noFill/>
        </p:spPr>
        <p:txBody>
          <a:bodyPr wrap="square" rtlCol="0">
            <a:spAutoFit/>
          </a:bodyPr>
          <a:lstStyle/>
          <a:p>
            <a:r>
              <a:rPr lang="en-US" sz="9600" dirty="0" smtClean="0">
                <a:solidFill>
                  <a:schemeClr val="bg2">
                    <a:lumMod val="90000"/>
                  </a:schemeClr>
                </a:solidFill>
                <a:latin typeface="Algerian" pitchFamily="82" charset="0"/>
              </a:rPr>
              <a:t>TULIP</a:t>
            </a:r>
            <a:endParaRPr lang="en-US" sz="9600" dirty="0">
              <a:solidFill>
                <a:schemeClr val="bg2">
                  <a:lumMod val="90000"/>
                </a:schemeClr>
              </a:solidFill>
              <a:latin typeface="Algerian" pitchFamily="82" charset="0"/>
            </a:endParaRPr>
          </a:p>
        </p:txBody>
      </p:sp>
      <p:sp>
        <p:nvSpPr>
          <p:cNvPr id="2" name="TextBox 1"/>
          <p:cNvSpPr txBox="1"/>
          <p:nvPr/>
        </p:nvSpPr>
        <p:spPr>
          <a:xfrm>
            <a:off x="698090" y="1977699"/>
            <a:ext cx="4635910" cy="4247317"/>
          </a:xfrm>
          <a:prstGeom prst="rect">
            <a:avLst/>
          </a:prstGeom>
          <a:noFill/>
        </p:spPr>
        <p:txBody>
          <a:bodyPr wrap="square" rtlCol="0">
            <a:spAutoFit/>
          </a:bodyPr>
          <a:lstStyle/>
          <a:p>
            <a:pPr indent="280988"/>
            <a:r>
              <a:rPr lang="en-US" sz="2600" dirty="0">
                <a:solidFill>
                  <a:schemeClr val="bg1"/>
                </a:solidFill>
              </a:rPr>
              <a:t>Note:  All quotes establishing the definitions of the following five </a:t>
            </a:r>
            <a:r>
              <a:rPr lang="en-US" sz="2600" dirty="0" smtClean="0">
                <a:solidFill>
                  <a:schemeClr val="bg1"/>
                </a:solidFill>
              </a:rPr>
              <a:t>tenets </a:t>
            </a:r>
            <a:r>
              <a:rPr lang="en-US" sz="2600" dirty="0">
                <a:solidFill>
                  <a:schemeClr val="bg1"/>
                </a:solidFill>
              </a:rPr>
              <a:t>of Calvinism (except for irresistible grace) were taken from the seminar notes of John Piper, a well-known reformed theologian.  The seminar on TULIP can be found on the internet at desiringgod.org</a:t>
            </a:r>
          </a:p>
          <a:p>
            <a:pPr indent="280988"/>
            <a:endParaRPr lang="en-US" sz="800" dirty="0">
              <a:solidFill>
                <a:schemeClr val="bg1"/>
              </a:solidFill>
            </a:endParaRPr>
          </a:p>
          <a:p>
            <a:pPr indent="280988" algn="r"/>
            <a:r>
              <a:rPr lang="en-US" sz="2800" dirty="0">
                <a:solidFill>
                  <a:schemeClr val="bg1"/>
                </a:solidFill>
                <a:hlinkClick r:id="rId3"/>
              </a:rPr>
              <a:t>desiringgod.org</a:t>
            </a:r>
            <a:endParaRPr lang="en-US" sz="2800" dirty="0">
              <a:solidFill>
                <a:schemeClr val="bg1"/>
              </a:solidFill>
            </a:endParaRPr>
          </a:p>
        </p:txBody>
      </p:sp>
    </p:spTree>
    <p:extLst>
      <p:ext uri="{BB962C8B-B14F-4D97-AF65-F5344CB8AC3E}">
        <p14:creationId xmlns:p14="http://schemas.microsoft.com/office/powerpoint/2010/main" val="534453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rgbClr val="FFFF00"/>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rgbClr val="FFFF00"/>
                </a:solidFill>
              </a:rPr>
              <a:t>otal</a:t>
            </a:r>
            <a:r>
              <a:rPr lang="en-US" sz="3600" dirty="0" smtClean="0">
                <a:solidFill>
                  <a:srgbClr val="FFFF00"/>
                </a:solidFill>
              </a:rPr>
              <a:t> Depravity</a:t>
            </a:r>
            <a:endParaRPr lang="en-US" sz="3600" dirty="0">
              <a:solidFill>
                <a:srgbClr val="FFFF00"/>
              </a:solidFill>
            </a:endParaRPr>
          </a:p>
        </p:txBody>
      </p:sp>
    </p:spTree>
    <p:extLst>
      <p:ext uri="{BB962C8B-B14F-4D97-AF65-F5344CB8AC3E}">
        <p14:creationId xmlns:p14="http://schemas.microsoft.com/office/powerpoint/2010/main" val="232827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Total Depravity</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dirty="0" smtClean="0"/>
              <a:t>“</a:t>
            </a:r>
            <a:r>
              <a:rPr lang="en-US" dirty="0"/>
              <a:t>In summary, total depravity means that apart from any enabling grace from God, our hardness and rebellion against God is total, </a:t>
            </a:r>
            <a:r>
              <a:rPr lang="en-US" dirty="0">
                <a:solidFill>
                  <a:srgbClr val="FFFF00"/>
                </a:solidFill>
              </a:rPr>
              <a:t>everything we do in this rebellion is sin, our inability to submit to God or reform ourselves is total</a:t>
            </a:r>
            <a:r>
              <a:rPr lang="en-US" dirty="0"/>
              <a:t>, and we are therefore totally deserving of eternal </a:t>
            </a:r>
            <a:r>
              <a:rPr lang="en-US" dirty="0" smtClean="0"/>
              <a:t>punishment.”</a:t>
            </a:r>
          </a:p>
          <a:p>
            <a:pPr marL="0" indent="280988">
              <a:buNone/>
            </a:pPr>
            <a:endParaRPr lang="en-US" sz="2800" dirty="0"/>
          </a:p>
          <a:p>
            <a:pPr marL="0" indent="280988" algn="r">
              <a:buNone/>
            </a:pPr>
            <a:r>
              <a:rPr lang="en-US" sz="2800" dirty="0" smtClean="0"/>
              <a:t>John Piper</a:t>
            </a:r>
          </a:p>
          <a:p>
            <a:pPr marL="0" indent="280988" algn="r">
              <a:buNone/>
            </a:pPr>
            <a:r>
              <a:rPr lang="en-US" sz="1800" dirty="0" smtClean="0">
                <a:hlinkClick r:id="rId2"/>
              </a:rPr>
              <a:t>desiringgod.org</a:t>
            </a:r>
            <a:endParaRPr lang="en-US" sz="1800" dirty="0"/>
          </a:p>
        </p:txBody>
      </p:sp>
    </p:spTree>
    <p:extLst>
      <p:ext uri="{BB962C8B-B14F-4D97-AF65-F5344CB8AC3E}">
        <p14:creationId xmlns:p14="http://schemas.microsoft.com/office/powerpoint/2010/main" val="100806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rgbClr val="FFFF00"/>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rgbClr val="FFFF00"/>
                </a:solidFill>
              </a:rPr>
              <a:t>nconditional</a:t>
            </a:r>
            <a:r>
              <a:rPr lang="en-US" sz="3600" dirty="0" smtClean="0">
                <a:solidFill>
                  <a:srgbClr val="FFFF00"/>
                </a:solidFill>
              </a:rPr>
              <a:t> Election</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Unconditional Election</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fontScale="92500"/>
          </a:bodyPr>
          <a:lstStyle/>
          <a:p>
            <a:pPr marL="0" indent="280988">
              <a:buNone/>
            </a:pPr>
            <a:r>
              <a:rPr lang="en-US" sz="2800" dirty="0" smtClean="0"/>
              <a:t>(3.5) “Those </a:t>
            </a:r>
            <a:r>
              <a:rPr lang="en-US" sz="2800" dirty="0"/>
              <a:t>of mankind that are predestinated unto life, God, before the foundation of the world was laid, according to His eternal and immutable purpose, and the secret counsel and good pleasure of His will, </a:t>
            </a:r>
            <a:r>
              <a:rPr lang="en-US" sz="2800" dirty="0">
                <a:solidFill>
                  <a:srgbClr val="FFFF00"/>
                </a:solidFill>
              </a:rPr>
              <a:t>hath chosen in Christ unto everlasting glory</a:t>
            </a:r>
            <a:r>
              <a:rPr lang="en-US" sz="2800" dirty="0"/>
              <a:t>, out of His mere free grace and love, </a:t>
            </a:r>
            <a:r>
              <a:rPr lang="en-US" sz="2800" dirty="0">
                <a:solidFill>
                  <a:srgbClr val="FFFF00"/>
                </a:solidFill>
              </a:rPr>
              <a:t>without any foresight of faith or good works, or perseverance in either of them, or any other thing in the creature, as conditions, or causes moving Him thereunto</a:t>
            </a:r>
            <a:r>
              <a:rPr lang="en-US" sz="2800" dirty="0"/>
              <a:t>; and all to the praise of His glorious grace</a:t>
            </a:r>
            <a:r>
              <a:rPr lang="en-US" sz="2800" dirty="0" smtClean="0"/>
              <a:t>.”</a:t>
            </a:r>
          </a:p>
          <a:p>
            <a:pPr marL="0" indent="280988">
              <a:buNone/>
            </a:pPr>
            <a:endParaRPr lang="en-US" sz="2800" dirty="0"/>
          </a:p>
          <a:p>
            <a:pPr marL="0" indent="280988" algn="r">
              <a:buNone/>
            </a:pPr>
            <a:r>
              <a:rPr lang="en-US" sz="2800" dirty="0" smtClean="0"/>
              <a:t>Westminster Confession of Faith</a:t>
            </a:r>
          </a:p>
        </p:txBody>
      </p:sp>
    </p:spTree>
    <p:extLst>
      <p:ext uri="{BB962C8B-B14F-4D97-AF65-F5344CB8AC3E}">
        <p14:creationId xmlns:p14="http://schemas.microsoft.com/office/powerpoint/2010/main" val="32760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rgbClr val="FFFF00"/>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chemeClr val="bg1"/>
                </a:solidFill>
              </a:rPr>
              <a:t>nconditional</a:t>
            </a:r>
            <a:r>
              <a:rPr lang="en-US" sz="3600" dirty="0" smtClean="0">
                <a:solidFill>
                  <a:schemeClr val="bg1"/>
                </a:solidFill>
              </a:rPr>
              <a:t> Election</a:t>
            </a:r>
            <a:endParaRPr lang="en-US" sz="3600" dirty="0">
              <a:solidFill>
                <a:schemeClr val="bg1"/>
              </a:solidFill>
            </a:endParaRPr>
          </a:p>
        </p:txBody>
      </p:sp>
      <p:sp>
        <p:nvSpPr>
          <p:cNvPr id="8" name="TextBox 7"/>
          <p:cNvSpPr txBox="1"/>
          <p:nvPr/>
        </p:nvSpPr>
        <p:spPr>
          <a:xfrm>
            <a:off x="1477044" y="3213849"/>
            <a:ext cx="4542756" cy="646331"/>
          </a:xfrm>
          <a:prstGeom prst="rect">
            <a:avLst/>
          </a:prstGeom>
          <a:noFill/>
        </p:spPr>
        <p:txBody>
          <a:bodyPr wrap="square" rtlCol="0">
            <a:spAutoFit/>
          </a:bodyPr>
          <a:lstStyle/>
          <a:p>
            <a:r>
              <a:rPr lang="en-US" sz="3600" dirty="0" err="1" smtClean="0">
                <a:solidFill>
                  <a:srgbClr val="FFFF00"/>
                </a:solidFill>
              </a:rPr>
              <a:t>imited</a:t>
            </a:r>
            <a:r>
              <a:rPr lang="en-US" sz="3600" dirty="0" smtClean="0">
                <a:solidFill>
                  <a:srgbClr val="FFFF00"/>
                </a:solidFill>
              </a:rPr>
              <a:t> Atonement</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Reformed Theology Defined:</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800" dirty="0">
                <a:solidFill>
                  <a:schemeClr val="bg1"/>
                </a:solidFill>
              </a:rPr>
              <a:t>Reformed Theology is the theology of the protestant movement that "reformed" the theological perspective held by the Roman Catholic Church.  This movement began in the sixteenth Century with Martin Luther and has continued on since </a:t>
            </a:r>
            <a:r>
              <a:rPr lang="en-US" sz="2800" dirty="0" smtClean="0">
                <a:solidFill>
                  <a:schemeClr val="bg1"/>
                </a:solidFill>
              </a:rPr>
              <a:t>then.</a:t>
            </a:r>
            <a:r>
              <a:rPr lang="en-US" sz="2800" dirty="0">
                <a:solidFill>
                  <a:schemeClr val="bg1"/>
                </a:solidFill>
              </a:rPr>
              <a:t>  It has since come to be known as Calvinism and is a biblically centered theological perspective focusing on the sovereignty of Scripture, the sovereignty of God, his election, redemption, and our securing in Christ's work.</a:t>
            </a:r>
          </a:p>
          <a:p>
            <a:pPr marL="0" indent="280988" algn="r">
              <a:buNone/>
            </a:pPr>
            <a:r>
              <a:rPr lang="en-US" sz="2800" dirty="0" smtClean="0">
                <a:hlinkClick r:id="rId2"/>
              </a:rPr>
              <a:t>carm.org</a:t>
            </a:r>
            <a:endParaRPr lang="en-US" sz="2800" dirty="0" smtClean="0"/>
          </a:p>
        </p:txBody>
      </p:sp>
    </p:spTree>
    <p:extLst>
      <p:ext uri="{BB962C8B-B14F-4D97-AF65-F5344CB8AC3E}">
        <p14:creationId xmlns:p14="http://schemas.microsoft.com/office/powerpoint/2010/main" val="467326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Limited Atonement</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dirty="0" smtClean="0"/>
              <a:t>“</a:t>
            </a:r>
            <a:r>
              <a:rPr lang="en-US" dirty="0"/>
              <a:t>It’s not a good label. But the “limitation” is in the conscious design or intention of the atonement by God. Calvinists believe that </a:t>
            </a:r>
            <a:r>
              <a:rPr lang="en-US" dirty="0">
                <a:solidFill>
                  <a:srgbClr val="FFFF00"/>
                </a:solidFill>
              </a:rPr>
              <a:t>God really means to accomplish, through the atonement, the conversion of a definite (limited) group of people</a:t>
            </a:r>
            <a:r>
              <a:rPr lang="en-US" dirty="0"/>
              <a:t>, not just hold out the opportunity to all people to believe</a:t>
            </a:r>
            <a:r>
              <a:rPr lang="en-US" dirty="0" smtClean="0"/>
              <a:t>.”</a:t>
            </a:r>
          </a:p>
          <a:p>
            <a:pPr marL="0" indent="280988">
              <a:buNone/>
            </a:pPr>
            <a:endParaRPr lang="en-US" sz="2800" dirty="0"/>
          </a:p>
          <a:p>
            <a:pPr marL="0" indent="280988" algn="r">
              <a:buNone/>
            </a:pPr>
            <a:r>
              <a:rPr lang="en-US" sz="2800" dirty="0" smtClean="0"/>
              <a:t>John Piper</a:t>
            </a:r>
          </a:p>
          <a:p>
            <a:pPr marL="0" indent="280988" algn="r">
              <a:buNone/>
            </a:pPr>
            <a:r>
              <a:rPr lang="en-US" sz="1800" dirty="0" smtClean="0">
                <a:hlinkClick r:id="rId2"/>
              </a:rPr>
              <a:t>desiringgod.org</a:t>
            </a:r>
            <a:endParaRPr lang="en-US" sz="1800" dirty="0"/>
          </a:p>
        </p:txBody>
      </p:sp>
    </p:spTree>
    <p:extLst>
      <p:ext uri="{BB962C8B-B14F-4D97-AF65-F5344CB8AC3E}">
        <p14:creationId xmlns:p14="http://schemas.microsoft.com/office/powerpoint/2010/main" val="980971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rgbClr val="FFFF00"/>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chemeClr val="bg1"/>
                </a:solidFill>
              </a:rPr>
              <a:t>nconditional</a:t>
            </a:r>
            <a:r>
              <a:rPr lang="en-US" sz="3600" dirty="0" smtClean="0">
                <a:solidFill>
                  <a:schemeClr val="bg1"/>
                </a:solidFill>
              </a:rPr>
              <a:t> Election</a:t>
            </a:r>
            <a:endParaRPr lang="en-US" sz="3600" dirty="0">
              <a:solidFill>
                <a:schemeClr val="bg1"/>
              </a:solidFill>
            </a:endParaRPr>
          </a:p>
        </p:txBody>
      </p:sp>
      <p:sp>
        <p:nvSpPr>
          <p:cNvPr id="8" name="TextBox 7"/>
          <p:cNvSpPr txBox="1"/>
          <p:nvPr/>
        </p:nvSpPr>
        <p:spPr>
          <a:xfrm>
            <a:off x="1477044" y="3200400"/>
            <a:ext cx="4542756" cy="646331"/>
          </a:xfrm>
          <a:prstGeom prst="rect">
            <a:avLst/>
          </a:prstGeom>
          <a:noFill/>
        </p:spPr>
        <p:txBody>
          <a:bodyPr wrap="square" rtlCol="0">
            <a:spAutoFit/>
          </a:bodyPr>
          <a:lstStyle/>
          <a:p>
            <a:r>
              <a:rPr lang="en-US" sz="3600" dirty="0" err="1" smtClean="0">
                <a:solidFill>
                  <a:schemeClr val="bg1"/>
                </a:solidFill>
              </a:rPr>
              <a:t>imited</a:t>
            </a:r>
            <a:r>
              <a:rPr lang="en-US" sz="3600" dirty="0" smtClean="0">
                <a:solidFill>
                  <a:schemeClr val="bg1"/>
                </a:solidFill>
              </a:rPr>
              <a:t> Atonement</a:t>
            </a:r>
            <a:endParaRPr lang="en-US" sz="3600" dirty="0">
              <a:solidFill>
                <a:schemeClr val="bg1"/>
              </a:solidFill>
            </a:endParaRPr>
          </a:p>
        </p:txBody>
      </p:sp>
      <p:sp>
        <p:nvSpPr>
          <p:cNvPr id="9" name="TextBox 8"/>
          <p:cNvSpPr txBox="1"/>
          <p:nvPr/>
        </p:nvSpPr>
        <p:spPr>
          <a:xfrm>
            <a:off x="1447546" y="4294236"/>
            <a:ext cx="4572253" cy="646331"/>
          </a:xfrm>
          <a:prstGeom prst="rect">
            <a:avLst/>
          </a:prstGeom>
          <a:noFill/>
        </p:spPr>
        <p:txBody>
          <a:bodyPr wrap="square" rtlCol="0">
            <a:spAutoFit/>
          </a:bodyPr>
          <a:lstStyle/>
          <a:p>
            <a:r>
              <a:rPr lang="en-US" sz="3600" dirty="0" err="1" smtClean="0">
                <a:solidFill>
                  <a:srgbClr val="FFFF00"/>
                </a:solidFill>
              </a:rPr>
              <a:t>rresistible</a:t>
            </a:r>
            <a:r>
              <a:rPr lang="en-US" sz="3600" dirty="0" smtClean="0">
                <a:solidFill>
                  <a:srgbClr val="FFFF00"/>
                </a:solidFill>
              </a:rPr>
              <a:t> Grace</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Irresistible Grace</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marL="0" indent="280988">
              <a:buNone/>
            </a:pPr>
            <a:r>
              <a:rPr lang="en-US" sz="3000" dirty="0" smtClean="0"/>
              <a:t>“</a:t>
            </a:r>
            <a:r>
              <a:rPr lang="en-US" sz="3000" dirty="0"/>
              <a:t>That God's grace is irresistible emphasizes the idea that not only does grace </a:t>
            </a:r>
            <a:r>
              <a:rPr lang="en-US" sz="3000" i="1" dirty="0"/>
              <a:t>bring </a:t>
            </a:r>
            <a:r>
              <a:rPr lang="en-US" sz="3000" dirty="0"/>
              <a:t>His people to glory, but it </a:t>
            </a:r>
            <a:r>
              <a:rPr lang="en-US" sz="3000" i="1" dirty="0"/>
              <a:t>prepares </a:t>
            </a:r>
            <a:r>
              <a:rPr lang="en-US" sz="3000" dirty="0"/>
              <a:t>them for this glory and works within them the desire to enter into glory. Grace is irresistible in the sense that by it the knee is bent which otherwise would not bend; the heart is softened that otherwise is hard as stone. Nor is there anything which can prevent the accomplishment of that purpose of God to save His people by His grace</a:t>
            </a:r>
            <a:r>
              <a:rPr lang="en-US" sz="3000" dirty="0" smtClean="0"/>
              <a:t>.”</a:t>
            </a:r>
          </a:p>
          <a:p>
            <a:pPr marL="0" indent="280988">
              <a:buNone/>
            </a:pPr>
            <a:endParaRPr lang="en-US" sz="2800" dirty="0"/>
          </a:p>
          <a:p>
            <a:pPr marL="0" indent="280988" algn="r">
              <a:buNone/>
            </a:pPr>
            <a:r>
              <a:rPr lang="en-US" sz="2800" dirty="0" smtClean="0"/>
              <a:t>Herman </a:t>
            </a:r>
            <a:r>
              <a:rPr lang="en-US" sz="2800" dirty="0" err="1" smtClean="0"/>
              <a:t>Hanko</a:t>
            </a:r>
            <a:endParaRPr lang="en-US" sz="2800" dirty="0" smtClean="0"/>
          </a:p>
          <a:p>
            <a:pPr marL="0" indent="280988" algn="r">
              <a:buNone/>
            </a:pPr>
            <a:r>
              <a:rPr lang="en-US" sz="1800" dirty="0" smtClean="0">
                <a:hlinkClick r:id="rId2"/>
              </a:rPr>
              <a:t>The Five Points of Calvinism</a:t>
            </a:r>
            <a:endParaRPr lang="en-US" sz="1800" dirty="0"/>
          </a:p>
        </p:txBody>
      </p:sp>
    </p:spTree>
    <p:extLst>
      <p:ext uri="{BB962C8B-B14F-4D97-AF65-F5344CB8AC3E}">
        <p14:creationId xmlns:p14="http://schemas.microsoft.com/office/powerpoint/2010/main" val="1484722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rgbClr val="FFFF00"/>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chemeClr val="bg1"/>
                </a:solidFill>
              </a:rPr>
              <a:t>nconditional</a:t>
            </a:r>
            <a:r>
              <a:rPr lang="en-US" sz="3600" dirty="0" smtClean="0">
                <a:solidFill>
                  <a:schemeClr val="bg1"/>
                </a:solidFill>
              </a:rPr>
              <a:t> Election</a:t>
            </a:r>
            <a:endParaRPr lang="en-US" sz="3600" dirty="0">
              <a:solidFill>
                <a:schemeClr val="bg1"/>
              </a:solidFill>
            </a:endParaRPr>
          </a:p>
        </p:txBody>
      </p:sp>
      <p:sp>
        <p:nvSpPr>
          <p:cNvPr id="8" name="TextBox 7"/>
          <p:cNvSpPr txBox="1"/>
          <p:nvPr/>
        </p:nvSpPr>
        <p:spPr>
          <a:xfrm>
            <a:off x="1477044" y="3200400"/>
            <a:ext cx="4542756" cy="646331"/>
          </a:xfrm>
          <a:prstGeom prst="rect">
            <a:avLst/>
          </a:prstGeom>
          <a:noFill/>
        </p:spPr>
        <p:txBody>
          <a:bodyPr wrap="square" rtlCol="0">
            <a:spAutoFit/>
          </a:bodyPr>
          <a:lstStyle/>
          <a:p>
            <a:r>
              <a:rPr lang="en-US" sz="3600" dirty="0" err="1" smtClean="0">
                <a:solidFill>
                  <a:schemeClr val="bg1"/>
                </a:solidFill>
              </a:rPr>
              <a:t>imited</a:t>
            </a:r>
            <a:r>
              <a:rPr lang="en-US" sz="3600" dirty="0" smtClean="0">
                <a:solidFill>
                  <a:schemeClr val="bg1"/>
                </a:solidFill>
              </a:rPr>
              <a:t> Atonement</a:t>
            </a:r>
            <a:endParaRPr lang="en-US" sz="3600" dirty="0">
              <a:solidFill>
                <a:schemeClr val="bg1"/>
              </a:solidFill>
            </a:endParaRPr>
          </a:p>
        </p:txBody>
      </p:sp>
      <p:sp>
        <p:nvSpPr>
          <p:cNvPr id="9" name="TextBox 8"/>
          <p:cNvSpPr txBox="1"/>
          <p:nvPr/>
        </p:nvSpPr>
        <p:spPr>
          <a:xfrm>
            <a:off x="1447546" y="4294236"/>
            <a:ext cx="4572253" cy="646331"/>
          </a:xfrm>
          <a:prstGeom prst="rect">
            <a:avLst/>
          </a:prstGeom>
          <a:noFill/>
        </p:spPr>
        <p:txBody>
          <a:bodyPr wrap="square" rtlCol="0">
            <a:spAutoFit/>
          </a:bodyPr>
          <a:lstStyle/>
          <a:p>
            <a:r>
              <a:rPr lang="en-US" sz="3600" dirty="0" err="1" smtClean="0">
                <a:solidFill>
                  <a:schemeClr val="bg1"/>
                </a:solidFill>
              </a:rPr>
              <a:t>rresistible</a:t>
            </a:r>
            <a:r>
              <a:rPr lang="en-US" sz="3600" dirty="0" smtClean="0">
                <a:solidFill>
                  <a:schemeClr val="bg1"/>
                </a:solidFill>
              </a:rPr>
              <a:t> Grace</a:t>
            </a:r>
            <a:endParaRPr lang="en-US" sz="3600" dirty="0">
              <a:solidFill>
                <a:schemeClr val="bg1"/>
              </a:solidFill>
            </a:endParaRPr>
          </a:p>
        </p:txBody>
      </p:sp>
      <p:sp>
        <p:nvSpPr>
          <p:cNvPr id="10" name="TextBox 9"/>
          <p:cNvSpPr txBox="1"/>
          <p:nvPr/>
        </p:nvSpPr>
        <p:spPr>
          <a:xfrm>
            <a:off x="1447546" y="5410200"/>
            <a:ext cx="4953253" cy="646331"/>
          </a:xfrm>
          <a:prstGeom prst="rect">
            <a:avLst/>
          </a:prstGeom>
          <a:noFill/>
        </p:spPr>
        <p:txBody>
          <a:bodyPr wrap="square" rtlCol="0">
            <a:spAutoFit/>
          </a:bodyPr>
          <a:lstStyle/>
          <a:p>
            <a:r>
              <a:rPr lang="en-US" sz="3600" dirty="0" err="1" smtClean="0">
                <a:solidFill>
                  <a:srgbClr val="FFFF00"/>
                </a:solidFill>
              </a:rPr>
              <a:t>erseverance</a:t>
            </a:r>
            <a:r>
              <a:rPr lang="en-US" sz="3600" dirty="0" smtClean="0">
                <a:solidFill>
                  <a:srgbClr val="FFFF00"/>
                </a:solidFill>
              </a:rPr>
              <a:t> of the Saints</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Perseverance of the Saints</a:t>
            </a:r>
            <a:endParaRPr lang="en-US" dirty="0">
              <a:latin typeface="+mn-lt"/>
            </a:endParaRPr>
          </a:p>
        </p:txBody>
      </p:sp>
      <p:sp>
        <p:nvSpPr>
          <p:cNvPr id="3" name="Content Placeholder 2"/>
          <p:cNvSpPr>
            <a:spLocks noGrp="1"/>
          </p:cNvSpPr>
          <p:nvPr>
            <p:ph idx="1"/>
          </p:nvPr>
        </p:nvSpPr>
        <p:spPr>
          <a:xfrm>
            <a:off x="457200" y="1143000"/>
            <a:ext cx="8229600" cy="5257800"/>
          </a:xfrm>
        </p:spPr>
        <p:txBody>
          <a:bodyPr>
            <a:noAutofit/>
          </a:bodyPr>
          <a:lstStyle/>
          <a:p>
            <a:pPr marL="0" indent="0">
              <a:buNone/>
            </a:pPr>
            <a:r>
              <a:rPr lang="en-US" sz="1800" dirty="0"/>
              <a:t>17.1 They, whom God hath accepted in His Beloved, effectually called and sanctified by His Spirit</a:t>
            </a:r>
            <a:r>
              <a:rPr lang="en-US" sz="1800" dirty="0">
                <a:solidFill>
                  <a:srgbClr val="FFFF00"/>
                </a:solidFill>
              </a:rPr>
              <a:t>, can neither totally nor finally fall away from the state of grace; but shall certainly persevere therein to the end, and be eternally saved</a:t>
            </a:r>
            <a:r>
              <a:rPr lang="en-US" sz="1800" dirty="0"/>
              <a:t>. </a:t>
            </a:r>
          </a:p>
          <a:p>
            <a:pPr marL="0" indent="0">
              <a:buNone/>
            </a:pPr>
            <a:r>
              <a:rPr lang="en-US" sz="1800" dirty="0"/>
              <a:t>17.2 </a:t>
            </a:r>
            <a:r>
              <a:rPr lang="en-US" sz="1800" dirty="0">
                <a:solidFill>
                  <a:srgbClr val="FFFF00"/>
                </a:solidFill>
              </a:rPr>
              <a:t>This perseverance of the saints depends not upon their own free will</a:t>
            </a:r>
            <a:r>
              <a:rPr lang="en-US" sz="1800" dirty="0"/>
              <a:t>, but upon the immutability of the decree of election, flowing from the free and unchangeable love of God the Father; upon the efficacy of the merit and intercession of Jesus Christ; the abiding of the Spirit, and of the seed of God within them; and the nature of the covenant of grace: from all which </a:t>
            </a:r>
            <a:r>
              <a:rPr lang="en-US" sz="1800" dirty="0" err="1"/>
              <a:t>ariseth</a:t>
            </a:r>
            <a:r>
              <a:rPr lang="en-US" sz="1800" dirty="0"/>
              <a:t> also the certainty and infallibility thereof. </a:t>
            </a:r>
          </a:p>
          <a:p>
            <a:pPr marL="0" indent="0">
              <a:buNone/>
            </a:pPr>
            <a:r>
              <a:rPr lang="en-US" sz="1800" dirty="0"/>
              <a:t>17.3 </a:t>
            </a:r>
            <a:r>
              <a:rPr lang="en-US" sz="1800" dirty="0">
                <a:solidFill>
                  <a:srgbClr val="FFFF00"/>
                </a:solidFill>
              </a:rPr>
              <a:t>Nevertheless, they may</a:t>
            </a:r>
            <a:r>
              <a:rPr lang="en-US" sz="1800" dirty="0"/>
              <a:t>, through the temptations of Satan and of the world, the prevalence of corruption remaining in them, and the neglect of the means of their preservation, </a:t>
            </a:r>
            <a:r>
              <a:rPr lang="en-US" sz="1800" dirty="0">
                <a:solidFill>
                  <a:srgbClr val="FFFF00"/>
                </a:solidFill>
              </a:rPr>
              <a:t>fall into grievous sins; and, for a time, continue therein</a:t>
            </a:r>
            <a:r>
              <a:rPr lang="en-US" sz="1800" dirty="0"/>
              <a:t>: whereby they incur God's displeasure, and grieve His Holy Spirit, come to be deprived of some measure of their graces and comforts; have their hearts hardened, and their consciences wounded; hurt and scandalize others, and </a:t>
            </a:r>
            <a:r>
              <a:rPr lang="en-US" sz="1800" dirty="0">
                <a:solidFill>
                  <a:srgbClr val="FFFF00"/>
                </a:solidFill>
              </a:rPr>
              <a:t>bring temporal judgments upon themselves</a:t>
            </a:r>
            <a:r>
              <a:rPr lang="en-US" sz="1800" dirty="0"/>
              <a:t>. </a:t>
            </a:r>
          </a:p>
          <a:p>
            <a:pPr marL="0" indent="280988">
              <a:buNone/>
            </a:pPr>
            <a:endParaRPr lang="en-US" sz="200" dirty="0"/>
          </a:p>
          <a:p>
            <a:pPr marL="0" indent="280988" algn="r">
              <a:buNone/>
            </a:pPr>
            <a:r>
              <a:rPr lang="en-US" sz="1800" dirty="0" smtClean="0"/>
              <a:t>Westminster Confession of Faith</a:t>
            </a:r>
          </a:p>
          <a:p>
            <a:pPr marL="0" indent="280988" algn="r">
              <a:buNone/>
            </a:pPr>
            <a:r>
              <a:rPr lang="en-US" sz="1800" dirty="0" smtClean="0">
                <a:hlinkClick r:id="rId2"/>
              </a:rPr>
              <a:t>desiringgod.org</a:t>
            </a:r>
            <a:endParaRPr lang="en-US" sz="1800" dirty="0"/>
          </a:p>
        </p:txBody>
      </p:sp>
    </p:spTree>
    <p:extLst>
      <p:ext uri="{BB962C8B-B14F-4D97-AF65-F5344CB8AC3E}">
        <p14:creationId xmlns:p14="http://schemas.microsoft.com/office/powerpoint/2010/main" val="3256710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latin typeface="+mj-lt"/>
              </a:rPr>
              <a:t>New Manifestations of Calvinism</a:t>
            </a:r>
            <a:endParaRPr lang="en-US" dirty="0">
              <a:latin typeface="+mj-lt"/>
            </a:endParaRPr>
          </a:p>
        </p:txBody>
      </p:sp>
      <p:sp>
        <p:nvSpPr>
          <p:cNvPr id="3" name="Content Placeholder 2"/>
          <p:cNvSpPr>
            <a:spLocks noGrp="1"/>
          </p:cNvSpPr>
          <p:nvPr>
            <p:ph idx="1"/>
          </p:nvPr>
        </p:nvSpPr>
        <p:spPr>
          <a:xfrm>
            <a:off x="457200" y="1295400"/>
            <a:ext cx="8229600" cy="1524000"/>
          </a:xfrm>
        </p:spPr>
        <p:txBody>
          <a:bodyPr>
            <a:normAutofit lnSpcReduction="10000"/>
          </a:bodyPr>
          <a:lstStyle/>
          <a:p>
            <a:r>
              <a:rPr lang="en-US" dirty="0" smtClean="0">
                <a:solidFill>
                  <a:srgbClr val="FFFF00"/>
                </a:solidFill>
              </a:rPr>
              <a:t>Neo-Calvinism in the church</a:t>
            </a:r>
          </a:p>
          <a:p>
            <a:pPr lvl="1"/>
            <a:r>
              <a:rPr lang="en-US" dirty="0" smtClean="0">
                <a:solidFill>
                  <a:srgbClr val="FFFF00"/>
                </a:solidFill>
              </a:rPr>
              <a:t>False views of imputation</a:t>
            </a:r>
          </a:p>
          <a:p>
            <a:pPr lvl="1"/>
            <a:r>
              <a:rPr lang="en-US" dirty="0" smtClean="0">
                <a:solidFill>
                  <a:srgbClr val="FFFF00"/>
                </a:solidFill>
              </a:rPr>
              <a:t>Battle fought in the 1970’s (In DFW area)</a:t>
            </a:r>
          </a:p>
        </p:txBody>
      </p:sp>
    </p:spTree>
    <p:extLst>
      <p:ext uri="{BB962C8B-B14F-4D97-AF65-F5344CB8AC3E}">
        <p14:creationId xmlns:p14="http://schemas.microsoft.com/office/powerpoint/2010/main" val="1681251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US" dirty="0" smtClean="0">
                <a:latin typeface="+mn-lt"/>
              </a:rPr>
              <a:t>“The subtle dangers of Neo-Calvinism”</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marL="0" indent="280988">
              <a:buNone/>
            </a:pPr>
            <a:r>
              <a:rPr lang="en-US" dirty="0" smtClean="0"/>
              <a:t>While few might be susceptible to the blunt and ugly errors of total depravity, pre-destination, etc., there appear to be many who are unwittingly accepting some facets of Calvinism, who misinterpret the grace of God and misinform others concerning the manner in which righteousness is imputed to sinners and who denigrate man’s ability to respond to God’s grace.</a:t>
            </a:r>
          </a:p>
          <a:p>
            <a:pPr marL="0" indent="280988">
              <a:buNone/>
            </a:pPr>
            <a:endParaRPr lang="en-US" sz="1000" dirty="0" smtClean="0"/>
          </a:p>
          <a:p>
            <a:pPr marL="0" indent="280988" algn="r">
              <a:buNone/>
            </a:pPr>
            <a:r>
              <a:rPr lang="en-US" dirty="0" smtClean="0"/>
              <a:t> Tom Roberts</a:t>
            </a:r>
          </a:p>
          <a:p>
            <a:pPr marL="0" indent="280988" algn="r">
              <a:buNone/>
            </a:pPr>
            <a:r>
              <a:rPr lang="en-US" sz="2600" dirty="0" smtClean="0"/>
              <a:t>(Forward, Neo-Calvinism in the Church of Christ, 1980)</a:t>
            </a:r>
            <a:endParaRPr lang="en-US" sz="2600" dirty="0"/>
          </a:p>
        </p:txBody>
      </p:sp>
    </p:spTree>
    <p:extLst>
      <p:ext uri="{BB962C8B-B14F-4D97-AF65-F5344CB8AC3E}">
        <p14:creationId xmlns:p14="http://schemas.microsoft.com/office/powerpoint/2010/main" val="1119853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dirty="0" smtClean="0">
                <a:latin typeface="+mn-lt"/>
              </a:rPr>
              <a:t>The Calvinist on Imputation</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marL="0" indent="280988">
              <a:buNone/>
            </a:pPr>
            <a:r>
              <a:rPr lang="en-US" sz="2800" dirty="0" smtClean="0"/>
              <a:t>The Calvinist teaches that the “depraved sinner” undergoes no moral change whatsoever by imputation.  Rather, his nature remains the same (entirely corrupted) while his sins are “covered” and “hidden” under a covering or robe of Christ’s personal righteousness.  God is thereby able to accept the sinner, not because of forgiveness and righteousness on the sinner’s part (they believe that a Christian is still corrupt in nature), but because God sees the covering of Christ’s perfection on the sinner.</a:t>
            </a:r>
          </a:p>
          <a:p>
            <a:pPr marL="0" indent="280988">
              <a:buNone/>
            </a:pPr>
            <a:endParaRPr lang="en-US" sz="1000" dirty="0" smtClean="0"/>
          </a:p>
          <a:p>
            <a:pPr marL="0" indent="280988" algn="r">
              <a:buNone/>
            </a:pPr>
            <a:r>
              <a:rPr lang="en-US" dirty="0" smtClean="0"/>
              <a:t> Tom Roberts</a:t>
            </a:r>
          </a:p>
          <a:p>
            <a:pPr marL="0" indent="280988" algn="r">
              <a:buNone/>
            </a:pPr>
            <a:r>
              <a:rPr lang="en-US" sz="2600" dirty="0" smtClean="0"/>
              <a:t>(Neo-Calvinism in the Church of Christ, 1980, pg. 16)</a:t>
            </a:r>
            <a:endParaRPr lang="en-US" sz="2600" dirty="0"/>
          </a:p>
        </p:txBody>
      </p:sp>
    </p:spTree>
    <p:extLst>
      <p:ext uri="{BB962C8B-B14F-4D97-AF65-F5344CB8AC3E}">
        <p14:creationId xmlns:p14="http://schemas.microsoft.com/office/powerpoint/2010/main" val="602346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Calvin on Justification:</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600" dirty="0" smtClean="0"/>
              <a:t>“</a:t>
            </a:r>
            <a:r>
              <a:rPr lang="en-US" sz="2600" dirty="0" smtClean="0">
                <a:solidFill>
                  <a:srgbClr val="FFFF00"/>
                </a:solidFill>
              </a:rPr>
              <a:t>It is entirely by the intervention of Christ’s righteousness </a:t>
            </a:r>
            <a:r>
              <a:rPr lang="en-US" sz="2600" dirty="0" smtClean="0"/>
              <a:t>that we obtain justification before God.  This is equivalent to saying that man is not just in himself, but </a:t>
            </a:r>
            <a:r>
              <a:rPr lang="en-US" sz="2600" dirty="0" smtClean="0">
                <a:solidFill>
                  <a:srgbClr val="FFFF00"/>
                </a:solidFill>
              </a:rPr>
              <a:t>that the righteousness of Christ is communicated to him by imputation while he is strictly deserving of punishment</a:t>
            </a:r>
            <a:r>
              <a:rPr lang="en-US" sz="2600" dirty="0" smtClean="0"/>
              <a:t>.  Thus vanishes the absurd dogma that man is justified by faith, inasmuch as it brings him under the influence of the Spirit of God by whom he is rendered righteous.  </a:t>
            </a:r>
            <a:r>
              <a:rPr lang="en-US" sz="2600" dirty="0" smtClean="0">
                <a:solidFill>
                  <a:srgbClr val="FFFF00"/>
                </a:solidFill>
              </a:rPr>
              <a:t>You see that our righteousness is not in ourselves but in Christ</a:t>
            </a:r>
            <a:r>
              <a:rPr lang="en-US" sz="2600" dirty="0" smtClean="0"/>
              <a:t>.”</a:t>
            </a:r>
          </a:p>
          <a:p>
            <a:pPr marL="0" indent="280988">
              <a:buNone/>
            </a:pPr>
            <a:endParaRPr lang="en-US" sz="400" dirty="0" smtClean="0"/>
          </a:p>
          <a:p>
            <a:pPr marL="0" indent="280988" algn="r">
              <a:buNone/>
            </a:pPr>
            <a:r>
              <a:rPr lang="en-US" sz="2000" dirty="0" smtClean="0"/>
              <a:t>(Quote from Calvin transcribed from a presentation given by John Piper, found on </a:t>
            </a:r>
            <a:r>
              <a:rPr lang="en-US" sz="2000" dirty="0" smtClean="0">
                <a:hlinkClick r:id="rId2"/>
              </a:rPr>
              <a:t>youtube.com</a:t>
            </a:r>
            <a:r>
              <a:rPr lang="en-US" sz="2000" dirty="0" smtClean="0"/>
              <a:t>)</a:t>
            </a:r>
            <a:endParaRPr lang="en-US" sz="2000" dirty="0"/>
          </a:p>
        </p:txBody>
      </p:sp>
    </p:spTree>
    <p:extLst>
      <p:ext uri="{BB962C8B-B14F-4D97-AF65-F5344CB8AC3E}">
        <p14:creationId xmlns:p14="http://schemas.microsoft.com/office/powerpoint/2010/main" val="1844923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latin typeface="+mj-lt"/>
              </a:rPr>
              <a:t>New Manifestations of Calvinism</a:t>
            </a:r>
            <a:endParaRPr lang="en-US" dirty="0">
              <a:latin typeface="+mj-lt"/>
            </a:endParaRPr>
          </a:p>
        </p:txBody>
      </p:sp>
      <p:sp>
        <p:nvSpPr>
          <p:cNvPr id="3" name="Content Placeholder 2"/>
          <p:cNvSpPr>
            <a:spLocks noGrp="1"/>
          </p:cNvSpPr>
          <p:nvPr>
            <p:ph idx="1"/>
          </p:nvPr>
        </p:nvSpPr>
        <p:spPr>
          <a:xfrm>
            <a:off x="457200" y="1295400"/>
            <a:ext cx="8229600" cy="3810000"/>
          </a:xfrm>
        </p:spPr>
        <p:txBody>
          <a:bodyPr>
            <a:normAutofit lnSpcReduction="10000"/>
          </a:bodyPr>
          <a:lstStyle/>
          <a:p>
            <a:r>
              <a:rPr lang="en-US" dirty="0" smtClean="0"/>
              <a:t>Neo-Calvinism in the church</a:t>
            </a:r>
          </a:p>
          <a:p>
            <a:pPr lvl="1"/>
            <a:r>
              <a:rPr lang="en-US" dirty="0" smtClean="0"/>
              <a:t>False views of imputation</a:t>
            </a:r>
          </a:p>
          <a:p>
            <a:pPr lvl="1"/>
            <a:r>
              <a:rPr lang="en-US" dirty="0" smtClean="0"/>
              <a:t>Battle fought in the 1970’s (In DFW area)</a:t>
            </a:r>
          </a:p>
          <a:p>
            <a:r>
              <a:rPr lang="en-US" dirty="0" smtClean="0">
                <a:solidFill>
                  <a:srgbClr val="FFFF00"/>
                </a:solidFill>
              </a:rPr>
              <a:t>New Calvinists VS Old Calvinists</a:t>
            </a:r>
          </a:p>
          <a:p>
            <a:pPr lvl="1"/>
            <a:r>
              <a:rPr lang="en-US" dirty="0" smtClean="0">
                <a:solidFill>
                  <a:srgbClr val="FFFF00"/>
                </a:solidFill>
              </a:rPr>
              <a:t>New expressions of Reformed Theology are designed to be more appealing to those who are disenchanted with the shallow theology of evangelicalism</a:t>
            </a:r>
          </a:p>
        </p:txBody>
      </p:sp>
    </p:spTree>
    <p:extLst>
      <p:ext uri="{BB962C8B-B14F-4D97-AF65-F5344CB8AC3E}">
        <p14:creationId xmlns:p14="http://schemas.microsoft.com/office/powerpoint/2010/main" val="1645544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The Five </a:t>
            </a:r>
            <a:r>
              <a:rPr lang="en-US" dirty="0" err="1" smtClean="0">
                <a:latin typeface="+mn-lt"/>
              </a:rPr>
              <a:t>Solas</a:t>
            </a:r>
            <a:r>
              <a:rPr lang="en-US" dirty="0" smtClean="0">
                <a:latin typeface="+mn-lt"/>
              </a:rPr>
              <a:t>:</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0">
              <a:buNone/>
            </a:pPr>
            <a:r>
              <a:rPr lang="en-US" dirty="0" smtClean="0"/>
              <a:t>Reformed </a:t>
            </a:r>
            <a:r>
              <a:rPr lang="en-US" dirty="0"/>
              <a:t>theology holds to the five </a:t>
            </a:r>
            <a:r>
              <a:rPr lang="en-US" dirty="0" err="1"/>
              <a:t>solas</a:t>
            </a:r>
            <a:r>
              <a:rPr lang="en-US" dirty="0" smtClean="0"/>
              <a:t>:</a:t>
            </a:r>
          </a:p>
          <a:p>
            <a:pPr marL="0" indent="0">
              <a:buNone/>
            </a:pPr>
            <a:endParaRPr lang="en-US" dirty="0"/>
          </a:p>
          <a:p>
            <a:pPr marL="636588" indent="-355600"/>
            <a:r>
              <a:rPr lang="en-US" sz="2800" dirty="0"/>
              <a:t>Sola Scriptura - Scripture alone</a:t>
            </a:r>
          </a:p>
          <a:p>
            <a:pPr marL="636588" indent="-355600"/>
            <a:r>
              <a:rPr lang="en-US" sz="2800" dirty="0"/>
              <a:t>Sola </a:t>
            </a:r>
            <a:r>
              <a:rPr lang="en-US" sz="2800" dirty="0" err="1"/>
              <a:t>Christus</a:t>
            </a:r>
            <a:r>
              <a:rPr lang="en-US" sz="2800" dirty="0"/>
              <a:t> - Christ alone</a:t>
            </a:r>
          </a:p>
          <a:p>
            <a:pPr marL="636588" indent="-355600"/>
            <a:r>
              <a:rPr lang="en-US" sz="2800" dirty="0"/>
              <a:t>Sola Gratia - Grace alone</a:t>
            </a:r>
          </a:p>
          <a:p>
            <a:pPr marL="636588" indent="-355600"/>
            <a:r>
              <a:rPr lang="en-US" sz="2800" dirty="0"/>
              <a:t>Sola Fide - Faith alone</a:t>
            </a:r>
          </a:p>
          <a:p>
            <a:pPr marL="636588" indent="-355600"/>
            <a:r>
              <a:rPr lang="en-US" sz="2800" dirty="0"/>
              <a:t>Soli </a:t>
            </a:r>
            <a:r>
              <a:rPr lang="en-US" sz="2800" dirty="0" err="1"/>
              <a:t>Deo</a:t>
            </a:r>
            <a:r>
              <a:rPr lang="en-US" sz="2800" dirty="0"/>
              <a:t> Gloria - the Glory of God </a:t>
            </a:r>
            <a:r>
              <a:rPr lang="en-US" sz="2800" dirty="0" smtClean="0"/>
              <a:t>alone</a:t>
            </a:r>
          </a:p>
          <a:p>
            <a:pPr marL="636588" indent="-355600"/>
            <a:endParaRPr lang="en-US" sz="2800" dirty="0"/>
          </a:p>
          <a:p>
            <a:pPr marL="0" indent="280988" algn="r">
              <a:buNone/>
            </a:pPr>
            <a:r>
              <a:rPr lang="en-US" sz="2800" dirty="0" smtClean="0">
                <a:hlinkClick r:id="rId2"/>
              </a:rPr>
              <a:t>carm.org</a:t>
            </a:r>
            <a:endParaRPr lang="en-US" sz="2800" dirty="0" smtClean="0"/>
          </a:p>
        </p:txBody>
      </p:sp>
    </p:spTree>
    <p:extLst>
      <p:ext uri="{BB962C8B-B14F-4D97-AF65-F5344CB8AC3E}">
        <p14:creationId xmlns:p14="http://schemas.microsoft.com/office/powerpoint/2010/main" val="663734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39762"/>
          </a:xfrm>
        </p:spPr>
        <p:txBody>
          <a:bodyPr>
            <a:normAutofit fontScale="90000"/>
          </a:bodyPr>
          <a:lstStyle/>
          <a:p>
            <a:r>
              <a:rPr lang="en-US" dirty="0" smtClean="0">
                <a:latin typeface="+mj-lt"/>
              </a:rPr>
              <a:t>New Calvinism VS Old Calvinism</a:t>
            </a:r>
            <a:endParaRPr lang="en-US" dirty="0">
              <a:latin typeface="+mj-lt"/>
            </a:endParaRPr>
          </a:p>
        </p:txBody>
      </p:sp>
      <p:sp>
        <p:nvSpPr>
          <p:cNvPr id="6" name="Content Placeholder 5"/>
          <p:cNvSpPr>
            <a:spLocks noGrp="1"/>
          </p:cNvSpPr>
          <p:nvPr>
            <p:ph sz="half" idx="2"/>
          </p:nvPr>
        </p:nvSpPr>
        <p:spPr>
          <a:xfrm>
            <a:off x="457200" y="1828800"/>
            <a:ext cx="4040188" cy="4038600"/>
          </a:xfrm>
        </p:spPr>
        <p:txBody>
          <a:bodyPr/>
          <a:lstStyle/>
          <a:p>
            <a:r>
              <a:rPr lang="en-US" dirty="0" err="1" smtClean="0">
                <a:solidFill>
                  <a:srgbClr val="FFFF00"/>
                </a:solidFill>
              </a:rPr>
              <a:t>Missional</a:t>
            </a:r>
            <a:r>
              <a:rPr lang="en-US" dirty="0" smtClean="0">
                <a:solidFill>
                  <a:srgbClr val="FFFF00"/>
                </a:solidFill>
              </a:rPr>
              <a:t> </a:t>
            </a:r>
            <a:r>
              <a:rPr lang="en-US" dirty="0">
                <a:solidFill>
                  <a:srgbClr val="FFFF00"/>
                </a:solidFill>
              </a:rPr>
              <a:t>and seeks to create and </a:t>
            </a:r>
            <a:r>
              <a:rPr lang="en-US" dirty="0" smtClean="0">
                <a:solidFill>
                  <a:srgbClr val="FFFF00"/>
                </a:solidFill>
              </a:rPr>
              <a:t>redeem culture</a:t>
            </a:r>
            <a:r>
              <a:rPr lang="en-US" dirty="0" smtClean="0"/>
              <a:t/>
            </a:r>
            <a:br>
              <a:rPr lang="en-US" dirty="0" smtClean="0"/>
            </a:br>
            <a:endParaRPr lang="en-US" dirty="0" smtClean="0"/>
          </a:p>
        </p:txBody>
      </p:sp>
      <p:sp>
        <p:nvSpPr>
          <p:cNvPr id="8" name="Content Placeholder 7"/>
          <p:cNvSpPr>
            <a:spLocks noGrp="1"/>
          </p:cNvSpPr>
          <p:nvPr>
            <p:ph sz="quarter" idx="4"/>
          </p:nvPr>
        </p:nvSpPr>
        <p:spPr>
          <a:xfrm>
            <a:off x="4648200" y="1828800"/>
            <a:ext cx="4041775" cy="4038600"/>
          </a:xfrm>
        </p:spPr>
        <p:txBody>
          <a:bodyPr/>
          <a:lstStyle/>
          <a:p>
            <a:r>
              <a:rPr lang="en-US" dirty="0" smtClean="0">
                <a:solidFill>
                  <a:srgbClr val="FFFF00"/>
                </a:solidFill>
              </a:rPr>
              <a:t>Fundamental </a:t>
            </a:r>
            <a:r>
              <a:rPr lang="en-US" dirty="0">
                <a:solidFill>
                  <a:srgbClr val="FFFF00"/>
                </a:solidFill>
              </a:rPr>
              <a:t>or liberal and separated from or syncretized with </a:t>
            </a:r>
            <a:r>
              <a:rPr lang="en-US" dirty="0" smtClean="0">
                <a:solidFill>
                  <a:srgbClr val="FFFF00"/>
                </a:solidFill>
              </a:rPr>
              <a:t>culture</a:t>
            </a:r>
          </a:p>
        </p:txBody>
      </p:sp>
      <p:sp>
        <p:nvSpPr>
          <p:cNvPr id="11" name="TextBox 10"/>
          <p:cNvSpPr txBox="1"/>
          <p:nvPr/>
        </p:nvSpPr>
        <p:spPr>
          <a:xfrm>
            <a:off x="228600" y="838200"/>
            <a:ext cx="8610600" cy="738664"/>
          </a:xfrm>
          <a:prstGeom prst="rect">
            <a:avLst/>
          </a:prstGeom>
          <a:noFill/>
        </p:spPr>
        <p:txBody>
          <a:bodyPr wrap="square" rtlCol="0">
            <a:spAutoFit/>
          </a:bodyPr>
          <a:lstStyle/>
          <a:p>
            <a:r>
              <a:rPr lang="en-US" sz="1400" dirty="0">
                <a:solidFill>
                  <a:schemeClr val="bg1"/>
                </a:solidFill>
              </a:rPr>
              <a:t>New Calvinists maintain the core beliefs of Reformed theology; however, there are subtle differences. Mark Driscoll of Mars Hill Church in </a:t>
            </a:r>
            <a:r>
              <a:rPr lang="en-US" sz="1400" dirty="0" smtClean="0">
                <a:solidFill>
                  <a:schemeClr val="bg1"/>
                </a:solidFill>
              </a:rPr>
              <a:t>Seattle, WA </a:t>
            </a:r>
            <a:r>
              <a:rPr lang="en-US" sz="1400" dirty="0">
                <a:solidFill>
                  <a:schemeClr val="bg1"/>
                </a:solidFill>
              </a:rPr>
              <a:t>makes the following comparisons</a:t>
            </a:r>
            <a:r>
              <a:rPr lang="en-US" sz="1400" dirty="0" smtClean="0">
                <a:solidFill>
                  <a:schemeClr val="bg1"/>
                </a:solidFill>
              </a:rPr>
              <a:t>:</a:t>
            </a:r>
            <a:br>
              <a:rPr lang="en-US" sz="1400" dirty="0" smtClean="0">
                <a:solidFill>
                  <a:schemeClr val="bg1"/>
                </a:solidFill>
              </a:rPr>
            </a:br>
            <a:r>
              <a:rPr lang="en-US" sz="1400" dirty="0" smtClean="0">
                <a:solidFill>
                  <a:schemeClr val="bg1"/>
                </a:solidFill>
              </a:rPr>
              <a:t>                                                             (</a:t>
            </a:r>
            <a:r>
              <a:rPr lang="en-US" sz="1400" dirty="0">
                <a:solidFill>
                  <a:schemeClr val="bg1"/>
                </a:solidFill>
              </a:rPr>
              <a:t>Navigating the Emergent Church Highway,” </a:t>
            </a:r>
            <a:r>
              <a:rPr lang="en-US" sz="1400" i="1" dirty="0">
                <a:solidFill>
                  <a:schemeClr val="bg1"/>
                </a:solidFill>
              </a:rPr>
              <a:t>Christian Research Journal</a:t>
            </a:r>
            <a:r>
              <a:rPr lang="en-US" sz="1400" dirty="0">
                <a:solidFill>
                  <a:schemeClr val="bg1"/>
                </a:solidFill>
              </a:rPr>
              <a:t> 31, 4 (2008)</a:t>
            </a:r>
          </a:p>
        </p:txBody>
      </p:sp>
      <p:sp>
        <p:nvSpPr>
          <p:cNvPr id="12" name="TextBox 11"/>
          <p:cNvSpPr txBox="1"/>
          <p:nvPr/>
        </p:nvSpPr>
        <p:spPr>
          <a:xfrm>
            <a:off x="5723835" y="6139934"/>
            <a:ext cx="2752035" cy="369332"/>
          </a:xfrm>
          <a:prstGeom prst="rect">
            <a:avLst/>
          </a:prstGeom>
          <a:noFill/>
        </p:spPr>
        <p:txBody>
          <a:bodyPr wrap="none" rtlCol="0">
            <a:spAutoFit/>
          </a:bodyPr>
          <a:lstStyle/>
          <a:p>
            <a:r>
              <a:rPr lang="en-US" dirty="0" smtClean="0">
                <a:solidFill>
                  <a:schemeClr val="bg1"/>
                </a:solidFill>
                <a:hlinkClick r:id="rId2"/>
              </a:rPr>
              <a:t>Christian Research Institute</a:t>
            </a:r>
            <a:endParaRPr lang="en-US" dirty="0">
              <a:solidFill>
                <a:schemeClr val="bg1"/>
              </a:solidFill>
            </a:endParaRPr>
          </a:p>
        </p:txBody>
      </p:sp>
    </p:spTree>
    <p:extLst>
      <p:ext uri="{BB962C8B-B14F-4D97-AF65-F5344CB8AC3E}">
        <p14:creationId xmlns:p14="http://schemas.microsoft.com/office/powerpoint/2010/main" val="1553398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39762"/>
          </a:xfrm>
        </p:spPr>
        <p:txBody>
          <a:bodyPr>
            <a:normAutofit fontScale="90000"/>
          </a:bodyPr>
          <a:lstStyle/>
          <a:p>
            <a:r>
              <a:rPr lang="en-US" dirty="0" smtClean="0">
                <a:latin typeface="+mj-lt"/>
              </a:rPr>
              <a:t>New Calvinism VS Old Calvinism</a:t>
            </a:r>
            <a:endParaRPr lang="en-US" dirty="0">
              <a:latin typeface="+mj-lt"/>
            </a:endParaRPr>
          </a:p>
        </p:txBody>
      </p:sp>
      <p:sp>
        <p:nvSpPr>
          <p:cNvPr id="6" name="Content Placeholder 5"/>
          <p:cNvSpPr>
            <a:spLocks noGrp="1"/>
          </p:cNvSpPr>
          <p:nvPr>
            <p:ph sz="half" idx="2"/>
          </p:nvPr>
        </p:nvSpPr>
        <p:spPr>
          <a:xfrm>
            <a:off x="457200" y="1828800"/>
            <a:ext cx="4040188" cy="4038600"/>
          </a:xfrm>
        </p:spPr>
        <p:txBody>
          <a:bodyPr/>
          <a:lstStyle/>
          <a:p>
            <a:r>
              <a:rPr lang="en-US" dirty="0" err="1" smtClean="0"/>
              <a:t>Missional</a:t>
            </a:r>
            <a:r>
              <a:rPr lang="en-US" dirty="0" smtClean="0"/>
              <a:t> </a:t>
            </a:r>
            <a:r>
              <a:rPr lang="en-US" dirty="0"/>
              <a:t>and seeks to create and </a:t>
            </a:r>
            <a:r>
              <a:rPr lang="en-US" dirty="0" smtClean="0"/>
              <a:t>redeem culture</a:t>
            </a:r>
            <a:br>
              <a:rPr lang="en-US" dirty="0" smtClean="0"/>
            </a:br>
            <a:endParaRPr lang="en-US" dirty="0" smtClean="0"/>
          </a:p>
          <a:p>
            <a:r>
              <a:rPr lang="en-US" dirty="0" smtClean="0">
                <a:solidFill>
                  <a:srgbClr val="FFFF00"/>
                </a:solidFill>
              </a:rPr>
              <a:t>Flooding </a:t>
            </a:r>
            <a:r>
              <a:rPr lang="en-US" dirty="0">
                <a:solidFill>
                  <a:srgbClr val="FFFF00"/>
                </a:solidFill>
              </a:rPr>
              <a:t>into the </a:t>
            </a:r>
            <a:r>
              <a:rPr lang="en-US" dirty="0" smtClean="0">
                <a:solidFill>
                  <a:srgbClr val="FFFF00"/>
                </a:solidFill>
              </a:rPr>
              <a:t>cities</a:t>
            </a:r>
          </a:p>
        </p:txBody>
      </p:sp>
      <p:sp>
        <p:nvSpPr>
          <p:cNvPr id="8" name="Content Placeholder 7"/>
          <p:cNvSpPr>
            <a:spLocks noGrp="1"/>
          </p:cNvSpPr>
          <p:nvPr>
            <p:ph sz="quarter" idx="4"/>
          </p:nvPr>
        </p:nvSpPr>
        <p:spPr>
          <a:xfrm>
            <a:off x="4648200" y="1828800"/>
            <a:ext cx="4041775" cy="4038600"/>
          </a:xfrm>
        </p:spPr>
        <p:txBody>
          <a:bodyPr/>
          <a:lstStyle/>
          <a:p>
            <a:r>
              <a:rPr lang="en-US" dirty="0" smtClean="0"/>
              <a:t>Fundamental </a:t>
            </a:r>
            <a:r>
              <a:rPr lang="en-US" dirty="0"/>
              <a:t>or liberal and separated from or syncretized with </a:t>
            </a:r>
            <a:r>
              <a:rPr lang="en-US" dirty="0" smtClean="0"/>
              <a:t>culture</a:t>
            </a:r>
          </a:p>
          <a:p>
            <a:r>
              <a:rPr lang="en-US" dirty="0" smtClean="0">
                <a:solidFill>
                  <a:srgbClr val="FFFF00"/>
                </a:solidFill>
              </a:rPr>
              <a:t>Fled </a:t>
            </a:r>
            <a:r>
              <a:rPr lang="en-US" dirty="0">
                <a:solidFill>
                  <a:srgbClr val="FFFF00"/>
                </a:solidFill>
              </a:rPr>
              <a:t>from the </a:t>
            </a:r>
            <a:r>
              <a:rPr lang="en-US" dirty="0" smtClean="0">
                <a:solidFill>
                  <a:srgbClr val="FFFF00"/>
                </a:solidFill>
              </a:rPr>
              <a:t>cities</a:t>
            </a:r>
          </a:p>
        </p:txBody>
      </p:sp>
      <p:sp>
        <p:nvSpPr>
          <p:cNvPr id="11" name="TextBox 10"/>
          <p:cNvSpPr txBox="1"/>
          <p:nvPr/>
        </p:nvSpPr>
        <p:spPr>
          <a:xfrm>
            <a:off x="228600" y="838200"/>
            <a:ext cx="8610600" cy="738664"/>
          </a:xfrm>
          <a:prstGeom prst="rect">
            <a:avLst/>
          </a:prstGeom>
          <a:noFill/>
        </p:spPr>
        <p:txBody>
          <a:bodyPr wrap="square" rtlCol="0">
            <a:spAutoFit/>
          </a:bodyPr>
          <a:lstStyle/>
          <a:p>
            <a:r>
              <a:rPr lang="en-US" sz="1400" dirty="0">
                <a:solidFill>
                  <a:schemeClr val="bg1"/>
                </a:solidFill>
              </a:rPr>
              <a:t>New Calvinists maintain the core beliefs of Reformed theology; however, there are subtle differences. Mark Driscoll of Mars Hill Church in </a:t>
            </a:r>
            <a:r>
              <a:rPr lang="en-US" sz="1400" dirty="0" smtClean="0">
                <a:solidFill>
                  <a:schemeClr val="bg1"/>
                </a:solidFill>
              </a:rPr>
              <a:t>Seattle, WA </a:t>
            </a:r>
            <a:r>
              <a:rPr lang="en-US" sz="1400" dirty="0">
                <a:solidFill>
                  <a:schemeClr val="bg1"/>
                </a:solidFill>
              </a:rPr>
              <a:t>makes the following comparisons</a:t>
            </a:r>
            <a:r>
              <a:rPr lang="en-US" sz="1400" dirty="0" smtClean="0">
                <a:solidFill>
                  <a:schemeClr val="bg1"/>
                </a:solidFill>
              </a:rPr>
              <a:t>:</a:t>
            </a:r>
            <a:br>
              <a:rPr lang="en-US" sz="1400" dirty="0" smtClean="0">
                <a:solidFill>
                  <a:schemeClr val="bg1"/>
                </a:solidFill>
              </a:rPr>
            </a:br>
            <a:r>
              <a:rPr lang="en-US" sz="1400" dirty="0" smtClean="0">
                <a:solidFill>
                  <a:schemeClr val="bg1"/>
                </a:solidFill>
              </a:rPr>
              <a:t>                                                             (</a:t>
            </a:r>
            <a:r>
              <a:rPr lang="en-US" sz="1400" dirty="0">
                <a:solidFill>
                  <a:schemeClr val="bg1"/>
                </a:solidFill>
              </a:rPr>
              <a:t>Navigating the Emergent Church Highway,” </a:t>
            </a:r>
            <a:r>
              <a:rPr lang="en-US" sz="1400" i="1" dirty="0">
                <a:solidFill>
                  <a:schemeClr val="bg1"/>
                </a:solidFill>
              </a:rPr>
              <a:t>Christian Research Journal</a:t>
            </a:r>
            <a:r>
              <a:rPr lang="en-US" sz="1400" dirty="0">
                <a:solidFill>
                  <a:schemeClr val="bg1"/>
                </a:solidFill>
              </a:rPr>
              <a:t> 31, 4 (2008)</a:t>
            </a:r>
          </a:p>
        </p:txBody>
      </p:sp>
      <p:sp>
        <p:nvSpPr>
          <p:cNvPr id="12" name="TextBox 11"/>
          <p:cNvSpPr txBox="1"/>
          <p:nvPr/>
        </p:nvSpPr>
        <p:spPr>
          <a:xfrm>
            <a:off x="5723835" y="6139934"/>
            <a:ext cx="2752035" cy="369332"/>
          </a:xfrm>
          <a:prstGeom prst="rect">
            <a:avLst/>
          </a:prstGeom>
          <a:noFill/>
        </p:spPr>
        <p:txBody>
          <a:bodyPr wrap="none" rtlCol="0">
            <a:spAutoFit/>
          </a:bodyPr>
          <a:lstStyle/>
          <a:p>
            <a:r>
              <a:rPr lang="en-US" dirty="0" smtClean="0">
                <a:solidFill>
                  <a:schemeClr val="bg1"/>
                </a:solidFill>
                <a:hlinkClick r:id="rId2"/>
              </a:rPr>
              <a:t>Christian Research Institute</a:t>
            </a:r>
            <a:endParaRPr lang="en-US" dirty="0">
              <a:solidFill>
                <a:schemeClr val="bg1"/>
              </a:solidFill>
            </a:endParaRPr>
          </a:p>
        </p:txBody>
      </p:sp>
    </p:spTree>
    <p:extLst>
      <p:ext uri="{BB962C8B-B14F-4D97-AF65-F5344CB8AC3E}">
        <p14:creationId xmlns:p14="http://schemas.microsoft.com/office/powerpoint/2010/main" val="3225157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39762"/>
          </a:xfrm>
        </p:spPr>
        <p:txBody>
          <a:bodyPr>
            <a:normAutofit fontScale="90000"/>
          </a:bodyPr>
          <a:lstStyle/>
          <a:p>
            <a:r>
              <a:rPr lang="en-US" dirty="0" smtClean="0">
                <a:latin typeface="+mj-lt"/>
              </a:rPr>
              <a:t>New Calvinism VS Old Calvinism</a:t>
            </a:r>
            <a:endParaRPr lang="en-US" dirty="0">
              <a:latin typeface="+mj-lt"/>
            </a:endParaRPr>
          </a:p>
        </p:txBody>
      </p:sp>
      <p:sp>
        <p:nvSpPr>
          <p:cNvPr id="6" name="Content Placeholder 5"/>
          <p:cNvSpPr>
            <a:spLocks noGrp="1"/>
          </p:cNvSpPr>
          <p:nvPr>
            <p:ph sz="half" idx="2"/>
          </p:nvPr>
        </p:nvSpPr>
        <p:spPr>
          <a:xfrm>
            <a:off x="457200" y="1828800"/>
            <a:ext cx="4040188" cy="4038600"/>
          </a:xfrm>
        </p:spPr>
        <p:txBody>
          <a:bodyPr/>
          <a:lstStyle/>
          <a:p>
            <a:r>
              <a:rPr lang="en-US" dirty="0" err="1" smtClean="0"/>
              <a:t>Missional</a:t>
            </a:r>
            <a:r>
              <a:rPr lang="en-US" dirty="0" smtClean="0"/>
              <a:t> </a:t>
            </a:r>
            <a:r>
              <a:rPr lang="en-US" dirty="0"/>
              <a:t>and seeks to create and </a:t>
            </a:r>
            <a:r>
              <a:rPr lang="en-US" dirty="0" smtClean="0"/>
              <a:t>redeem culture</a:t>
            </a:r>
            <a:br>
              <a:rPr lang="en-US" dirty="0" smtClean="0"/>
            </a:br>
            <a:endParaRPr lang="en-US" dirty="0" smtClean="0"/>
          </a:p>
          <a:p>
            <a:r>
              <a:rPr lang="en-US" dirty="0" smtClean="0"/>
              <a:t>Flooding </a:t>
            </a:r>
            <a:r>
              <a:rPr lang="en-US" dirty="0"/>
              <a:t>into the </a:t>
            </a:r>
            <a:r>
              <a:rPr lang="en-US" dirty="0" smtClean="0"/>
              <a:t>cities</a:t>
            </a:r>
          </a:p>
          <a:p>
            <a:r>
              <a:rPr lang="en-US" dirty="0" err="1" smtClean="0">
                <a:solidFill>
                  <a:srgbClr val="FFFF00"/>
                </a:solidFill>
              </a:rPr>
              <a:t>Continuationist</a:t>
            </a:r>
            <a:r>
              <a:rPr lang="en-US" dirty="0" smtClean="0">
                <a:solidFill>
                  <a:srgbClr val="FFFF00"/>
                </a:solidFill>
              </a:rPr>
              <a:t> </a:t>
            </a:r>
            <a:r>
              <a:rPr lang="en-US" dirty="0">
                <a:solidFill>
                  <a:srgbClr val="FFFF00"/>
                </a:solidFill>
              </a:rPr>
              <a:t>and joyful in the presence and power of the Holy </a:t>
            </a:r>
            <a:r>
              <a:rPr lang="en-US" dirty="0" smtClean="0">
                <a:solidFill>
                  <a:srgbClr val="FFFF00"/>
                </a:solidFill>
              </a:rPr>
              <a:t>Spirit</a:t>
            </a:r>
          </a:p>
        </p:txBody>
      </p:sp>
      <p:sp>
        <p:nvSpPr>
          <p:cNvPr id="8" name="Content Placeholder 7"/>
          <p:cNvSpPr>
            <a:spLocks noGrp="1"/>
          </p:cNvSpPr>
          <p:nvPr>
            <p:ph sz="quarter" idx="4"/>
          </p:nvPr>
        </p:nvSpPr>
        <p:spPr>
          <a:xfrm>
            <a:off x="4648200" y="1828800"/>
            <a:ext cx="4041775" cy="4038600"/>
          </a:xfrm>
        </p:spPr>
        <p:txBody>
          <a:bodyPr/>
          <a:lstStyle/>
          <a:p>
            <a:r>
              <a:rPr lang="en-US" dirty="0" smtClean="0"/>
              <a:t>Fundamental </a:t>
            </a:r>
            <a:r>
              <a:rPr lang="en-US" dirty="0"/>
              <a:t>or liberal and separated from or syncretized with </a:t>
            </a:r>
            <a:r>
              <a:rPr lang="en-US" dirty="0" smtClean="0"/>
              <a:t>culture</a:t>
            </a:r>
          </a:p>
          <a:p>
            <a:r>
              <a:rPr lang="en-US" dirty="0" smtClean="0"/>
              <a:t>Fled </a:t>
            </a:r>
            <a:r>
              <a:rPr lang="en-US" dirty="0"/>
              <a:t>from the </a:t>
            </a:r>
            <a:r>
              <a:rPr lang="en-US" dirty="0" smtClean="0"/>
              <a:t>cities</a:t>
            </a:r>
          </a:p>
          <a:p>
            <a:r>
              <a:rPr lang="en-US" dirty="0" err="1" smtClean="0">
                <a:solidFill>
                  <a:srgbClr val="FFFF00"/>
                </a:solidFill>
              </a:rPr>
              <a:t>Cessationistic</a:t>
            </a:r>
            <a:r>
              <a:rPr lang="en-US" dirty="0" smtClean="0">
                <a:solidFill>
                  <a:srgbClr val="FFFF00"/>
                </a:solidFill>
              </a:rPr>
              <a:t> </a:t>
            </a:r>
            <a:r>
              <a:rPr lang="en-US" dirty="0">
                <a:solidFill>
                  <a:srgbClr val="FFFF00"/>
                </a:solidFill>
              </a:rPr>
              <a:t>and fearful of the presence and power of the Holy </a:t>
            </a:r>
            <a:r>
              <a:rPr lang="en-US" dirty="0" smtClean="0">
                <a:solidFill>
                  <a:srgbClr val="FFFF00"/>
                </a:solidFill>
              </a:rPr>
              <a:t>Spirit</a:t>
            </a:r>
          </a:p>
        </p:txBody>
      </p:sp>
      <p:sp>
        <p:nvSpPr>
          <p:cNvPr id="11" name="TextBox 10"/>
          <p:cNvSpPr txBox="1"/>
          <p:nvPr/>
        </p:nvSpPr>
        <p:spPr>
          <a:xfrm>
            <a:off x="228600" y="838200"/>
            <a:ext cx="8610600" cy="738664"/>
          </a:xfrm>
          <a:prstGeom prst="rect">
            <a:avLst/>
          </a:prstGeom>
          <a:noFill/>
        </p:spPr>
        <p:txBody>
          <a:bodyPr wrap="square" rtlCol="0">
            <a:spAutoFit/>
          </a:bodyPr>
          <a:lstStyle/>
          <a:p>
            <a:r>
              <a:rPr lang="en-US" sz="1400" dirty="0">
                <a:solidFill>
                  <a:schemeClr val="bg1"/>
                </a:solidFill>
              </a:rPr>
              <a:t>New Calvinists maintain the core beliefs of Reformed theology; however, there are subtle differences. Mark Driscoll of Mars Hill Church in </a:t>
            </a:r>
            <a:r>
              <a:rPr lang="en-US" sz="1400" dirty="0" smtClean="0">
                <a:solidFill>
                  <a:schemeClr val="bg1"/>
                </a:solidFill>
              </a:rPr>
              <a:t>Seattle, WA </a:t>
            </a:r>
            <a:r>
              <a:rPr lang="en-US" sz="1400" dirty="0">
                <a:solidFill>
                  <a:schemeClr val="bg1"/>
                </a:solidFill>
              </a:rPr>
              <a:t>makes the following comparisons</a:t>
            </a:r>
            <a:r>
              <a:rPr lang="en-US" sz="1400" dirty="0" smtClean="0">
                <a:solidFill>
                  <a:schemeClr val="bg1"/>
                </a:solidFill>
              </a:rPr>
              <a:t>:</a:t>
            </a:r>
            <a:br>
              <a:rPr lang="en-US" sz="1400" dirty="0" smtClean="0">
                <a:solidFill>
                  <a:schemeClr val="bg1"/>
                </a:solidFill>
              </a:rPr>
            </a:br>
            <a:r>
              <a:rPr lang="en-US" sz="1400" dirty="0" smtClean="0">
                <a:solidFill>
                  <a:schemeClr val="bg1"/>
                </a:solidFill>
              </a:rPr>
              <a:t>                                                             (</a:t>
            </a:r>
            <a:r>
              <a:rPr lang="en-US" sz="1400" dirty="0">
                <a:solidFill>
                  <a:schemeClr val="bg1"/>
                </a:solidFill>
              </a:rPr>
              <a:t>Navigating the Emergent Church Highway,” </a:t>
            </a:r>
            <a:r>
              <a:rPr lang="en-US" sz="1400" i="1" dirty="0">
                <a:solidFill>
                  <a:schemeClr val="bg1"/>
                </a:solidFill>
              </a:rPr>
              <a:t>Christian Research Journal</a:t>
            </a:r>
            <a:r>
              <a:rPr lang="en-US" sz="1400" dirty="0">
                <a:solidFill>
                  <a:schemeClr val="bg1"/>
                </a:solidFill>
              </a:rPr>
              <a:t> 31, 4 (2008)</a:t>
            </a:r>
          </a:p>
        </p:txBody>
      </p:sp>
      <p:sp>
        <p:nvSpPr>
          <p:cNvPr id="12" name="TextBox 11"/>
          <p:cNvSpPr txBox="1"/>
          <p:nvPr/>
        </p:nvSpPr>
        <p:spPr>
          <a:xfrm>
            <a:off x="5723835" y="6139934"/>
            <a:ext cx="2752035" cy="369332"/>
          </a:xfrm>
          <a:prstGeom prst="rect">
            <a:avLst/>
          </a:prstGeom>
          <a:noFill/>
        </p:spPr>
        <p:txBody>
          <a:bodyPr wrap="none" rtlCol="0">
            <a:spAutoFit/>
          </a:bodyPr>
          <a:lstStyle/>
          <a:p>
            <a:r>
              <a:rPr lang="en-US" dirty="0" smtClean="0">
                <a:solidFill>
                  <a:schemeClr val="bg1"/>
                </a:solidFill>
                <a:hlinkClick r:id="rId2"/>
              </a:rPr>
              <a:t>Christian Research Institute</a:t>
            </a:r>
            <a:endParaRPr lang="en-US" dirty="0">
              <a:solidFill>
                <a:schemeClr val="bg1"/>
              </a:solidFill>
            </a:endParaRPr>
          </a:p>
        </p:txBody>
      </p:sp>
    </p:spTree>
    <p:extLst>
      <p:ext uri="{BB962C8B-B14F-4D97-AF65-F5344CB8AC3E}">
        <p14:creationId xmlns:p14="http://schemas.microsoft.com/office/powerpoint/2010/main" val="3225157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39762"/>
          </a:xfrm>
        </p:spPr>
        <p:txBody>
          <a:bodyPr>
            <a:normAutofit fontScale="90000"/>
          </a:bodyPr>
          <a:lstStyle/>
          <a:p>
            <a:r>
              <a:rPr lang="en-US" dirty="0" smtClean="0">
                <a:latin typeface="+mj-lt"/>
              </a:rPr>
              <a:t>New Calvinism VS Old Calvinism</a:t>
            </a:r>
            <a:endParaRPr lang="en-US" dirty="0">
              <a:latin typeface="+mj-lt"/>
            </a:endParaRPr>
          </a:p>
        </p:txBody>
      </p:sp>
      <p:sp>
        <p:nvSpPr>
          <p:cNvPr id="6" name="Content Placeholder 5"/>
          <p:cNvSpPr>
            <a:spLocks noGrp="1"/>
          </p:cNvSpPr>
          <p:nvPr>
            <p:ph sz="half" idx="2"/>
          </p:nvPr>
        </p:nvSpPr>
        <p:spPr>
          <a:xfrm>
            <a:off x="457200" y="1828800"/>
            <a:ext cx="4040188" cy="4038600"/>
          </a:xfrm>
        </p:spPr>
        <p:txBody>
          <a:bodyPr/>
          <a:lstStyle/>
          <a:p>
            <a:r>
              <a:rPr lang="en-US" dirty="0" err="1" smtClean="0"/>
              <a:t>Missional</a:t>
            </a:r>
            <a:r>
              <a:rPr lang="en-US" dirty="0" smtClean="0"/>
              <a:t> </a:t>
            </a:r>
            <a:r>
              <a:rPr lang="en-US" dirty="0"/>
              <a:t>and seeks to create and </a:t>
            </a:r>
            <a:r>
              <a:rPr lang="en-US" dirty="0" smtClean="0"/>
              <a:t>redeem culture</a:t>
            </a:r>
            <a:br>
              <a:rPr lang="en-US" dirty="0" smtClean="0"/>
            </a:br>
            <a:endParaRPr lang="en-US" dirty="0" smtClean="0"/>
          </a:p>
          <a:p>
            <a:r>
              <a:rPr lang="en-US" dirty="0" smtClean="0"/>
              <a:t>Flooding </a:t>
            </a:r>
            <a:r>
              <a:rPr lang="en-US" dirty="0"/>
              <a:t>into the </a:t>
            </a:r>
            <a:r>
              <a:rPr lang="en-US" dirty="0" smtClean="0"/>
              <a:t>cities</a:t>
            </a:r>
          </a:p>
          <a:p>
            <a:r>
              <a:rPr lang="en-US" dirty="0" err="1" smtClean="0"/>
              <a:t>Continuationist</a:t>
            </a:r>
            <a:r>
              <a:rPr lang="en-US" dirty="0" smtClean="0"/>
              <a:t> </a:t>
            </a:r>
            <a:r>
              <a:rPr lang="en-US" dirty="0"/>
              <a:t>and joyful in the presence and power of the Holy </a:t>
            </a:r>
            <a:r>
              <a:rPr lang="en-US" dirty="0" smtClean="0"/>
              <a:t>Spirit</a:t>
            </a:r>
          </a:p>
          <a:p>
            <a:r>
              <a:rPr lang="en-US" dirty="0" smtClean="0">
                <a:solidFill>
                  <a:srgbClr val="FFFF00"/>
                </a:solidFill>
              </a:rPr>
              <a:t>Loves </a:t>
            </a:r>
            <a:r>
              <a:rPr lang="en-US" dirty="0">
                <a:solidFill>
                  <a:srgbClr val="FFFF00"/>
                </a:solidFill>
              </a:rPr>
              <a:t>all Christians and builds bridges between them</a:t>
            </a:r>
          </a:p>
        </p:txBody>
      </p:sp>
      <p:sp>
        <p:nvSpPr>
          <p:cNvPr id="8" name="Content Placeholder 7"/>
          <p:cNvSpPr>
            <a:spLocks noGrp="1"/>
          </p:cNvSpPr>
          <p:nvPr>
            <p:ph sz="quarter" idx="4"/>
          </p:nvPr>
        </p:nvSpPr>
        <p:spPr>
          <a:xfrm>
            <a:off x="4648200" y="1828800"/>
            <a:ext cx="4041775" cy="4038600"/>
          </a:xfrm>
        </p:spPr>
        <p:txBody>
          <a:bodyPr/>
          <a:lstStyle/>
          <a:p>
            <a:r>
              <a:rPr lang="en-US" dirty="0" smtClean="0"/>
              <a:t>Fundamental </a:t>
            </a:r>
            <a:r>
              <a:rPr lang="en-US" dirty="0"/>
              <a:t>or liberal and separated from or syncretized with </a:t>
            </a:r>
            <a:r>
              <a:rPr lang="en-US" dirty="0" smtClean="0"/>
              <a:t>culture</a:t>
            </a:r>
          </a:p>
          <a:p>
            <a:r>
              <a:rPr lang="en-US" dirty="0" smtClean="0"/>
              <a:t>Fled </a:t>
            </a:r>
            <a:r>
              <a:rPr lang="en-US" dirty="0"/>
              <a:t>from the </a:t>
            </a:r>
            <a:r>
              <a:rPr lang="en-US" dirty="0" smtClean="0"/>
              <a:t>cities</a:t>
            </a:r>
          </a:p>
          <a:p>
            <a:r>
              <a:rPr lang="en-US" dirty="0" err="1" smtClean="0"/>
              <a:t>Cessationistic</a:t>
            </a:r>
            <a:r>
              <a:rPr lang="en-US" dirty="0" smtClean="0"/>
              <a:t> </a:t>
            </a:r>
            <a:r>
              <a:rPr lang="en-US" dirty="0"/>
              <a:t>and fearful of the presence and power of the Holy </a:t>
            </a:r>
            <a:r>
              <a:rPr lang="en-US" dirty="0" smtClean="0"/>
              <a:t>Spirit</a:t>
            </a:r>
          </a:p>
          <a:p>
            <a:r>
              <a:rPr lang="en-US" dirty="0" smtClean="0">
                <a:solidFill>
                  <a:srgbClr val="FFFF00"/>
                </a:solidFill>
              </a:rPr>
              <a:t>Fearful </a:t>
            </a:r>
            <a:r>
              <a:rPr lang="en-US" dirty="0">
                <a:solidFill>
                  <a:srgbClr val="FFFF00"/>
                </a:solidFill>
              </a:rPr>
              <a:t>and suspicious of other Christians and burned bridges</a:t>
            </a:r>
          </a:p>
        </p:txBody>
      </p:sp>
      <p:sp>
        <p:nvSpPr>
          <p:cNvPr id="11" name="TextBox 10"/>
          <p:cNvSpPr txBox="1"/>
          <p:nvPr/>
        </p:nvSpPr>
        <p:spPr>
          <a:xfrm>
            <a:off x="228600" y="838200"/>
            <a:ext cx="8610600" cy="738664"/>
          </a:xfrm>
          <a:prstGeom prst="rect">
            <a:avLst/>
          </a:prstGeom>
          <a:noFill/>
        </p:spPr>
        <p:txBody>
          <a:bodyPr wrap="square" rtlCol="0">
            <a:spAutoFit/>
          </a:bodyPr>
          <a:lstStyle/>
          <a:p>
            <a:r>
              <a:rPr lang="en-US" sz="1400" dirty="0">
                <a:solidFill>
                  <a:schemeClr val="bg1"/>
                </a:solidFill>
              </a:rPr>
              <a:t>New Calvinists maintain the core beliefs of Reformed theology; however, there are subtle differences. Mark Driscoll of Mars Hill Church in </a:t>
            </a:r>
            <a:r>
              <a:rPr lang="en-US" sz="1400" dirty="0" smtClean="0">
                <a:solidFill>
                  <a:schemeClr val="bg1"/>
                </a:solidFill>
              </a:rPr>
              <a:t>Seattle, WA </a:t>
            </a:r>
            <a:r>
              <a:rPr lang="en-US" sz="1400" dirty="0">
                <a:solidFill>
                  <a:schemeClr val="bg1"/>
                </a:solidFill>
              </a:rPr>
              <a:t>makes the following comparisons</a:t>
            </a:r>
            <a:r>
              <a:rPr lang="en-US" sz="1400" dirty="0" smtClean="0">
                <a:solidFill>
                  <a:schemeClr val="bg1"/>
                </a:solidFill>
              </a:rPr>
              <a:t>:</a:t>
            </a:r>
            <a:br>
              <a:rPr lang="en-US" sz="1400" dirty="0" smtClean="0">
                <a:solidFill>
                  <a:schemeClr val="bg1"/>
                </a:solidFill>
              </a:rPr>
            </a:br>
            <a:r>
              <a:rPr lang="en-US" sz="1400" dirty="0" smtClean="0">
                <a:solidFill>
                  <a:schemeClr val="bg1"/>
                </a:solidFill>
              </a:rPr>
              <a:t>                                                             (</a:t>
            </a:r>
            <a:r>
              <a:rPr lang="en-US" sz="1400" dirty="0">
                <a:solidFill>
                  <a:schemeClr val="bg1"/>
                </a:solidFill>
              </a:rPr>
              <a:t>Navigating the Emergent Church Highway,” </a:t>
            </a:r>
            <a:r>
              <a:rPr lang="en-US" sz="1400" i="1" dirty="0">
                <a:solidFill>
                  <a:schemeClr val="bg1"/>
                </a:solidFill>
              </a:rPr>
              <a:t>Christian Research Journal</a:t>
            </a:r>
            <a:r>
              <a:rPr lang="en-US" sz="1400" dirty="0">
                <a:solidFill>
                  <a:schemeClr val="bg1"/>
                </a:solidFill>
              </a:rPr>
              <a:t> 31, 4 (2008)</a:t>
            </a:r>
          </a:p>
        </p:txBody>
      </p:sp>
      <p:sp>
        <p:nvSpPr>
          <p:cNvPr id="12" name="TextBox 11"/>
          <p:cNvSpPr txBox="1"/>
          <p:nvPr/>
        </p:nvSpPr>
        <p:spPr>
          <a:xfrm>
            <a:off x="5723835" y="6139934"/>
            <a:ext cx="2752035" cy="369332"/>
          </a:xfrm>
          <a:prstGeom prst="rect">
            <a:avLst/>
          </a:prstGeom>
          <a:noFill/>
        </p:spPr>
        <p:txBody>
          <a:bodyPr wrap="none" rtlCol="0">
            <a:spAutoFit/>
          </a:bodyPr>
          <a:lstStyle/>
          <a:p>
            <a:r>
              <a:rPr lang="en-US" dirty="0" smtClean="0">
                <a:solidFill>
                  <a:schemeClr val="bg1"/>
                </a:solidFill>
                <a:hlinkClick r:id="rId2"/>
              </a:rPr>
              <a:t>Christian Research Institute</a:t>
            </a:r>
            <a:endParaRPr lang="en-US" dirty="0">
              <a:solidFill>
                <a:schemeClr val="bg1"/>
              </a:solidFill>
            </a:endParaRPr>
          </a:p>
        </p:txBody>
      </p:sp>
    </p:spTree>
    <p:extLst>
      <p:ext uri="{BB962C8B-B14F-4D97-AF65-F5344CB8AC3E}">
        <p14:creationId xmlns:p14="http://schemas.microsoft.com/office/powerpoint/2010/main" val="3225157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latin typeface="+mj-lt"/>
              </a:rPr>
              <a:t>New Manifestations of Calvinism</a:t>
            </a:r>
            <a:endParaRPr lang="en-US" dirty="0">
              <a:latin typeface="+mj-lt"/>
            </a:endParaRPr>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dirty="0" smtClean="0"/>
              <a:t>Neo-Calvinism in the church</a:t>
            </a:r>
          </a:p>
          <a:p>
            <a:pPr lvl="1"/>
            <a:r>
              <a:rPr lang="en-US" dirty="0" smtClean="0"/>
              <a:t>False views of imputation</a:t>
            </a:r>
          </a:p>
          <a:p>
            <a:pPr lvl="1"/>
            <a:r>
              <a:rPr lang="en-US" dirty="0" smtClean="0"/>
              <a:t>Battle fought in the 1970’s (In DFW area)</a:t>
            </a:r>
          </a:p>
          <a:p>
            <a:r>
              <a:rPr lang="en-US" dirty="0" smtClean="0"/>
              <a:t>New Calvinists VS Old Calvinists</a:t>
            </a:r>
          </a:p>
          <a:p>
            <a:pPr lvl="1"/>
            <a:r>
              <a:rPr lang="en-US" dirty="0" smtClean="0"/>
              <a:t>New expressions of Reformed Theology are designed to be more appealing to those who are disenchanted with the shallow theology of evangelicalism</a:t>
            </a:r>
          </a:p>
          <a:p>
            <a:r>
              <a:rPr lang="en-US" dirty="0" smtClean="0">
                <a:solidFill>
                  <a:srgbClr val="FFFF00"/>
                </a:solidFill>
              </a:rPr>
              <a:t>New Calvinism subtly influencing Christians?</a:t>
            </a:r>
          </a:p>
          <a:p>
            <a:pPr lvl="1"/>
            <a:r>
              <a:rPr lang="en-US" dirty="0" smtClean="0">
                <a:solidFill>
                  <a:srgbClr val="FFFF00"/>
                </a:solidFill>
              </a:rPr>
              <a:t>Disenchanted with preaching and emphasis?</a:t>
            </a:r>
          </a:p>
        </p:txBody>
      </p:sp>
    </p:spTree>
    <p:extLst>
      <p:ext uri="{BB962C8B-B14F-4D97-AF65-F5344CB8AC3E}">
        <p14:creationId xmlns:p14="http://schemas.microsoft.com/office/powerpoint/2010/main" val="1645544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The Five </a:t>
            </a:r>
            <a:r>
              <a:rPr lang="en-US" dirty="0" err="1" smtClean="0">
                <a:latin typeface="+mn-lt"/>
              </a:rPr>
              <a:t>Solas</a:t>
            </a:r>
            <a:r>
              <a:rPr lang="en-US" dirty="0" smtClean="0">
                <a:latin typeface="+mn-lt"/>
              </a:rPr>
              <a:t>:</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0">
              <a:buNone/>
            </a:pPr>
            <a:r>
              <a:rPr lang="en-US" dirty="0" smtClean="0"/>
              <a:t>Reformed </a:t>
            </a:r>
            <a:r>
              <a:rPr lang="en-US" dirty="0"/>
              <a:t>theology holds to the five </a:t>
            </a:r>
            <a:r>
              <a:rPr lang="en-US" dirty="0" err="1"/>
              <a:t>solas</a:t>
            </a:r>
            <a:r>
              <a:rPr lang="en-US" dirty="0" smtClean="0"/>
              <a:t>:</a:t>
            </a:r>
          </a:p>
          <a:p>
            <a:pPr marL="0" indent="0">
              <a:buNone/>
            </a:pPr>
            <a:endParaRPr lang="en-US" dirty="0"/>
          </a:p>
          <a:p>
            <a:pPr marL="636588" indent="-355600"/>
            <a:r>
              <a:rPr lang="en-US" sz="2800" dirty="0"/>
              <a:t>Sola Scriptura - Scripture alone</a:t>
            </a:r>
          </a:p>
          <a:p>
            <a:pPr marL="636588" indent="-355600"/>
            <a:r>
              <a:rPr lang="en-US" sz="2800" dirty="0"/>
              <a:t>Sola </a:t>
            </a:r>
            <a:r>
              <a:rPr lang="en-US" sz="2800" dirty="0" err="1"/>
              <a:t>Christus</a:t>
            </a:r>
            <a:r>
              <a:rPr lang="en-US" sz="2800" dirty="0"/>
              <a:t> - Christ alone</a:t>
            </a:r>
          </a:p>
          <a:p>
            <a:pPr marL="636588" indent="-355600"/>
            <a:r>
              <a:rPr lang="en-US" sz="2800" dirty="0"/>
              <a:t>Sola Gratia - Grace alone</a:t>
            </a:r>
          </a:p>
          <a:p>
            <a:pPr marL="636588" indent="-355600"/>
            <a:r>
              <a:rPr lang="en-US" sz="2800" dirty="0"/>
              <a:t>Sola Fide - Faith alone</a:t>
            </a:r>
          </a:p>
          <a:p>
            <a:pPr marL="636588" indent="-355600"/>
            <a:r>
              <a:rPr lang="en-US" sz="2800" dirty="0">
                <a:solidFill>
                  <a:srgbClr val="FFFF00"/>
                </a:solidFill>
              </a:rPr>
              <a:t>Soli </a:t>
            </a:r>
            <a:r>
              <a:rPr lang="en-US" sz="2800" dirty="0" err="1">
                <a:solidFill>
                  <a:srgbClr val="FFFF00"/>
                </a:solidFill>
              </a:rPr>
              <a:t>Deo</a:t>
            </a:r>
            <a:r>
              <a:rPr lang="en-US" sz="2800" dirty="0">
                <a:solidFill>
                  <a:srgbClr val="FFFF00"/>
                </a:solidFill>
              </a:rPr>
              <a:t> Gloria - the Glory of God </a:t>
            </a:r>
            <a:r>
              <a:rPr lang="en-US" sz="2800" dirty="0" smtClean="0">
                <a:solidFill>
                  <a:srgbClr val="FFFF00"/>
                </a:solidFill>
              </a:rPr>
              <a:t>alone</a:t>
            </a:r>
          </a:p>
          <a:p>
            <a:pPr marL="636588" indent="-355600"/>
            <a:endParaRPr lang="en-US" sz="2800" dirty="0"/>
          </a:p>
          <a:p>
            <a:pPr marL="0" indent="280988" algn="r">
              <a:buNone/>
            </a:pPr>
            <a:r>
              <a:rPr lang="en-US" sz="2800" dirty="0" smtClean="0">
                <a:hlinkClick r:id="rId2"/>
              </a:rPr>
              <a:t>carm.org</a:t>
            </a:r>
            <a:endParaRPr lang="en-US" sz="2800" dirty="0" smtClean="0"/>
          </a:p>
        </p:txBody>
      </p:sp>
    </p:spTree>
    <p:extLst>
      <p:ext uri="{BB962C8B-B14F-4D97-AF65-F5344CB8AC3E}">
        <p14:creationId xmlns:p14="http://schemas.microsoft.com/office/powerpoint/2010/main" val="2356982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latin typeface="+mn-lt"/>
              </a:rPr>
              <a:t>The New Calvinist’s Take on Soli </a:t>
            </a:r>
            <a:r>
              <a:rPr lang="en-US" sz="3600" dirty="0" err="1" smtClean="0">
                <a:latin typeface="+mn-lt"/>
              </a:rPr>
              <a:t>Deo</a:t>
            </a:r>
            <a:r>
              <a:rPr lang="en-US" sz="3600" dirty="0" smtClean="0">
                <a:latin typeface="+mn-lt"/>
              </a:rPr>
              <a:t> Gloria </a:t>
            </a:r>
            <a:endParaRPr lang="en-US" sz="3600" dirty="0">
              <a:latin typeface="+mn-lt"/>
            </a:endParaRPr>
          </a:p>
        </p:txBody>
      </p:sp>
      <p:sp>
        <p:nvSpPr>
          <p:cNvPr id="3" name="Content Placeholder 2"/>
          <p:cNvSpPr>
            <a:spLocks noGrp="1"/>
          </p:cNvSpPr>
          <p:nvPr>
            <p:ph idx="1"/>
          </p:nvPr>
        </p:nvSpPr>
        <p:spPr>
          <a:xfrm>
            <a:off x="457200" y="1371600"/>
            <a:ext cx="8229600" cy="5181600"/>
          </a:xfrm>
        </p:spPr>
        <p:txBody>
          <a:bodyPr>
            <a:normAutofit lnSpcReduction="10000"/>
          </a:bodyPr>
          <a:lstStyle/>
          <a:p>
            <a:pPr marL="636588"/>
            <a:r>
              <a:rPr lang="en-US" sz="2800" dirty="0" smtClean="0"/>
              <a:t>The New Calvinist’s emphasize in their preaching and writing that our focus should be on “the glory of God alone.”</a:t>
            </a:r>
          </a:p>
          <a:p>
            <a:pPr marL="636588"/>
            <a:r>
              <a:rPr lang="en-US" sz="2800" dirty="0" smtClean="0"/>
              <a:t>As we emphasize God, and deemphasize self, (recognizing our own insignificance) it is contended that we will be elevated to more sanctified lives.</a:t>
            </a:r>
            <a:endParaRPr lang="en-US" sz="2800" dirty="0"/>
          </a:p>
          <a:p>
            <a:pPr marL="636588"/>
            <a:r>
              <a:rPr lang="en-US" sz="2800" dirty="0" smtClean="0"/>
              <a:t>Sounds good, but to the Calvinist, any reference to personal accountability and the necessity of obedience is construed as improper focus, leading to self-centeredness and a works-based view of salvation.</a:t>
            </a:r>
          </a:p>
        </p:txBody>
      </p:sp>
    </p:spTree>
    <p:extLst>
      <p:ext uri="{BB962C8B-B14F-4D97-AF65-F5344CB8AC3E}">
        <p14:creationId xmlns:p14="http://schemas.microsoft.com/office/powerpoint/2010/main" val="3181196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600" dirty="0" smtClean="0">
                <a:latin typeface="+mn-lt"/>
              </a:rPr>
              <a:t>Does the Bible tell us to think less about self, or to forget self?  Or does it call us to discern and conform self to God’s will?</a:t>
            </a:r>
            <a:endParaRPr lang="en-US" sz="3600" dirty="0">
              <a:latin typeface="+mn-lt"/>
            </a:endParaRPr>
          </a:p>
        </p:txBody>
      </p:sp>
      <p:sp>
        <p:nvSpPr>
          <p:cNvPr id="3" name="Content Placeholder 2"/>
          <p:cNvSpPr>
            <a:spLocks noGrp="1"/>
          </p:cNvSpPr>
          <p:nvPr>
            <p:ph idx="1"/>
          </p:nvPr>
        </p:nvSpPr>
        <p:spPr>
          <a:xfrm>
            <a:off x="152400" y="2133600"/>
            <a:ext cx="8839200" cy="4267200"/>
          </a:xfrm>
        </p:spPr>
        <p:txBody>
          <a:bodyPr>
            <a:normAutofit/>
          </a:bodyPr>
          <a:lstStyle/>
          <a:p>
            <a:pPr marL="0" indent="0" algn="ctr">
              <a:buNone/>
            </a:pPr>
            <a:r>
              <a:rPr lang="en-US" sz="3000" dirty="0" smtClean="0">
                <a:solidFill>
                  <a:srgbClr val="FFFF00"/>
                </a:solidFill>
              </a:rPr>
              <a:t>Selflessness is not the same as forgetting self!</a:t>
            </a:r>
          </a:p>
          <a:p>
            <a:pPr marL="0" indent="0">
              <a:buNone/>
            </a:pPr>
            <a:endParaRPr lang="en-US" sz="1000" dirty="0"/>
          </a:p>
          <a:p>
            <a:pPr marL="460375" indent="-296863"/>
            <a:r>
              <a:rPr lang="en-US" sz="2600" dirty="0" smtClean="0"/>
              <a:t>There is no scripture that tells us to “forget” self</a:t>
            </a:r>
          </a:p>
          <a:p>
            <a:pPr marL="460375" indent="-296863"/>
            <a:r>
              <a:rPr lang="en-US" sz="2600" dirty="0"/>
              <a:t>Christian growth (2 Peter 1:5-11) takes </a:t>
            </a:r>
            <a:r>
              <a:rPr lang="en-US" sz="2600" dirty="0" smtClean="0"/>
              <a:t>self-examination</a:t>
            </a:r>
          </a:p>
          <a:p>
            <a:pPr marL="460375" indent="-296863"/>
            <a:r>
              <a:rPr lang="en-US" sz="2600" dirty="0" smtClean="0"/>
              <a:t>Humility (Philippians 2:1-7) takes self-examination</a:t>
            </a:r>
          </a:p>
          <a:p>
            <a:pPr marL="460375" indent="-296863"/>
            <a:r>
              <a:rPr lang="en-US" sz="2600" dirty="0" smtClean="0"/>
              <a:t>Church growth (Revelation 2:5) takes self-examination</a:t>
            </a:r>
          </a:p>
          <a:p>
            <a:pPr marL="460375" indent="-296863"/>
            <a:r>
              <a:rPr lang="en-US" sz="2600" dirty="0"/>
              <a:t>Grace teaches obedience (Titus 2:11-14), again, necessitating </a:t>
            </a:r>
            <a:r>
              <a:rPr lang="en-US" sz="2600" dirty="0" smtClean="0"/>
              <a:t>self-examination</a:t>
            </a:r>
            <a:endParaRPr lang="en-US" sz="2600" dirty="0"/>
          </a:p>
          <a:p>
            <a:pPr marL="636588" indent="-355600"/>
            <a:endParaRPr lang="en-US" sz="2800" dirty="0" smtClean="0"/>
          </a:p>
          <a:p>
            <a:pPr marL="636588" indent="-355600"/>
            <a:endParaRPr lang="en-US" sz="2800" dirty="0"/>
          </a:p>
        </p:txBody>
      </p:sp>
    </p:spTree>
    <p:extLst>
      <p:ext uri="{BB962C8B-B14F-4D97-AF65-F5344CB8AC3E}">
        <p14:creationId xmlns:p14="http://schemas.microsoft.com/office/powerpoint/2010/main" val="11775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3" end="3"/>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4" end="4"/>
                                            </p:txEl>
                                          </p:spTgt>
                                        </p:tgtEl>
                                        <p:attrNameLst>
                                          <p:attrName>style.color</p:attrName>
                                        </p:attrNameLst>
                                      </p:cBhvr>
                                      <p:to>
                                        <a:srgbClr val="FFFF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5" end="5"/>
                                            </p:txEl>
                                          </p:spTgt>
                                        </p:tgtEl>
                                        <p:attrNameLst>
                                          <p:attrName>style.color</p:attrName>
                                        </p:attrNameLst>
                                      </p:cBhvr>
                                      <p:to>
                                        <a:srgbClr val="FFFF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6" end="6"/>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4800" dirty="0" smtClean="0">
                <a:latin typeface="+mj-lt"/>
              </a:rPr>
              <a:t>Conclusion</a:t>
            </a:r>
            <a:endParaRPr lang="en-US" sz="4800" dirty="0">
              <a:latin typeface="+mj-lt"/>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t>Calvinists take Bible terms, and give them non-Biblical definitions, thus corrupting the truth of God</a:t>
            </a:r>
          </a:p>
          <a:p>
            <a:r>
              <a:rPr lang="en-US" sz="2800" dirty="0" smtClean="0"/>
              <a:t>Calvinism is experiencing a resurgence, as “New Calvinists” put a pretty wrap on ugly error</a:t>
            </a:r>
          </a:p>
          <a:p>
            <a:r>
              <a:rPr lang="en-US" sz="2800" dirty="0" smtClean="0"/>
              <a:t>It seems that Calvinist authors are being read by some educated Christians</a:t>
            </a:r>
          </a:p>
          <a:p>
            <a:r>
              <a:rPr lang="en-US" sz="2800" dirty="0" smtClean="0"/>
              <a:t>The subtle influences are dangerous to the welfare of Christians, and preachers need to be aware of and preaching on this heresy</a:t>
            </a:r>
            <a:endParaRPr lang="en-US" sz="2800" dirty="0"/>
          </a:p>
        </p:txBody>
      </p:sp>
    </p:spTree>
    <p:extLst>
      <p:ext uri="{BB962C8B-B14F-4D97-AF65-F5344CB8AC3E}">
        <p14:creationId xmlns:p14="http://schemas.microsoft.com/office/powerpoint/2010/main" val="394348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98090" y="228600"/>
            <a:ext cx="3505200" cy="1569660"/>
          </a:xfrm>
          <a:prstGeom prst="rect">
            <a:avLst/>
          </a:prstGeom>
          <a:noFill/>
        </p:spPr>
        <p:txBody>
          <a:bodyPr wrap="square" rtlCol="0">
            <a:spAutoFit/>
          </a:bodyPr>
          <a:lstStyle/>
          <a:p>
            <a:r>
              <a:rPr lang="en-US" sz="9600" dirty="0" smtClean="0">
                <a:solidFill>
                  <a:schemeClr val="bg2">
                    <a:lumMod val="90000"/>
                  </a:schemeClr>
                </a:solidFill>
                <a:latin typeface="Algerian" pitchFamily="82" charset="0"/>
              </a:rPr>
              <a:t>TULIP</a:t>
            </a:r>
            <a:endParaRPr lang="en-US" sz="9600" dirty="0">
              <a:solidFill>
                <a:schemeClr val="bg2">
                  <a:lumMod val="90000"/>
                </a:schemeClr>
              </a:solidFill>
              <a:latin typeface="Algerian" pitchFamily="82" charset="0"/>
            </a:endParaRPr>
          </a:p>
        </p:txBody>
      </p:sp>
      <p:sp>
        <p:nvSpPr>
          <p:cNvPr id="2" name="TextBox 1"/>
          <p:cNvSpPr txBox="1"/>
          <p:nvPr/>
        </p:nvSpPr>
        <p:spPr>
          <a:xfrm>
            <a:off x="698090" y="1977699"/>
            <a:ext cx="5867400" cy="4124206"/>
          </a:xfrm>
          <a:prstGeom prst="rect">
            <a:avLst/>
          </a:prstGeom>
          <a:noFill/>
        </p:spPr>
        <p:txBody>
          <a:bodyPr wrap="square" rtlCol="0">
            <a:spAutoFit/>
          </a:bodyPr>
          <a:lstStyle/>
          <a:p>
            <a:r>
              <a:rPr lang="en-US" sz="2800" dirty="0" smtClean="0">
                <a:solidFill>
                  <a:schemeClr val="bg1"/>
                </a:solidFill>
              </a:rPr>
              <a:t>An acrostic that represents                five of the cardinal tenets of                        Reformed Theology.</a:t>
            </a:r>
          </a:p>
          <a:p>
            <a:endParaRPr lang="en-US" sz="2800" dirty="0">
              <a:solidFill>
                <a:schemeClr val="bg1"/>
              </a:solidFill>
            </a:endParaRPr>
          </a:p>
          <a:p>
            <a:r>
              <a:rPr lang="en-US" sz="2800" dirty="0" smtClean="0">
                <a:solidFill>
                  <a:schemeClr val="bg1"/>
                </a:solidFill>
              </a:rPr>
              <a:t>Note two things:</a:t>
            </a:r>
          </a:p>
          <a:p>
            <a:endParaRPr lang="en-US" sz="1000" dirty="0">
              <a:solidFill>
                <a:schemeClr val="bg1"/>
              </a:solidFill>
            </a:endParaRPr>
          </a:p>
          <a:p>
            <a:pPr marL="342900" indent="-342900">
              <a:buFont typeface="+mj-lt"/>
              <a:buAutoNum type="arabicPeriod"/>
            </a:pPr>
            <a:r>
              <a:rPr lang="en-US" sz="2800" dirty="0" smtClean="0">
                <a:solidFill>
                  <a:schemeClr val="bg1"/>
                </a:solidFill>
              </a:rPr>
              <a:t>These are all based on a flawed  view of God’s sovereignty.</a:t>
            </a:r>
          </a:p>
          <a:p>
            <a:pPr marL="342900" indent="-342900">
              <a:buFont typeface="+mj-lt"/>
              <a:buAutoNum type="arabicPeriod"/>
            </a:pPr>
            <a:r>
              <a:rPr lang="en-US" sz="2800" dirty="0" smtClean="0">
                <a:solidFill>
                  <a:schemeClr val="bg1"/>
                </a:solidFill>
              </a:rPr>
              <a:t>The five stand or fall together.             If one is invalid, all are invalid.</a:t>
            </a:r>
            <a:endParaRPr lang="en-US" sz="2800" dirty="0">
              <a:solidFill>
                <a:schemeClr val="bg1"/>
              </a:solidFill>
            </a:endParaRPr>
          </a:p>
        </p:txBody>
      </p:sp>
    </p:spTree>
    <p:extLst>
      <p:ext uri="{BB962C8B-B14F-4D97-AF65-F5344CB8AC3E}">
        <p14:creationId xmlns:p14="http://schemas.microsoft.com/office/powerpoint/2010/main" val="213155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Calvin on Sovereignty of God (1):</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600" dirty="0" smtClean="0"/>
              <a:t>“</a:t>
            </a:r>
            <a:r>
              <a:rPr lang="en-US" sz="2800" dirty="0"/>
              <a:t>God is deemed omnipotent, not because he can act though he may cease or be idle, or because by a general instinct he continues the order of nature previously appointed; </a:t>
            </a:r>
            <a:r>
              <a:rPr lang="en-US" sz="2800" dirty="0">
                <a:solidFill>
                  <a:srgbClr val="FFFF00"/>
                </a:solidFill>
              </a:rPr>
              <a:t>but because, governing heaven and earth by his providence, he so overrules all things that nothing happens without his counsel</a:t>
            </a:r>
            <a:r>
              <a:rPr lang="en-US" sz="2800" dirty="0" smtClean="0"/>
              <a:t>.”</a:t>
            </a:r>
            <a:endParaRPr lang="en-US" sz="2600" dirty="0" smtClean="0"/>
          </a:p>
          <a:p>
            <a:pPr marL="0" indent="280988" algn="r">
              <a:buNone/>
            </a:pPr>
            <a:r>
              <a:rPr lang="en-US" sz="2600" dirty="0" smtClean="0">
                <a:hlinkClick r:id="rId2"/>
              </a:rPr>
              <a:t>Institutes of the Christian Religion</a:t>
            </a:r>
            <a:endParaRPr lang="en-US" sz="2600" dirty="0"/>
          </a:p>
        </p:txBody>
      </p:sp>
    </p:spTree>
    <p:extLst>
      <p:ext uri="{BB962C8B-B14F-4D97-AF65-F5344CB8AC3E}">
        <p14:creationId xmlns:p14="http://schemas.microsoft.com/office/powerpoint/2010/main" val="171943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Calvin on Sovereignty of God (2):</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600" dirty="0" smtClean="0"/>
              <a:t>“</a:t>
            </a:r>
            <a:r>
              <a:rPr lang="en-US" sz="2600" dirty="0"/>
              <a:t>But as unbelievers transfer the government of the world from God to the stars, imagining that happiness or misery depends on their decrees or presages, and not on the Divine will, the consequence is, that their fear, which ought to have reference to him only, is diverted to stars and comets. Let him, therefore, who would beware of such unbelief, always bear in mind, that </a:t>
            </a:r>
            <a:r>
              <a:rPr lang="en-US" sz="2600" dirty="0">
                <a:solidFill>
                  <a:srgbClr val="FFFF00"/>
                </a:solidFill>
              </a:rPr>
              <a:t>there is no random power, or agency, or motion in the creatures, who are so governed by the secret counsel of God, that nothing happens but what he has knowingly and willingly decreed</a:t>
            </a:r>
            <a:r>
              <a:rPr lang="en-US" sz="2600" dirty="0" smtClean="0"/>
              <a:t>.”</a:t>
            </a:r>
          </a:p>
          <a:p>
            <a:pPr marL="0" indent="280988" algn="r">
              <a:buNone/>
            </a:pPr>
            <a:r>
              <a:rPr lang="en-US" sz="2600" dirty="0" smtClean="0">
                <a:hlinkClick r:id="rId2"/>
              </a:rPr>
              <a:t>Institutes of the Christian Religion</a:t>
            </a:r>
            <a:endParaRPr lang="en-US" sz="2600" dirty="0"/>
          </a:p>
        </p:txBody>
      </p:sp>
    </p:spTree>
    <p:extLst>
      <p:ext uri="{BB962C8B-B14F-4D97-AF65-F5344CB8AC3E}">
        <p14:creationId xmlns:p14="http://schemas.microsoft.com/office/powerpoint/2010/main" val="387921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mj-lt"/>
              </a:rPr>
              <a:t>What the Bible Teaches about the Sovereignty of God</a:t>
            </a:r>
            <a:endParaRPr lang="en-US" dirty="0">
              <a:latin typeface="+mj-lt"/>
            </a:endParaRPr>
          </a:p>
        </p:txBody>
      </p:sp>
      <p:sp>
        <p:nvSpPr>
          <p:cNvPr id="3" name="Content Placeholder 2"/>
          <p:cNvSpPr>
            <a:spLocks noGrp="1"/>
          </p:cNvSpPr>
          <p:nvPr>
            <p:ph idx="1"/>
          </p:nvPr>
        </p:nvSpPr>
        <p:spPr>
          <a:xfrm>
            <a:off x="457200" y="1752600"/>
            <a:ext cx="8229600" cy="4373563"/>
          </a:xfrm>
        </p:spPr>
        <p:txBody>
          <a:bodyPr/>
          <a:lstStyle/>
          <a:p>
            <a:r>
              <a:rPr lang="en-US" dirty="0" smtClean="0">
                <a:solidFill>
                  <a:srgbClr val="FFFF00"/>
                </a:solidFill>
              </a:rPr>
              <a:t>God is preeminent and self-sufficient </a:t>
            </a:r>
            <a:br>
              <a:rPr lang="en-US" dirty="0" smtClean="0">
                <a:solidFill>
                  <a:srgbClr val="FFFF00"/>
                </a:solidFill>
              </a:rPr>
            </a:br>
            <a:r>
              <a:rPr lang="en-US" dirty="0" smtClean="0">
                <a:solidFill>
                  <a:srgbClr val="FFFF00"/>
                </a:solidFill>
              </a:rPr>
              <a:t>(Acts 17:24-25)</a:t>
            </a:r>
          </a:p>
        </p:txBody>
      </p:sp>
    </p:spTree>
    <p:extLst>
      <p:ext uri="{BB962C8B-B14F-4D97-AF65-F5344CB8AC3E}">
        <p14:creationId xmlns:p14="http://schemas.microsoft.com/office/powerpoint/2010/main" val="402847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Acts 17:24-25</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lstStyle/>
          <a:p>
            <a:pPr marL="0" indent="280988">
              <a:buNone/>
            </a:pPr>
            <a:r>
              <a:rPr lang="en-US" dirty="0" smtClean="0"/>
              <a:t>God</a:t>
            </a:r>
            <a:r>
              <a:rPr lang="en-US" dirty="0"/>
              <a:t>, who </a:t>
            </a:r>
            <a:r>
              <a:rPr lang="en-US" dirty="0">
                <a:solidFill>
                  <a:srgbClr val="FFFF00"/>
                </a:solidFill>
              </a:rPr>
              <a:t>made the world and </a:t>
            </a:r>
            <a:r>
              <a:rPr lang="en-US" dirty="0" smtClean="0">
                <a:solidFill>
                  <a:srgbClr val="FFFF00"/>
                </a:solidFill>
              </a:rPr>
              <a:t>              everything </a:t>
            </a:r>
            <a:r>
              <a:rPr lang="en-US" dirty="0">
                <a:solidFill>
                  <a:srgbClr val="FFFF00"/>
                </a:solidFill>
              </a:rPr>
              <a:t>in it</a:t>
            </a:r>
            <a:r>
              <a:rPr lang="en-US" dirty="0"/>
              <a:t>, since He is Lord </a:t>
            </a:r>
            <a:r>
              <a:rPr lang="en-US" dirty="0" smtClean="0"/>
              <a:t>                      of </a:t>
            </a:r>
            <a:r>
              <a:rPr lang="en-US" dirty="0"/>
              <a:t>heaven and earth, does not dwell in temples made with hands. </a:t>
            </a:r>
            <a:r>
              <a:rPr lang="en-US" baseline="30000" dirty="0"/>
              <a:t>25 </a:t>
            </a:r>
            <a:r>
              <a:rPr lang="en-US" dirty="0"/>
              <a:t>Nor is He worshiped with men’s hands, </a:t>
            </a:r>
            <a:r>
              <a:rPr lang="en-US" dirty="0">
                <a:solidFill>
                  <a:srgbClr val="FFFF00"/>
                </a:solidFill>
              </a:rPr>
              <a:t>as though He needed anything</a:t>
            </a:r>
            <a:r>
              <a:rPr lang="en-US" dirty="0"/>
              <a:t>, since He gives to all life, breath, and all things.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211093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mj-lt"/>
              </a:rPr>
              <a:t>What the Bible Teaches about the Sovereignty of God</a:t>
            </a:r>
            <a:endParaRPr lang="en-US" dirty="0">
              <a:latin typeface="+mj-lt"/>
            </a:endParaRPr>
          </a:p>
        </p:txBody>
      </p:sp>
      <p:sp>
        <p:nvSpPr>
          <p:cNvPr id="3" name="Content Placeholder 2"/>
          <p:cNvSpPr>
            <a:spLocks noGrp="1"/>
          </p:cNvSpPr>
          <p:nvPr>
            <p:ph idx="1"/>
          </p:nvPr>
        </p:nvSpPr>
        <p:spPr>
          <a:xfrm>
            <a:off x="457200" y="1752600"/>
            <a:ext cx="8229600" cy="4373563"/>
          </a:xfrm>
        </p:spPr>
        <p:txBody>
          <a:bodyPr/>
          <a:lstStyle/>
          <a:p>
            <a:r>
              <a:rPr lang="en-US" dirty="0" smtClean="0"/>
              <a:t>God is preeminent and self-sufficient </a:t>
            </a:r>
            <a:br>
              <a:rPr lang="en-US" dirty="0" smtClean="0"/>
            </a:br>
            <a:r>
              <a:rPr lang="en-US" dirty="0" smtClean="0"/>
              <a:t>(Acts 17:24-25)</a:t>
            </a:r>
          </a:p>
          <a:p>
            <a:r>
              <a:rPr lang="en-US" dirty="0" smtClean="0">
                <a:solidFill>
                  <a:srgbClr val="FFFF00"/>
                </a:solidFill>
              </a:rPr>
              <a:t>His decrees can not be successfully challenged (Isaiah 43:11-13)</a:t>
            </a:r>
          </a:p>
        </p:txBody>
      </p:sp>
    </p:spTree>
    <p:extLst>
      <p:ext uri="{BB962C8B-B14F-4D97-AF65-F5344CB8AC3E}">
        <p14:creationId xmlns:p14="http://schemas.microsoft.com/office/powerpoint/2010/main" val="348124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2195</Words>
  <Application>Microsoft Office PowerPoint</Application>
  <PresentationFormat>On-screen Show (4:3)</PresentationFormat>
  <Paragraphs>209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Reformed Theology</vt:lpstr>
      <vt:lpstr>Reformed Theology Defined:</vt:lpstr>
      <vt:lpstr>The Five Solas:</vt:lpstr>
      <vt:lpstr>PowerPoint Presentation</vt:lpstr>
      <vt:lpstr>Calvin on Sovereignty of God (1):</vt:lpstr>
      <vt:lpstr>Calvin on Sovereignty of God (2):</vt:lpstr>
      <vt:lpstr>What the Bible Teaches about the Sovereignty of God</vt:lpstr>
      <vt:lpstr>Acts 17:24-25</vt:lpstr>
      <vt:lpstr>What the Bible Teaches about the Sovereignty of God</vt:lpstr>
      <vt:lpstr>Isaiah 43:11-13</vt:lpstr>
      <vt:lpstr>What the Bible Teaches about the Sovereignty of God</vt:lpstr>
      <vt:lpstr>Matthew 23:37</vt:lpstr>
      <vt:lpstr>Mark 16:15-16</vt:lpstr>
      <vt:lpstr>PowerPoint Presentation</vt:lpstr>
      <vt:lpstr>PowerPoint Presentation</vt:lpstr>
      <vt:lpstr>Total Depravity</vt:lpstr>
      <vt:lpstr>PowerPoint Presentation</vt:lpstr>
      <vt:lpstr>Unconditional Election</vt:lpstr>
      <vt:lpstr>PowerPoint Presentation</vt:lpstr>
      <vt:lpstr>Limited Atonement</vt:lpstr>
      <vt:lpstr>PowerPoint Presentation</vt:lpstr>
      <vt:lpstr>Irresistible Grace</vt:lpstr>
      <vt:lpstr>PowerPoint Presentation</vt:lpstr>
      <vt:lpstr>Perseverance of the Saints</vt:lpstr>
      <vt:lpstr>New Manifestations of Calvinism</vt:lpstr>
      <vt:lpstr>“The subtle dangers of Neo-Calvinism”</vt:lpstr>
      <vt:lpstr>The Calvinist on Imputation</vt:lpstr>
      <vt:lpstr>Calvin on Justification:</vt:lpstr>
      <vt:lpstr>New Manifestations of Calvinism</vt:lpstr>
      <vt:lpstr>New Calvinism VS Old Calvinism</vt:lpstr>
      <vt:lpstr>New Calvinism VS Old Calvinism</vt:lpstr>
      <vt:lpstr>New Calvinism VS Old Calvinism</vt:lpstr>
      <vt:lpstr>New Calvinism VS Old Calvinism</vt:lpstr>
      <vt:lpstr>New Manifestations of Calvinism</vt:lpstr>
      <vt:lpstr>The Five Solas:</vt:lpstr>
      <vt:lpstr>The New Calvinist’s Take on Soli Deo Gloria </vt:lpstr>
      <vt:lpstr>Does the Bible tell us to think less about self, or to forget self?  Or does it call us to discern and conform self to God’s will?</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Reformed Theology</dc:title>
  <dc:creator>Stan</dc:creator>
  <cp:lastModifiedBy>Stan</cp:lastModifiedBy>
  <cp:revision>33</cp:revision>
  <dcterms:created xsi:type="dcterms:W3CDTF">2013-01-16T16:44:19Z</dcterms:created>
  <dcterms:modified xsi:type="dcterms:W3CDTF">2013-01-17T23:32:23Z</dcterms:modified>
</cp:coreProperties>
</file>