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7" r:id="rId3"/>
    <p:sldId id="258" r:id="rId4"/>
    <p:sldId id="259" r:id="rId5"/>
    <p:sldId id="271" r:id="rId6"/>
    <p:sldId id="260" r:id="rId7"/>
    <p:sldId id="261" r:id="rId8"/>
    <p:sldId id="262" r:id="rId9"/>
    <p:sldId id="272" r:id="rId10"/>
    <p:sldId id="263" r:id="rId11"/>
    <p:sldId id="264" r:id="rId12"/>
    <p:sldId id="273" r:id="rId13"/>
    <p:sldId id="265" r:id="rId14"/>
    <p:sldId id="266" r:id="rId15"/>
    <p:sldId id="274" r:id="rId16"/>
    <p:sldId id="267" r:id="rId17"/>
    <p:sldId id="275" r:id="rId18"/>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3402"/>
    <a:srgbClr val="003A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676" autoAdjust="0"/>
    <p:restoredTop sz="87211" autoAdjust="0"/>
  </p:normalViewPr>
  <p:slideViewPr>
    <p:cSldViewPr>
      <p:cViewPr>
        <p:scale>
          <a:sx n="66" d="100"/>
          <a:sy n="66" d="100"/>
        </p:scale>
        <p:origin x="-1188" y="30"/>
      </p:cViewPr>
      <p:guideLst>
        <p:guide orient="horz" pos="2160"/>
        <p:guide pos="2880"/>
      </p:guideLst>
    </p:cSldViewPr>
  </p:slideViewPr>
  <p:notesTextViewPr>
    <p:cViewPr>
      <p:scale>
        <a:sx n="1" d="1"/>
        <a:sy n="1" d="1"/>
      </p:scale>
      <p:origin x="0" y="0"/>
    </p:cViewPr>
  </p:notesTextViewPr>
  <p:notesViewPr>
    <p:cSldViewPr>
      <p:cViewPr>
        <p:scale>
          <a:sx n="200" d="100"/>
          <a:sy n="200" d="100"/>
        </p:scale>
        <p:origin x="-72" y="8442"/>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08186" y="153669"/>
            <a:ext cx="2696634" cy="316380"/>
          </a:xfrm>
          <a:prstGeom prst="rect">
            <a:avLst/>
          </a:prstGeom>
        </p:spPr>
        <p:txBody>
          <a:bodyPr vert="horz" lIns="92300" tIns="46151" rIns="92300" bIns="46151" rtlCol="0"/>
          <a:lstStyle>
            <a:lvl1pPr algn="l">
              <a:defRPr sz="1200"/>
            </a:lvl1pPr>
          </a:lstStyle>
          <a:p>
            <a:r>
              <a:rPr lang="en-US" dirty="0" smtClean="0"/>
              <a:t>Characteristics of a Fool	</a:t>
            </a:r>
            <a:endParaRPr lang="en-US" dirty="0"/>
          </a:p>
        </p:txBody>
      </p:sp>
      <p:sp>
        <p:nvSpPr>
          <p:cNvPr id="3" name="Date Placeholder 2"/>
          <p:cNvSpPr>
            <a:spLocks noGrp="1"/>
          </p:cNvSpPr>
          <p:nvPr>
            <p:ph type="dt" sz="quarter" idx="1"/>
          </p:nvPr>
        </p:nvSpPr>
        <p:spPr>
          <a:xfrm>
            <a:off x="3927776" y="153671"/>
            <a:ext cx="2621191" cy="307340"/>
          </a:xfrm>
          <a:prstGeom prst="rect">
            <a:avLst/>
          </a:prstGeom>
        </p:spPr>
        <p:txBody>
          <a:bodyPr vert="horz" lIns="92300" tIns="46151" rIns="92300" bIns="46151" rtlCol="0"/>
          <a:lstStyle>
            <a:lvl1pPr algn="r">
              <a:defRPr sz="1200"/>
            </a:lvl1pPr>
          </a:lstStyle>
          <a:p>
            <a:r>
              <a:rPr lang="en-US" dirty="0" smtClean="0"/>
              <a:t>July 8, 2012 AM</a:t>
            </a:r>
            <a:endParaRPr lang="en-US" dirty="0"/>
          </a:p>
        </p:txBody>
      </p:sp>
      <p:sp>
        <p:nvSpPr>
          <p:cNvPr id="4" name="Footer Placeholder 3"/>
          <p:cNvSpPr>
            <a:spLocks noGrp="1"/>
          </p:cNvSpPr>
          <p:nvPr>
            <p:ph type="ftr" sz="quarter" idx="2"/>
          </p:nvPr>
        </p:nvSpPr>
        <p:spPr>
          <a:xfrm>
            <a:off x="308186" y="8757591"/>
            <a:ext cx="2696634" cy="308940"/>
          </a:xfrm>
          <a:prstGeom prst="rect">
            <a:avLst/>
          </a:prstGeom>
        </p:spPr>
        <p:txBody>
          <a:bodyPr vert="horz" lIns="92300" tIns="46151" rIns="92300" bIns="46151" rtlCol="0" anchor="b"/>
          <a:lstStyle>
            <a:lvl1pPr algn="l">
              <a:defRPr sz="1200"/>
            </a:lvl1pPr>
          </a:lstStyle>
          <a:p>
            <a:r>
              <a:rPr lang="en-US" dirty="0" smtClean="0"/>
              <a:t>West Side church of Christ, Stan Cox</a:t>
            </a:r>
            <a:endParaRPr lang="en-US" dirty="0"/>
          </a:p>
        </p:txBody>
      </p:sp>
    </p:spTree>
    <p:extLst>
      <p:ext uri="{BB962C8B-B14F-4D97-AF65-F5344CB8AC3E}">
        <p14:creationId xmlns:p14="http://schemas.microsoft.com/office/powerpoint/2010/main" val="26700917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0" tIns="46151" rIns="92300" bIns="46151" rtlCol="0"/>
          <a:lstStyle>
            <a:lvl1pPr algn="l">
              <a:defRPr sz="1200"/>
            </a:lvl1pPr>
          </a:lstStyle>
          <a:p>
            <a:endParaRPr lang="en-US"/>
          </a:p>
        </p:txBody>
      </p:sp>
      <p:sp>
        <p:nvSpPr>
          <p:cNvPr id="3" name="Date Placeholder 2"/>
          <p:cNvSpPr>
            <a:spLocks noGrp="1"/>
          </p:cNvSpPr>
          <p:nvPr>
            <p:ph type="dt" idx="1"/>
          </p:nvPr>
        </p:nvSpPr>
        <p:spPr>
          <a:xfrm>
            <a:off x="3927776" y="0"/>
            <a:ext cx="3004820" cy="461010"/>
          </a:xfrm>
          <a:prstGeom prst="rect">
            <a:avLst/>
          </a:prstGeom>
        </p:spPr>
        <p:txBody>
          <a:bodyPr vert="horz" lIns="92300" tIns="46151" rIns="92300" bIns="46151" rtlCol="0"/>
          <a:lstStyle>
            <a:lvl1pPr algn="r">
              <a:defRPr sz="1200"/>
            </a:lvl1pPr>
          </a:lstStyle>
          <a:p>
            <a:fld id="{E57E6402-C2A4-4338-BD93-1A8EBD0DCCF1}" type="datetimeFigureOut">
              <a:rPr lang="en-US" smtClean="0"/>
              <a:t>7/8/2012</a:t>
            </a:fld>
            <a:endParaRPr lang="en-US"/>
          </a:p>
        </p:txBody>
      </p:sp>
      <p:sp>
        <p:nvSpPr>
          <p:cNvPr id="4" name="Slide Image Placeholder 3"/>
          <p:cNvSpPr>
            <a:spLocks noGrp="1" noRot="1" noChangeAspect="1"/>
          </p:cNvSpPr>
          <p:nvPr>
            <p:ph type="sldImg" idx="2"/>
          </p:nvPr>
        </p:nvSpPr>
        <p:spPr>
          <a:xfrm>
            <a:off x="1163638" y="692150"/>
            <a:ext cx="4608512" cy="3457575"/>
          </a:xfrm>
          <a:prstGeom prst="rect">
            <a:avLst/>
          </a:prstGeom>
          <a:noFill/>
          <a:ln w="12700">
            <a:solidFill>
              <a:prstClr val="black"/>
            </a:solidFill>
          </a:ln>
        </p:spPr>
        <p:txBody>
          <a:bodyPr vert="horz" lIns="92300" tIns="46151" rIns="92300" bIns="46151" rtlCol="0" anchor="ctr"/>
          <a:lstStyle/>
          <a:p>
            <a:endParaRPr lang="en-US"/>
          </a:p>
        </p:txBody>
      </p:sp>
      <p:sp>
        <p:nvSpPr>
          <p:cNvPr id="5" name="Notes Placeholder 4"/>
          <p:cNvSpPr>
            <a:spLocks noGrp="1"/>
          </p:cNvSpPr>
          <p:nvPr>
            <p:ph type="body" sz="quarter" idx="3"/>
          </p:nvPr>
        </p:nvSpPr>
        <p:spPr>
          <a:xfrm>
            <a:off x="693420" y="4379596"/>
            <a:ext cx="5547360" cy="4149090"/>
          </a:xfrm>
          <a:prstGeom prst="rect">
            <a:avLst/>
          </a:prstGeom>
        </p:spPr>
        <p:txBody>
          <a:bodyPr vert="horz" lIns="92300" tIns="46151" rIns="92300" bIns="4615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04820" cy="461010"/>
          </a:xfrm>
          <a:prstGeom prst="rect">
            <a:avLst/>
          </a:prstGeom>
        </p:spPr>
        <p:txBody>
          <a:bodyPr vert="horz" lIns="92300" tIns="46151" rIns="92300" bIns="46151" rtlCol="0" anchor="b"/>
          <a:lstStyle>
            <a:lvl1pPr algn="l">
              <a:defRPr sz="1200"/>
            </a:lvl1pPr>
          </a:lstStyle>
          <a:p>
            <a:endParaRPr lang="en-US"/>
          </a:p>
        </p:txBody>
      </p:sp>
      <p:sp>
        <p:nvSpPr>
          <p:cNvPr id="7" name="Slide Number Placeholder 6"/>
          <p:cNvSpPr>
            <a:spLocks noGrp="1"/>
          </p:cNvSpPr>
          <p:nvPr>
            <p:ph type="sldNum" sz="quarter" idx="5"/>
          </p:nvPr>
        </p:nvSpPr>
        <p:spPr>
          <a:xfrm>
            <a:off x="3927776" y="8757590"/>
            <a:ext cx="3004820" cy="461010"/>
          </a:xfrm>
          <a:prstGeom prst="rect">
            <a:avLst/>
          </a:prstGeom>
        </p:spPr>
        <p:txBody>
          <a:bodyPr vert="horz" lIns="92300" tIns="46151" rIns="92300" bIns="46151" rtlCol="0" anchor="b"/>
          <a:lstStyle>
            <a:lvl1pPr algn="r">
              <a:defRPr sz="1200"/>
            </a:lvl1pPr>
          </a:lstStyle>
          <a:p>
            <a:fld id="{C300D5DF-AA73-4604-A638-534A3DF48CA1}" type="slidenum">
              <a:rPr lang="en-US" smtClean="0"/>
              <a:t>‹#›</a:t>
            </a:fld>
            <a:endParaRPr lang="en-US"/>
          </a:p>
        </p:txBody>
      </p:sp>
    </p:spTree>
    <p:extLst>
      <p:ext uri="{BB962C8B-B14F-4D97-AF65-F5344CB8AC3E}">
        <p14:creationId xmlns:p14="http://schemas.microsoft.com/office/powerpoint/2010/main" val="3686691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a:t>
            </a:r>
            <a:r>
              <a:rPr lang="en-US" baseline="0" dirty="0" smtClean="0"/>
              <a:t> on a sermon outline by Joe Price (The Spirit’s Sword, April 1, 2001)</a:t>
            </a:r>
          </a:p>
          <a:p>
            <a:r>
              <a:rPr lang="en-US" baseline="0" dirty="0" smtClean="0"/>
              <a:t>Preached at West Side on July 8, 2012 AM</a:t>
            </a:r>
          </a:p>
          <a:p>
            <a:r>
              <a:rPr lang="en-US" baseline="0" dirty="0" smtClean="0"/>
              <a:t>Print Slides:  1, 15, 17</a:t>
            </a:r>
            <a:endParaRPr lang="en-US" dirty="0"/>
          </a:p>
        </p:txBody>
      </p:sp>
      <p:sp>
        <p:nvSpPr>
          <p:cNvPr id="4" name="Slide Number Placeholder 3"/>
          <p:cNvSpPr>
            <a:spLocks noGrp="1"/>
          </p:cNvSpPr>
          <p:nvPr>
            <p:ph type="sldNum" sz="quarter" idx="10"/>
          </p:nvPr>
        </p:nvSpPr>
        <p:spPr/>
        <p:txBody>
          <a:bodyPr/>
          <a:lstStyle/>
          <a:p>
            <a:fld id="{C300D5DF-AA73-4604-A638-534A3DF48CA1}" type="slidenum">
              <a:rPr lang="en-US" smtClean="0"/>
              <a:t>1</a:t>
            </a:fld>
            <a:endParaRPr lang="en-US"/>
          </a:p>
        </p:txBody>
      </p:sp>
    </p:spTree>
    <p:extLst>
      <p:ext uri="{BB962C8B-B14F-4D97-AF65-F5344CB8AC3E}">
        <p14:creationId xmlns:p14="http://schemas.microsoft.com/office/powerpoint/2010/main" val="110361642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extLst>
              <a:ext uri="{BEBA8EAE-BF5A-486C-A8C5-ECC9F3942E4B}">
                <a14:imgProps xmlns:a14="http://schemas.microsoft.com/office/drawing/2010/main">
                  <a14:imgLayer r:embed="rId3">
                    <a14:imgEffect>
                      <a14:saturation sat="40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rgbClr val="FFFF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65D6568A-9B44-4B9C-B323-36F100CAAF6E}" type="datetimeFigureOut">
              <a:rPr lang="en-US" smtClean="0"/>
              <a:t>7/8/2012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C0394-D039-4191-8802-9ACB4CE76B8B}" type="slidenum">
              <a:rPr lang="en-US" smtClean="0"/>
              <a:t>‹#›</a:t>
            </a:fld>
            <a:endParaRPr lang="en-US"/>
          </a:p>
        </p:txBody>
      </p:sp>
    </p:spTree>
    <p:extLst>
      <p:ext uri="{BB962C8B-B14F-4D97-AF65-F5344CB8AC3E}">
        <p14:creationId xmlns:p14="http://schemas.microsoft.com/office/powerpoint/2010/main" val="781691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D6568A-9B44-4B9C-B323-36F100CAAF6E}" type="datetimeFigureOut">
              <a:rPr lang="en-US" smtClean="0"/>
              <a:t>7/8/2012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C0394-D039-4191-8802-9ACB4CE76B8B}" type="slidenum">
              <a:rPr lang="en-US" smtClean="0"/>
              <a:t>‹#›</a:t>
            </a:fld>
            <a:endParaRPr lang="en-US"/>
          </a:p>
        </p:txBody>
      </p:sp>
    </p:spTree>
    <p:extLst>
      <p:ext uri="{BB962C8B-B14F-4D97-AF65-F5344CB8AC3E}">
        <p14:creationId xmlns:p14="http://schemas.microsoft.com/office/powerpoint/2010/main" val="3442167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D6568A-9B44-4B9C-B323-36F100CAAF6E}" type="datetimeFigureOut">
              <a:rPr lang="en-US" smtClean="0"/>
              <a:t>7/8/2012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C0394-D039-4191-8802-9ACB4CE76B8B}" type="slidenum">
              <a:rPr lang="en-US" smtClean="0"/>
              <a:t>‹#›</a:t>
            </a:fld>
            <a:endParaRPr lang="en-US"/>
          </a:p>
        </p:txBody>
      </p:sp>
    </p:spTree>
    <p:extLst>
      <p:ext uri="{BB962C8B-B14F-4D97-AF65-F5344CB8AC3E}">
        <p14:creationId xmlns:p14="http://schemas.microsoft.com/office/powerpoint/2010/main" val="1706695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D6568A-9B44-4B9C-B323-36F100CAAF6E}" type="datetimeFigureOut">
              <a:rPr lang="en-US" smtClean="0"/>
              <a:t>7/8/2012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C0394-D039-4191-8802-9ACB4CE76B8B}" type="slidenum">
              <a:rPr lang="en-US" smtClean="0"/>
              <a:t>‹#›</a:t>
            </a:fld>
            <a:endParaRPr lang="en-US"/>
          </a:p>
        </p:txBody>
      </p:sp>
    </p:spTree>
    <p:extLst>
      <p:ext uri="{BB962C8B-B14F-4D97-AF65-F5344CB8AC3E}">
        <p14:creationId xmlns:p14="http://schemas.microsoft.com/office/powerpoint/2010/main" val="3277750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D6568A-9B44-4B9C-B323-36F100CAAF6E}" type="datetimeFigureOut">
              <a:rPr lang="en-US" smtClean="0"/>
              <a:t>7/8/2012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C0394-D039-4191-8802-9ACB4CE76B8B}" type="slidenum">
              <a:rPr lang="en-US" smtClean="0"/>
              <a:t>‹#›</a:t>
            </a:fld>
            <a:endParaRPr lang="en-US"/>
          </a:p>
        </p:txBody>
      </p:sp>
    </p:spTree>
    <p:extLst>
      <p:ext uri="{BB962C8B-B14F-4D97-AF65-F5344CB8AC3E}">
        <p14:creationId xmlns:p14="http://schemas.microsoft.com/office/powerpoint/2010/main" val="279655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D6568A-9B44-4B9C-B323-36F100CAAF6E}" type="datetimeFigureOut">
              <a:rPr lang="en-US" smtClean="0"/>
              <a:t>7/8/2012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C0394-D039-4191-8802-9ACB4CE76B8B}" type="slidenum">
              <a:rPr lang="en-US" smtClean="0"/>
              <a:t>‹#›</a:t>
            </a:fld>
            <a:endParaRPr lang="en-US"/>
          </a:p>
        </p:txBody>
      </p:sp>
    </p:spTree>
    <p:extLst>
      <p:ext uri="{BB962C8B-B14F-4D97-AF65-F5344CB8AC3E}">
        <p14:creationId xmlns:p14="http://schemas.microsoft.com/office/powerpoint/2010/main" val="92981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D6568A-9B44-4B9C-B323-36F100CAAF6E}" type="datetimeFigureOut">
              <a:rPr lang="en-US" smtClean="0"/>
              <a:t>7/8/2012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8C0394-D039-4191-8802-9ACB4CE76B8B}" type="slidenum">
              <a:rPr lang="en-US" smtClean="0"/>
              <a:t>‹#›</a:t>
            </a:fld>
            <a:endParaRPr lang="en-US"/>
          </a:p>
        </p:txBody>
      </p:sp>
    </p:spTree>
    <p:extLst>
      <p:ext uri="{BB962C8B-B14F-4D97-AF65-F5344CB8AC3E}">
        <p14:creationId xmlns:p14="http://schemas.microsoft.com/office/powerpoint/2010/main" val="837074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D6568A-9B44-4B9C-B323-36F100CAAF6E}" type="datetimeFigureOut">
              <a:rPr lang="en-US" smtClean="0"/>
              <a:t>7/8/2012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8C0394-D039-4191-8802-9ACB4CE76B8B}" type="slidenum">
              <a:rPr lang="en-US" smtClean="0"/>
              <a:t>‹#›</a:t>
            </a:fld>
            <a:endParaRPr lang="en-US"/>
          </a:p>
        </p:txBody>
      </p:sp>
    </p:spTree>
    <p:extLst>
      <p:ext uri="{BB962C8B-B14F-4D97-AF65-F5344CB8AC3E}">
        <p14:creationId xmlns:p14="http://schemas.microsoft.com/office/powerpoint/2010/main" val="586283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D6568A-9B44-4B9C-B323-36F100CAAF6E}" type="datetimeFigureOut">
              <a:rPr lang="en-US" smtClean="0"/>
              <a:t>7/8/2012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8C0394-D039-4191-8802-9ACB4CE76B8B}" type="slidenum">
              <a:rPr lang="en-US" smtClean="0"/>
              <a:t>‹#›</a:t>
            </a:fld>
            <a:endParaRPr lang="en-US"/>
          </a:p>
        </p:txBody>
      </p:sp>
    </p:spTree>
    <p:extLst>
      <p:ext uri="{BB962C8B-B14F-4D97-AF65-F5344CB8AC3E}">
        <p14:creationId xmlns:p14="http://schemas.microsoft.com/office/powerpoint/2010/main" val="2151436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D6568A-9B44-4B9C-B323-36F100CAAF6E}" type="datetimeFigureOut">
              <a:rPr lang="en-US" smtClean="0"/>
              <a:t>7/8/2012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C0394-D039-4191-8802-9ACB4CE76B8B}" type="slidenum">
              <a:rPr lang="en-US" smtClean="0"/>
              <a:t>‹#›</a:t>
            </a:fld>
            <a:endParaRPr lang="en-US"/>
          </a:p>
        </p:txBody>
      </p:sp>
    </p:spTree>
    <p:extLst>
      <p:ext uri="{BB962C8B-B14F-4D97-AF65-F5344CB8AC3E}">
        <p14:creationId xmlns:p14="http://schemas.microsoft.com/office/powerpoint/2010/main" val="1002819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D6568A-9B44-4B9C-B323-36F100CAAF6E}" type="datetimeFigureOut">
              <a:rPr lang="en-US" smtClean="0"/>
              <a:t>7/8/2012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C0394-D039-4191-8802-9ACB4CE76B8B}" type="slidenum">
              <a:rPr lang="en-US" smtClean="0"/>
              <a:t>‹#›</a:t>
            </a:fld>
            <a:endParaRPr lang="en-US"/>
          </a:p>
        </p:txBody>
      </p:sp>
    </p:spTree>
    <p:extLst>
      <p:ext uri="{BB962C8B-B14F-4D97-AF65-F5344CB8AC3E}">
        <p14:creationId xmlns:p14="http://schemas.microsoft.com/office/powerpoint/2010/main" val="980674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D6568A-9B44-4B9C-B323-36F100CAAF6E}" type="datetimeFigureOut">
              <a:rPr lang="en-US" smtClean="0"/>
              <a:t>7/8/2012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8C0394-D039-4191-8802-9ACB4CE76B8B}" type="slidenum">
              <a:rPr lang="en-US" smtClean="0"/>
              <a:t>‹#›</a:t>
            </a:fld>
            <a:endParaRPr lang="en-US"/>
          </a:p>
        </p:txBody>
      </p:sp>
    </p:spTree>
    <p:extLst>
      <p:ext uri="{BB962C8B-B14F-4D97-AF65-F5344CB8AC3E}">
        <p14:creationId xmlns:p14="http://schemas.microsoft.com/office/powerpoint/2010/main" val="2859236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0"/>
            <a:ext cx="6248400" cy="2133600"/>
          </a:xfrm>
        </p:spPr>
        <p:txBody>
          <a:bodyPr>
            <a:noAutofit/>
          </a:bodyPr>
          <a:lstStyle/>
          <a:p>
            <a:r>
              <a:rPr lang="en-US" sz="5400" dirty="0" smtClean="0"/>
              <a:t>Characteristics</a:t>
            </a:r>
            <a:br>
              <a:rPr lang="en-US" sz="5400" dirty="0" smtClean="0"/>
            </a:br>
            <a:r>
              <a:rPr lang="en-US" sz="5400" dirty="0" smtClean="0"/>
              <a:t>of a Fool</a:t>
            </a:r>
            <a:endParaRPr lang="en-US" sz="5400" dirty="0"/>
          </a:p>
        </p:txBody>
      </p:sp>
      <p:sp>
        <p:nvSpPr>
          <p:cNvPr id="3" name="Subtitle 2"/>
          <p:cNvSpPr>
            <a:spLocks noGrp="1"/>
          </p:cNvSpPr>
          <p:nvPr>
            <p:ph type="subTitle" idx="1"/>
          </p:nvPr>
        </p:nvSpPr>
        <p:spPr>
          <a:xfrm>
            <a:off x="381000" y="2667000"/>
            <a:ext cx="8305800" cy="3581400"/>
          </a:xfrm>
          <a:noFill/>
          <a:ln w="25400" cmpd="sng">
            <a:solidFill>
              <a:srgbClr val="063402"/>
            </a:solidFill>
          </a:ln>
        </p:spPr>
        <p:txBody>
          <a:bodyPr>
            <a:normAutofit fontScale="92500" lnSpcReduction="10000"/>
          </a:bodyPr>
          <a:lstStyle/>
          <a:p>
            <a:pPr algn="l"/>
            <a:r>
              <a:rPr lang="en-US" dirty="0" smtClean="0"/>
              <a:t>    “And this I pray, that your love may abound still more and more in knowledge and all discernment, </a:t>
            </a:r>
            <a:r>
              <a:rPr lang="en-US" baseline="30000" dirty="0" smtClean="0"/>
              <a:t>10 </a:t>
            </a:r>
            <a:r>
              <a:rPr lang="en-US" dirty="0" smtClean="0"/>
              <a:t>that you may approve the things that are excellent, that you may be sincere and without offense till the day of Christ, </a:t>
            </a:r>
            <a:r>
              <a:rPr lang="en-US" baseline="30000" dirty="0" smtClean="0"/>
              <a:t>11 </a:t>
            </a:r>
            <a:r>
              <a:rPr lang="en-US" dirty="0" smtClean="0"/>
              <a:t>being filled with the fruits of righteousness which </a:t>
            </a:r>
            <a:r>
              <a:rPr lang="en-US" i="1" dirty="0" smtClean="0"/>
              <a:t>are</a:t>
            </a:r>
            <a:r>
              <a:rPr lang="en-US" dirty="0" smtClean="0"/>
              <a:t> by Jesus Christ, to the glory and praise of God”</a:t>
            </a:r>
          </a:p>
          <a:p>
            <a:pPr algn="r"/>
            <a:r>
              <a:rPr lang="en-US" dirty="0" smtClean="0"/>
              <a:t> (Philippians 1:9-11)</a:t>
            </a:r>
            <a:endParaRPr lang="en-US" dirty="0"/>
          </a:p>
        </p:txBody>
      </p:sp>
      <p:pic>
        <p:nvPicPr>
          <p:cNvPr id="1026" name="Picture 2" descr="http://ivoryspring.files.wordpress.com/2012/05/jester-hat-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228600"/>
            <a:ext cx="2114550" cy="2060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854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5231"/>
            <a:ext cx="8153400" cy="812800"/>
          </a:xfrm>
        </p:spPr>
        <p:txBody>
          <a:bodyPr>
            <a:normAutofit/>
          </a:bodyPr>
          <a:lstStyle/>
          <a:p>
            <a:pPr algn="l"/>
            <a:r>
              <a:rPr lang="en-US" sz="4000" b="1" dirty="0" smtClean="0">
                <a:solidFill>
                  <a:srgbClr val="FFFF00"/>
                </a:solidFill>
              </a:rPr>
              <a:t>Proverbs 10:23</a:t>
            </a:r>
            <a:endParaRPr lang="en-US" sz="4000" b="1" dirty="0">
              <a:solidFill>
                <a:srgbClr val="FFFF00"/>
              </a:solidFill>
            </a:endParaRPr>
          </a:p>
        </p:txBody>
      </p:sp>
      <p:sp>
        <p:nvSpPr>
          <p:cNvPr id="3" name="Content Placeholder 2"/>
          <p:cNvSpPr>
            <a:spLocks noGrp="1"/>
          </p:cNvSpPr>
          <p:nvPr>
            <p:ph idx="1"/>
          </p:nvPr>
        </p:nvSpPr>
        <p:spPr>
          <a:xfrm>
            <a:off x="457200" y="990600"/>
            <a:ext cx="8229600" cy="1219200"/>
          </a:xfrm>
          <a:solidFill>
            <a:srgbClr val="063402">
              <a:alpha val="65000"/>
            </a:srgbClr>
          </a:solidFill>
          <a:ln w="25400">
            <a:solidFill>
              <a:srgbClr val="063402"/>
            </a:solidFill>
          </a:ln>
        </p:spPr>
        <p:txBody>
          <a:bodyPr>
            <a:normAutofit/>
          </a:bodyPr>
          <a:lstStyle/>
          <a:p>
            <a:pPr marL="0" indent="465138">
              <a:buNone/>
            </a:pPr>
            <a:r>
              <a:rPr lang="en-US" dirty="0" smtClean="0">
                <a:solidFill>
                  <a:schemeClr val="bg1"/>
                </a:solidFill>
              </a:rPr>
              <a:t>To do evil is like sport to a fool, but            a man of understanding has wisdom.</a:t>
            </a:r>
            <a:endParaRPr lang="en-US" dirty="0">
              <a:solidFill>
                <a:schemeClr val="bg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6108" y="275772"/>
            <a:ext cx="1175749" cy="1172028"/>
          </a:xfrm>
          <a:prstGeom prst="rect">
            <a:avLst/>
          </a:prstGeom>
          <a:ln w="25400">
            <a:solidFill>
              <a:srgbClr val="063402"/>
            </a:solidFill>
          </a:ln>
        </p:spPr>
      </p:pic>
    </p:spTree>
    <p:extLst>
      <p:ext uri="{BB962C8B-B14F-4D97-AF65-F5344CB8AC3E}">
        <p14:creationId xmlns:p14="http://schemas.microsoft.com/office/powerpoint/2010/main" val="489160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5231"/>
            <a:ext cx="8153400" cy="812800"/>
          </a:xfrm>
        </p:spPr>
        <p:txBody>
          <a:bodyPr>
            <a:normAutofit/>
          </a:bodyPr>
          <a:lstStyle/>
          <a:p>
            <a:pPr algn="l"/>
            <a:r>
              <a:rPr lang="en-US" sz="4000" b="1" dirty="0" smtClean="0">
                <a:solidFill>
                  <a:srgbClr val="FFFF00"/>
                </a:solidFill>
              </a:rPr>
              <a:t>Proverbs 14:16</a:t>
            </a:r>
            <a:endParaRPr lang="en-US" sz="4000" b="1" dirty="0">
              <a:solidFill>
                <a:srgbClr val="FFFF00"/>
              </a:solidFill>
            </a:endParaRPr>
          </a:p>
        </p:txBody>
      </p:sp>
      <p:sp>
        <p:nvSpPr>
          <p:cNvPr id="3" name="Content Placeholder 2"/>
          <p:cNvSpPr>
            <a:spLocks noGrp="1"/>
          </p:cNvSpPr>
          <p:nvPr>
            <p:ph idx="1"/>
          </p:nvPr>
        </p:nvSpPr>
        <p:spPr>
          <a:xfrm>
            <a:off x="457200" y="990600"/>
            <a:ext cx="8229600" cy="1295400"/>
          </a:xfrm>
          <a:solidFill>
            <a:srgbClr val="063402">
              <a:alpha val="65000"/>
            </a:srgbClr>
          </a:solidFill>
          <a:ln w="25400">
            <a:solidFill>
              <a:srgbClr val="063402"/>
            </a:solidFill>
          </a:ln>
        </p:spPr>
        <p:txBody>
          <a:bodyPr>
            <a:normAutofit/>
          </a:bodyPr>
          <a:lstStyle/>
          <a:p>
            <a:pPr marL="0" indent="465138">
              <a:buNone/>
            </a:pPr>
            <a:r>
              <a:rPr lang="en-US" dirty="0" smtClean="0">
                <a:solidFill>
                  <a:schemeClr val="bg1"/>
                </a:solidFill>
              </a:rPr>
              <a:t>A wise man fears and departs from        evil, but a fool rages and is self-confident.</a:t>
            </a:r>
            <a:endParaRPr lang="en-US" dirty="0">
              <a:solidFill>
                <a:schemeClr val="bg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6108" y="275772"/>
            <a:ext cx="1175749" cy="1172028"/>
          </a:xfrm>
          <a:prstGeom prst="rect">
            <a:avLst/>
          </a:prstGeom>
          <a:ln w="25400">
            <a:solidFill>
              <a:srgbClr val="063402"/>
            </a:solidFill>
          </a:ln>
        </p:spPr>
      </p:pic>
    </p:spTree>
    <p:extLst>
      <p:ext uri="{BB962C8B-B14F-4D97-AF65-F5344CB8AC3E}">
        <p14:creationId xmlns:p14="http://schemas.microsoft.com/office/powerpoint/2010/main" val="489160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77800"/>
            <a:ext cx="8229600" cy="965199"/>
          </a:xfrm>
        </p:spPr>
        <p:txBody>
          <a:bodyPr/>
          <a:lstStyle/>
          <a:p>
            <a:pPr algn="l"/>
            <a:r>
              <a:rPr lang="en-US" b="1" dirty="0" smtClean="0">
                <a:solidFill>
                  <a:srgbClr val="FFFF00"/>
                </a:solidFill>
              </a:rPr>
              <a:t>Characteristics of a Fool</a:t>
            </a:r>
            <a:endParaRPr lang="en-US" b="1" dirty="0">
              <a:solidFill>
                <a:srgbClr val="FFFF00"/>
              </a:solidFill>
            </a:endParaRPr>
          </a:p>
        </p:txBody>
      </p:sp>
      <p:sp>
        <p:nvSpPr>
          <p:cNvPr id="3" name="Content Placeholder 2"/>
          <p:cNvSpPr>
            <a:spLocks noGrp="1"/>
          </p:cNvSpPr>
          <p:nvPr>
            <p:ph idx="1"/>
          </p:nvPr>
        </p:nvSpPr>
        <p:spPr>
          <a:xfrm>
            <a:off x="457200" y="1244600"/>
            <a:ext cx="8229600" cy="4165600"/>
          </a:xfrm>
          <a:solidFill>
            <a:srgbClr val="063402">
              <a:alpha val="65000"/>
            </a:srgbClr>
          </a:solidFill>
          <a:ln w="25400">
            <a:solidFill>
              <a:srgbClr val="063402"/>
            </a:solidFill>
          </a:ln>
        </p:spPr>
        <p:txBody>
          <a:bodyPr>
            <a:normAutofit lnSpcReduction="10000"/>
          </a:bodyPr>
          <a:lstStyle/>
          <a:p>
            <a:pPr marL="0" indent="0">
              <a:buNone/>
            </a:pPr>
            <a:r>
              <a:rPr lang="en-US" b="1" dirty="0" smtClean="0">
                <a:solidFill>
                  <a:srgbClr val="FFFF00"/>
                </a:solidFill>
              </a:rPr>
              <a:t>Denies the existence of God</a:t>
            </a:r>
          </a:p>
          <a:p>
            <a:pPr lvl="1"/>
            <a:r>
              <a:rPr lang="en-US" dirty="0" smtClean="0">
                <a:solidFill>
                  <a:schemeClr val="bg1"/>
                </a:solidFill>
              </a:rPr>
              <a:t>Psalm  14:1; Romans 1:18-21</a:t>
            </a:r>
          </a:p>
          <a:p>
            <a:pPr marL="0" indent="0">
              <a:buNone/>
            </a:pPr>
            <a:r>
              <a:rPr lang="en-US" b="1" dirty="0" smtClean="0">
                <a:solidFill>
                  <a:srgbClr val="FFFF00"/>
                </a:solidFill>
              </a:rPr>
              <a:t>Does not control himself</a:t>
            </a:r>
          </a:p>
          <a:p>
            <a:pPr lvl="1"/>
            <a:r>
              <a:rPr lang="en-US" dirty="0" smtClean="0">
                <a:solidFill>
                  <a:schemeClr val="bg1"/>
                </a:solidFill>
              </a:rPr>
              <a:t>Proverbs 19:1; 12:16; 7:24-27</a:t>
            </a:r>
          </a:p>
          <a:p>
            <a:pPr marL="0" indent="0">
              <a:buNone/>
            </a:pPr>
            <a:r>
              <a:rPr lang="en-US" b="1" dirty="0" smtClean="0">
                <a:solidFill>
                  <a:srgbClr val="FFFF00"/>
                </a:solidFill>
              </a:rPr>
              <a:t>Ignores the dangers of sin</a:t>
            </a:r>
          </a:p>
          <a:p>
            <a:pPr lvl="1"/>
            <a:r>
              <a:rPr lang="en-US" dirty="0" smtClean="0">
                <a:solidFill>
                  <a:schemeClr val="bg1"/>
                </a:solidFill>
              </a:rPr>
              <a:t>Proverbs 10:23; 14:16</a:t>
            </a:r>
          </a:p>
          <a:p>
            <a:pPr marL="0" indent="0">
              <a:buNone/>
            </a:pPr>
            <a:r>
              <a:rPr lang="en-US" b="1" dirty="0" smtClean="0">
                <a:solidFill>
                  <a:srgbClr val="FFFF00"/>
                </a:solidFill>
              </a:rPr>
              <a:t>Refuses godly counsel (arrogant)</a:t>
            </a:r>
          </a:p>
          <a:p>
            <a:pPr lvl="1"/>
            <a:r>
              <a:rPr lang="en-US" dirty="0" smtClean="0">
                <a:solidFill>
                  <a:schemeClr val="bg1"/>
                </a:solidFill>
              </a:rPr>
              <a:t>Proverbs 12:15; Ecclesiastes 10:12-14</a:t>
            </a:r>
          </a:p>
        </p:txBody>
      </p:sp>
      <p:pic>
        <p:nvPicPr>
          <p:cNvPr id="4" name="Picture 2" descr="http://ivoryspring.files.wordpress.com/2012/05/jester-hat-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4314" y="177801"/>
            <a:ext cx="1552155" cy="15122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6468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5231"/>
            <a:ext cx="8153400" cy="812800"/>
          </a:xfrm>
        </p:spPr>
        <p:txBody>
          <a:bodyPr>
            <a:normAutofit/>
          </a:bodyPr>
          <a:lstStyle/>
          <a:p>
            <a:pPr algn="l"/>
            <a:r>
              <a:rPr lang="en-US" sz="4000" b="1" dirty="0" smtClean="0">
                <a:solidFill>
                  <a:srgbClr val="FFFF00"/>
                </a:solidFill>
              </a:rPr>
              <a:t>Proverbs 12:15</a:t>
            </a:r>
            <a:endParaRPr lang="en-US" sz="4000" b="1" dirty="0">
              <a:solidFill>
                <a:srgbClr val="FFFF00"/>
              </a:solidFill>
            </a:endParaRPr>
          </a:p>
        </p:txBody>
      </p:sp>
      <p:sp>
        <p:nvSpPr>
          <p:cNvPr id="3" name="Content Placeholder 2"/>
          <p:cNvSpPr>
            <a:spLocks noGrp="1"/>
          </p:cNvSpPr>
          <p:nvPr>
            <p:ph idx="1"/>
          </p:nvPr>
        </p:nvSpPr>
        <p:spPr>
          <a:xfrm>
            <a:off x="457200" y="990600"/>
            <a:ext cx="8229600" cy="1295400"/>
          </a:xfrm>
          <a:solidFill>
            <a:srgbClr val="063402">
              <a:alpha val="65000"/>
            </a:srgbClr>
          </a:solidFill>
          <a:ln w="25400">
            <a:solidFill>
              <a:srgbClr val="063402"/>
            </a:solidFill>
          </a:ln>
        </p:spPr>
        <p:txBody>
          <a:bodyPr>
            <a:normAutofit/>
          </a:bodyPr>
          <a:lstStyle/>
          <a:p>
            <a:pPr marL="0" indent="465138">
              <a:buNone/>
            </a:pPr>
            <a:r>
              <a:rPr lang="en-US" dirty="0" smtClean="0">
                <a:solidFill>
                  <a:schemeClr val="bg1"/>
                </a:solidFill>
              </a:rPr>
              <a:t>The way of a fool is right in his own       eyes, but he who heeds counsel is wise.</a:t>
            </a:r>
            <a:endParaRPr lang="en-US" dirty="0">
              <a:solidFill>
                <a:schemeClr val="bg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6108" y="275772"/>
            <a:ext cx="1175749" cy="1172028"/>
          </a:xfrm>
          <a:prstGeom prst="rect">
            <a:avLst/>
          </a:prstGeom>
          <a:ln w="25400">
            <a:solidFill>
              <a:srgbClr val="063402"/>
            </a:solidFill>
          </a:ln>
        </p:spPr>
      </p:pic>
    </p:spTree>
    <p:extLst>
      <p:ext uri="{BB962C8B-B14F-4D97-AF65-F5344CB8AC3E}">
        <p14:creationId xmlns:p14="http://schemas.microsoft.com/office/powerpoint/2010/main" val="489160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5231"/>
            <a:ext cx="8153400" cy="812800"/>
          </a:xfrm>
        </p:spPr>
        <p:txBody>
          <a:bodyPr>
            <a:normAutofit/>
          </a:bodyPr>
          <a:lstStyle/>
          <a:p>
            <a:pPr algn="l"/>
            <a:r>
              <a:rPr lang="en-US" sz="4000" b="1" dirty="0" smtClean="0">
                <a:solidFill>
                  <a:srgbClr val="FFFF00"/>
                </a:solidFill>
              </a:rPr>
              <a:t>Ecclesiastes 10:12-14</a:t>
            </a:r>
            <a:endParaRPr lang="en-US" sz="4000" b="1" dirty="0">
              <a:solidFill>
                <a:srgbClr val="FFFF00"/>
              </a:solidFill>
            </a:endParaRPr>
          </a:p>
        </p:txBody>
      </p:sp>
      <p:sp>
        <p:nvSpPr>
          <p:cNvPr id="3" name="Content Placeholder 2"/>
          <p:cNvSpPr>
            <a:spLocks noGrp="1"/>
          </p:cNvSpPr>
          <p:nvPr>
            <p:ph idx="1"/>
          </p:nvPr>
        </p:nvSpPr>
        <p:spPr>
          <a:xfrm>
            <a:off x="457200" y="990600"/>
            <a:ext cx="8229600" cy="3657600"/>
          </a:xfrm>
          <a:solidFill>
            <a:srgbClr val="063402">
              <a:alpha val="65000"/>
            </a:srgbClr>
          </a:solidFill>
          <a:ln w="25400">
            <a:solidFill>
              <a:srgbClr val="063402"/>
            </a:solidFill>
          </a:ln>
        </p:spPr>
        <p:txBody>
          <a:bodyPr>
            <a:normAutofit/>
          </a:bodyPr>
          <a:lstStyle/>
          <a:p>
            <a:pPr marL="0" indent="465138">
              <a:buNone/>
            </a:pPr>
            <a:r>
              <a:rPr lang="en-US" dirty="0" smtClean="0">
                <a:solidFill>
                  <a:schemeClr val="bg1"/>
                </a:solidFill>
              </a:rPr>
              <a:t>The words of a wise man’s mouth           are gracious, but the lips of a fool shall swallow him up; </a:t>
            </a:r>
            <a:r>
              <a:rPr lang="en-US" baseline="30000" dirty="0" smtClean="0">
                <a:solidFill>
                  <a:schemeClr val="bg1"/>
                </a:solidFill>
              </a:rPr>
              <a:t>13</a:t>
            </a:r>
            <a:r>
              <a:rPr lang="en-US" dirty="0" smtClean="0">
                <a:solidFill>
                  <a:schemeClr val="bg1"/>
                </a:solidFill>
              </a:rPr>
              <a:t> The words of his mouth begin with foolishness, and the end of his talk is raving madness. </a:t>
            </a:r>
            <a:r>
              <a:rPr lang="en-US" baseline="30000" dirty="0" smtClean="0">
                <a:solidFill>
                  <a:schemeClr val="bg1"/>
                </a:solidFill>
              </a:rPr>
              <a:t>14</a:t>
            </a:r>
            <a:r>
              <a:rPr lang="en-US" dirty="0" smtClean="0">
                <a:solidFill>
                  <a:schemeClr val="bg1"/>
                </a:solidFill>
              </a:rPr>
              <a:t> A fool also multiplies words. No man knows what is to be; who can tell him what will be after him?</a:t>
            </a:r>
            <a:endParaRPr lang="en-US" dirty="0">
              <a:solidFill>
                <a:schemeClr val="bg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6108" y="275772"/>
            <a:ext cx="1175749" cy="1172028"/>
          </a:xfrm>
          <a:prstGeom prst="rect">
            <a:avLst/>
          </a:prstGeom>
          <a:ln w="25400">
            <a:solidFill>
              <a:srgbClr val="063402"/>
            </a:solidFill>
          </a:ln>
        </p:spPr>
      </p:pic>
    </p:spTree>
    <p:extLst>
      <p:ext uri="{BB962C8B-B14F-4D97-AF65-F5344CB8AC3E}">
        <p14:creationId xmlns:p14="http://schemas.microsoft.com/office/powerpoint/2010/main" val="489160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77800"/>
            <a:ext cx="8229600" cy="965199"/>
          </a:xfrm>
        </p:spPr>
        <p:txBody>
          <a:bodyPr/>
          <a:lstStyle/>
          <a:p>
            <a:pPr algn="l"/>
            <a:r>
              <a:rPr lang="en-US" b="1" dirty="0" smtClean="0">
                <a:solidFill>
                  <a:srgbClr val="FFFF00"/>
                </a:solidFill>
              </a:rPr>
              <a:t>Characteristics of a Fool</a:t>
            </a:r>
            <a:endParaRPr lang="en-US" b="1" dirty="0">
              <a:solidFill>
                <a:srgbClr val="FFFF00"/>
              </a:solidFill>
            </a:endParaRPr>
          </a:p>
        </p:txBody>
      </p:sp>
      <p:sp>
        <p:nvSpPr>
          <p:cNvPr id="3" name="Content Placeholder 2"/>
          <p:cNvSpPr>
            <a:spLocks noGrp="1"/>
          </p:cNvSpPr>
          <p:nvPr>
            <p:ph idx="1"/>
          </p:nvPr>
        </p:nvSpPr>
        <p:spPr>
          <a:xfrm>
            <a:off x="457200" y="1244600"/>
            <a:ext cx="8229600" cy="5105400"/>
          </a:xfrm>
          <a:noFill/>
          <a:ln w="25400">
            <a:solidFill>
              <a:srgbClr val="063402"/>
            </a:solidFill>
          </a:ln>
        </p:spPr>
        <p:txBody>
          <a:bodyPr>
            <a:normAutofit lnSpcReduction="10000"/>
          </a:bodyPr>
          <a:lstStyle/>
          <a:p>
            <a:pPr marL="0" indent="0">
              <a:buNone/>
            </a:pPr>
            <a:r>
              <a:rPr lang="en-US" b="1" dirty="0" smtClean="0">
                <a:solidFill>
                  <a:srgbClr val="FFFF00"/>
                </a:solidFill>
              </a:rPr>
              <a:t>Denies the existence of God</a:t>
            </a:r>
          </a:p>
          <a:p>
            <a:pPr lvl="1"/>
            <a:r>
              <a:rPr lang="en-US" dirty="0" smtClean="0">
                <a:solidFill>
                  <a:schemeClr val="bg1"/>
                </a:solidFill>
              </a:rPr>
              <a:t>Psalm  14:1; Romans 1:18-21</a:t>
            </a:r>
          </a:p>
          <a:p>
            <a:pPr marL="0" indent="0">
              <a:buNone/>
            </a:pPr>
            <a:r>
              <a:rPr lang="en-US" b="1" dirty="0" smtClean="0">
                <a:solidFill>
                  <a:srgbClr val="FFFF00"/>
                </a:solidFill>
              </a:rPr>
              <a:t>Does not control himself</a:t>
            </a:r>
          </a:p>
          <a:p>
            <a:pPr lvl="1"/>
            <a:r>
              <a:rPr lang="en-US" dirty="0" smtClean="0">
                <a:solidFill>
                  <a:schemeClr val="bg1"/>
                </a:solidFill>
              </a:rPr>
              <a:t>Proverbs 19:1; 12:16; 7:24-27</a:t>
            </a:r>
          </a:p>
          <a:p>
            <a:pPr marL="0" indent="0">
              <a:buNone/>
            </a:pPr>
            <a:r>
              <a:rPr lang="en-US" b="1" dirty="0" smtClean="0">
                <a:solidFill>
                  <a:srgbClr val="FFFF00"/>
                </a:solidFill>
              </a:rPr>
              <a:t>Ignores the dangers of sin</a:t>
            </a:r>
          </a:p>
          <a:p>
            <a:pPr lvl="1"/>
            <a:r>
              <a:rPr lang="en-US" dirty="0" smtClean="0">
                <a:solidFill>
                  <a:schemeClr val="bg1"/>
                </a:solidFill>
              </a:rPr>
              <a:t>Proverbs 10:23; 14:16</a:t>
            </a:r>
          </a:p>
          <a:p>
            <a:pPr marL="0" indent="0">
              <a:buNone/>
            </a:pPr>
            <a:r>
              <a:rPr lang="en-US" b="1" dirty="0" smtClean="0">
                <a:solidFill>
                  <a:srgbClr val="FFFF00"/>
                </a:solidFill>
              </a:rPr>
              <a:t>Refuses godly counsel (arrogant)</a:t>
            </a:r>
          </a:p>
          <a:p>
            <a:pPr lvl="1"/>
            <a:r>
              <a:rPr lang="en-US" dirty="0" smtClean="0">
                <a:solidFill>
                  <a:schemeClr val="bg1"/>
                </a:solidFill>
              </a:rPr>
              <a:t>Proverbs 12:15; Ecclesiastes 10:12-14</a:t>
            </a:r>
          </a:p>
          <a:p>
            <a:pPr marL="0" indent="0">
              <a:buNone/>
            </a:pPr>
            <a:r>
              <a:rPr lang="en-US" b="1" dirty="0" smtClean="0">
                <a:solidFill>
                  <a:srgbClr val="FFFF00"/>
                </a:solidFill>
              </a:rPr>
              <a:t>Does not prepare his soul for death</a:t>
            </a:r>
          </a:p>
          <a:p>
            <a:pPr lvl="1"/>
            <a:r>
              <a:rPr lang="en-US" dirty="0" smtClean="0">
                <a:solidFill>
                  <a:schemeClr val="bg1"/>
                </a:solidFill>
              </a:rPr>
              <a:t>Luke 12:20-21</a:t>
            </a:r>
          </a:p>
          <a:p>
            <a:pPr lvl="1"/>
            <a:endParaRPr lang="en-US" dirty="0">
              <a:solidFill>
                <a:schemeClr val="bg1"/>
              </a:solidFill>
            </a:endParaRPr>
          </a:p>
        </p:txBody>
      </p:sp>
      <p:pic>
        <p:nvPicPr>
          <p:cNvPr id="4" name="Picture 2" descr="http://ivoryspring.files.wordpress.com/2012/05/jester-hat-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4314" y="177801"/>
            <a:ext cx="1552155" cy="15122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8852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5231"/>
            <a:ext cx="8153400" cy="812800"/>
          </a:xfrm>
        </p:spPr>
        <p:txBody>
          <a:bodyPr>
            <a:normAutofit/>
          </a:bodyPr>
          <a:lstStyle/>
          <a:p>
            <a:pPr algn="l"/>
            <a:r>
              <a:rPr lang="en-US" sz="4000" b="1" dirty="0" smtClean="0">
                <a:solidFill>
                  <a:srgbClr val="FFFF00"/>
                </a:solidFill>
              </a:rPr>
              <a:t>Luke 12:20-21</a:t>
            </a:r>
            <a:endParaRPr lang="en-US" sz="4000" b="1" dirty="0">
              <a:solidFill>
                <a:srgbClr val="FFFF00"/>
              </a:solidFill>
            </a:endParaRPr>
          </a:p>
        </p:txBody>
      </p:sp>
      <p:sp>
        <p:nvSpPr>
          <p:cNvPr id="3" name="Content Placeholder 2"/>
          <p:cNvSpPr>
            <a:spLocks noGrp="1"/>
          </p:cNvSpPr>
          <p:nvPr>
            <p:ph idx="1"/>
          </p:nvPr>
        </p:nvSpPr>
        <p:spPr>
          <a:xfrm>
            <a:off x="457200" y="990600"/>
            <a:ext cx="8229600" cy="4800600"/>
          </a:xfrm>
          <a:solidFill>
            <a:srgbClr val="063402">
              <a:alpha val="65000"/>
            </a:srgbClr>
          </a:solidFill>
          <a:ln w="25400">
            <a:solidFill>
              <a:srgbClr val="063402"/>
            </a:solidFill>
          </a:ln>
        </p:spPr>
        <p:txBody>
          <a:bodyPr>
            <a:normAutofit/>
          </a:bodyPr>
          <a:lstStyle/>
          <a:p>
            <a:pPr marL="0" indent="465138">
              <a:buNone/>
            </a:pPr>
            <a:r>
              <a:rPr lang="en-US" dirty="0" smtClean="0">
                <a:solidFill>
                  <a:schemeClr val="bg1"/>
                </a:solidFill>
              </a:rPr>
              <a:t>But God said to him, ‘Fool! This          night your soul will be required of you;   then whose will those things be which you have provided?’  </a:t>
            </a:r>
            <a:r>
              <a:rPr lang="en-US" baseline="30000" dirty="0" smtClean="0">
                <a:solidFill>
                  <a:schemeClr val="bg1"/>
                </a:solidFill>
              </a:rPr>
              <a:t>21</a:t>
            </a:r>
            <a:r>
              <a:rPr lang="en-US" dirty="0" smtClean="0">
                <a:solidFill>
                  <a:schemeClr val="bg1"/>
                </a:solidFill>
              </a:rPr>
              <a:t> “So is he who lays up treasure for himself, and is not rich toward God.”</a:t>
            </a:r>
          </a:p>
          <a:p>
            <a:pPr marL="0" indent="465138">
              <a:buNone/>
            </a:pPr>
            <a:endParaRPr lang="en-US" dirty="0">
              <a:solidFill>
                <a:schemeClr val="bg1"/>
              </a:solidFill>
            </a:endParaRPr>
          </a:p>
          <a:p>
            <a:pPr marL="0" indent="465138">
              <a:buNone/>
            </a:pPr>
            <a:r>
              <a:rPr lang="en-US" i="1" dirty="0" smtClean="0">
                <a:solidFill>
                  <a:srgbClr val="FFFF00"/>
                </a:solidFill>
              </a:rPr>
              <a:t>Many are like this rich fool, enjoying this life, but not preparing for eternity…</a:t>
            </a:r>
            <a:endParaRPr lang="en-US" i="1" dirty="0">
              <a:solidFill>
                <a:srgbClr val="FFFF00"/>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6108" y="275772"/>
            <a:ext cx="1175749" cy="1172028"/>
          </a:xfrm>
          <a:prstGeom prst="rect">
            <a:avLst/>
          </a:prstGeom>
          <a:ln w="25400">
            <a:solidFill>
              <a:srgbClr val="063402"/>
            </a:solidFill>
          </a:ln>
        </p:spPr>
      </p:pic>
    </p:spTree>
    <p:extLst>
      <p:ext uri="{BB962C8B-B14F-4D97-AF65-F5344CB8AC3E}">
        <p14:creationId xmlns:p14="http://schemas.microsoft.com/office/powerpoint/2010/main" val="489160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0"/>
            <a:ext cx="6248400" cy="953888"/>
          </a:xfrm>
        </p:spPr>
        <p:txBody>
          <a:bodyPr>
            <a:noAutofit/>
          </a:bodyPr>
          <a:lstStyle/>
          <a:p>
            <a:r>
              <a:rPr lang="en-US" sz="5400" dirty="0" smtClean="0"/>
              <a:t>Conclusion</a:t>
            </a:r>
            <a:endParaRPr lang="en-US" sz="5400" dirty="0"/>
          </a:p>
        </p:txBody>
      </p:sp>
      <p:sp>
        <p:nvSpPr>
          <p:cNvPr id="3" name="Subtitle 2"/>
          <p:cNvSpPr>
            <a:spLocks noGrp="1"/>
          </p:cNvSpPr>
          <p:nvPr>
            <p:ph type="subTitle" idx="1"/>
          </p:nvPr>
        </p:nvSpPr>
        <p:spPr>
          <a:xfrm>
            <a:off x="533400" y="1447800"/>
            <a:ext cx="8153400" cy="4495800"/>
          </a:xfrm>
          <a:noFill/>
          <a:ln w="25400" cmpd="sng">
            <a:solidFill>
              <a:srgbClr val="063402"/>
            </a:solidFill>
          </a:ln>
        </p:spPr>
        <p:txBody>
          <a:bodyPr>
            <a:normAutofit/>
          </a:bodyPr>
          <a:lstStyle/>
          <a:p>
            <a:pPr algn="l"/>
            <a:r>
              <a:rPr lang="en-US" dirty="0" smtClean="0"/>
              <a:t>     The fool brings sorrow                                   ultimately to himself.  But, he                    brings sadness to those who love                      him as well.    </a:t>
            </a:r>
          </a:p>
          <a:p>
            <a:pPr algn="l"/>
            <a:endParaRPr lang="en-US" dirty="0"/>
          </a:p>
          <a:p>
            <a:pPr algn="l"/>
            <a:r>
              <a:rPr lang="en-US" dirty="0" smtClean="0">
                <a:solidFill>
                  <a:srgbClr val="FFFF00"/>
                </a:solidFill>
              </a:rPr>
              <a:t>     “He who begets a scoffer </a:t>
            </a:r>
            <a:r>
              <a:rPr lang="en-US" i="1" dirty="0" smtClean="0">
                <a:solidFill>
                  <a:srgbClr val="FFFF00"/>
                </a:solidFill>
              </a:rPr>
              <a:t>does so</a:t>
            </a:r>
            <a:r>
              <a:rPr lang="en-US" dirty="0" smtClean="0">
                <a:solidFill>
                  <a:srgbClr val="FFFF00"/>
                </a:solidFill>
              </a:rPr>
              <a:t> to his sorrow, And the father of a fool has no joy.”</a:t>
            </a:r>
          </a:p>
          <a:p>
            <a:pPr algn="r"/>
            <a:r>
              <a:rPr lang="en-US" dirty="0" smtClean="0">
                <a:solidFill>
                  <a:srgbClr val="FFFF00"/>
                </a:solidFill>
              </a:rPr>
              <a:t>(Proverbs 17:21)</a:t>
            </a:r>
            <a:endParaRPr lang="en-US" dirty="0">
              <a:solidFill>
                <a:srgbClr val="FFFF00"/>
              </a:solidFill>
            </a:endParaRPr>
          </a:p>
        </p:txBody>
      </p:sp>
      <p:pic>
        <p:nvPicPr>
          <p:cNvPr id="1026" name="Picture 2" descr="http://ivoryspring.files.wordpress.com/2012/05/jester-hat-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228600"/>
            <a:ext cx="2114550" cy="2060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3477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77800"/>
            <a:ext cx="8229600" cy="965199"/>
          </a:xfrm>
        </p:spPr>
        <p:txBody>
          <a:bodyPr/>
          <a:lstStyle/>
          <a:p>
            <a:pPr algn="l"/>
            <a:r>
              <a:rPr lang="en-US" b="1" dirty="0" smtClean="0">
                <a:solidFill>
                  <a:srgbClr val="FFFF00"/>
                </a:solidFill>
              </a:rPr>
              <a:t>Characteristics of a Fool</a:t>
            </a:r>
            <a:endParaRPr lang="en-US" b="1" dirty="0">
              <a:solidFill>
                <a:srgbClr val="FFFF00"/>
              </a:solidFill>
            </a:endParaRPr>
          </a:p>
        </p:txBody>
      </p:sp>
      <p:sp>
        <p:nvSpPr>
          <p:cNvPr id="3" name="Content Placeholder 2"/>
          <p:cNvSpPr>
            <a:spLocks noGrp="1"/>
          </p:cNvSpPr>
          <p:nvPr>
            <p:ph idx="1"/>
          </p:nvPr>
        </p:nvSpPr>
        <p:spPr>
          <a:xfrm>
            <a:off x="457200" y="1244600"/>
            <a:ext cx="8229600" cy="1041400"/>
          </a:xfrm>
          <a:solidFill>
            <a:srgbClr val="063402">
              <a:alpha val="65000"/>
            </a:srgbClr>
          </a:solidFill>
          <a:ln w="25400">
            <a:solidFill>
              <a:srgbClr val="063402"/>
            </a:solidFill>
          </a:ln>
        </p:spPr>
        <p:txBody>
          <a:bodyPr>
            <a:normAutofit lnSpcReduction="10000"/>
          </a:bodyPr>
          <a:lstStyle/>
          <a:p>
            <a:pPr marL="0" indent="0">
              <a:buNone/>
            </a:pPr>
            <a:r>
              <a:rPr lang="en-US" b="1" dirty="0" smtClean="0">
                <a:solidFill>
                  <a:srgbClr val="FFFF00"/>
                </a:solidFill>
              </a:rPr>
              <a:t>Denies the existence of God</a:t>
            </a:r>
          </a:p>
          <a:p>
            <a:pPr lvl="1"/>
            <a:r>
              <a:rPr lang="en-US" dirty="0" smtClean="0">
                <a:solidFill>
                  <a:schemeClr val="bg1"/>
                </a:solidFill>
              </a:rPr>
              <a:t>Psalm  14:1; Romans 1:18-21</a:t>
            </a:r>
          </a:p>
        </p:txBody>
      </p:sp>
      <p:pic>
        <p:nvPicPr>
          <p:cNvPr id="4" name="Picture 2" descr="http://ivoryspring.files.wordpress.com/2012/05/jester-hat-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4314" y="177801"/>
            <a:ext cx="1552155" cy="15122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2409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5231"/>
            <a:ext cx="8153400" cy="812800"/>
          </a:xfrm>
        </p:spPr>
        <p:txBody>
          <a:bodyPr>
            <a:normAutofit/>
          </a:bodyPr>
          <a:lstStyle/>
          <a:p>
            <a:pPr algn="l"/>
            <a:r>
              <a:rPr lang="en-US" sz="4000" b="1" dirty="0" smtClean="0">
                <a:solidFill>
                  <a:srgbClr val="FFFF00"/>
                </a:solidFill>
              </a:rPr>
              <a:t>Psalm 14:1</a:t>
            </a:r>
            <a:endParaRPr lang="en-US" sz="4000" b="1" dirty="0">
              <a:solidFill>
                <a:srgbClr val="FFFF00"/>
              </a:solidFill>
            </a:endParaRPr>
          </a:p>
        </p:txBody>
      </p:sp>
      <p:sp>
        <p:nvSpPr>
          <p:cNvPr id="3" name="Content Placeholder 2"/>
          <p:cNvSpPr>
            <a:spLocks noGrp="1"/>
          </p:cNvSpPr>
          <p:nvPr>
            <p:ph idx="1"/>
          </p:nvPr>
        </p:nvSpPr>
        <p:spPr>
          <a:xfrm>
            <a:off x="457200" y="990600"/>
            <a:ext cx="8229600" cy="2209800"/>
          </a:xfrm>
          <a:solidFill>
            <a:srgbClr val="063402">
              <a:alpha val="65000"/>
            </a:srgbClr>
          </a:solidFill>
          <a:ln w="25400">
            <a:solidFill>
              <a:srgbClr val="063402"/>
            </a:solidFill>
          </a:ln>
        </p:spPr>
        <p:txBody>
          <a:bodyPr>
            <a:normAutofit/>
          </a:bodyPr>
          <a:lstStyle/>
          <a:p>
            <a:pPr marL="0" indent="465138">
              <a:buNone/>
            </a:pPr>
            <a:r>
              <a:rPr lang="en-US" dirty="0" smtClean="0">
                <a:solidFill>
                  <a:schemeClr val="bg1"/>
                </a:solidFill>
              </a:rPr>
              <a:t>The fool has said in his heart,                   “There is no God.” They are corrupt,        They have done abominable works, There is none who does good.</a:t>
            </a:r>
            <a:endParaRPr lang="en-US" dirty="0">
              <a:solidFill>
                <a:schemeClr val="bg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6108" y="275772"/>
            <a:ext cx="1175749" cy="1172028"/>
          </a:xfrm>
          <a:prstGeom prst="rect">
            <a:avLst/>
          </a:prstGeom>
          <a:ln w="25400">
            <a:solidFill>
              <a:srgbClr val="063402"/>
            </a:solidFill>
          </a:ln>
        </p:spPr>
      </p:pic>
    </p:spTree>
    <p:extLst>
      <p:ext uri="{BB962C8B-B14F-4D97-AF65-F5344CB8AC3E}">
        <p14:creationId xmlns:p14="http://schemas.microsoft.com/office/powerpoint/2010/main" val="3768707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5231"/>
            <a:ext cx="8153400" cy="812800"/>
          </a:xfrm>
        </p:spPr>
        <p:txBody>
          <a:bodyPr>
            <a:normAutofit/>
          </a:bodyPr>
          <a:lstStyle/>
          <a:p>
            <a:pPr algn="l"/>
            <a:r>
              <a:rPr lang="en-US" sz="4000" b="1" dirty="0" smtClean="0">
                <a:solidFill>
                  <a:srgbClr val="FFFF00"/>
                </a:solidFill>
              </a:rPr>
              <a:t>Romans 1:18-21</a:t>
            </a:r>
            <a:endParaRPr lang="en-US" sz="4000" b="1" dirty="0">
              <a:solidFill>
                <a:srgbClr val="FFFF00"/>
              </a:solidFill>
            </a:endParaRPr>
          </a:p>
        </p:txBody>
      </p:sp>
      <p:sp>
        <p:nvSpPr>
          <p:cNvPr id="3" name="Content Placeholder 2"/>
          <p:cNvSpPr>
            <a:spLocks noGrp="1"/>
          </p:cNvSpPr>
          <p:nvPr>
            <p:ph idx="1"/>
          </p:nvPr>
        </p:nvSpPr>
        <p:spPr>
          <a:xfrm>
            <a:off x="457200" y="990600"/>
            <a:ext cx="8229600" cy="5359400"/>
          </a:xfrm>
          <a:solidFill>
            <a:srgbClr val="063402">
              <a:alpha val="65000"/>
            </a:srgbClr>
          </a:solidFill>
          <a:ln w="25400">
            <a:solidFill>
              <a:srgbClr val="063402"/>
            </a:solidFill>
          </a:ln>
        </p:spPr>
        <p:txBody>
          <a:bodyPr>
            <a:normAutofit fontScale="92500" lnSpcReduction="20000"/>
          </a:bodyPr>
          <a:lstStyle/>
          <a:p>
            <a:pPr marL="0" indent="465138">
              <a:buNone/>
            </a:pPr>
            <a:r>
              <a:rPr lang="en-US" dirty="0" smtClean="0">
                <a:solidFill>
                  <a:schemeClr val="bg1"/>
                </a:solidFill>
              </a:rPr>
              <a:t>For the wrath of God is revealed from heaven against all ungodliness and unrighteousness of men, who suppress the truth in unrighteousness, </a:t>
            </a:r>
            <a:r>
              <a:rPr lang="en-US" baseline="30000" dirty="0" smtClean="0">
                <a:solidFill>
                  <a:schemeClr val="bg1"/>
                </a:solidFill>
              </a:rPr>
              <a:t>19</a:t>
            </a:r>
            <a:r>
              <a:rPr lang="en-US" dirty="0" smtClean="0">
                <a:solidFill>
                  <a:schemeClr val="bg1"/>
                </a:solidFill>
              </a:rPr>
              <a:t> because what may be known of God is manifest in them, for God has shown it to them. </a:t>
            </a:r>
            <a:r>
              <a:rPr lang="en-US" baseline="30000" dirty="0" smtClean="0">
                <a:solidFill>
                  <a:schemeClr val="bg1"/>
                </a:solidFill>
              </a:rPr>
              <a:t>20</a:t>
            </a:r>
            <a:r>
              <a:rPr lang="en-US" dirty="0" smtClean="0">
                <a:solidFill>
                  <a:schemeClr val="bg1"/>
                </a:solidFill>
              </a:rPr>
              <a:t> For since the creation of the world His invisible attributes are clearly seen, being understood by the things that are made, even His eternal power and Godhead, so that they are without excuse, </a:t>
            </a:r>
            <a:r>
              <a:rPr lang="en-US" baseline="30000" dirty="0" smtClean="0">
                <a:solidFill>
                  <a:schemeClr val="bg1"/>
                </a:solidFill>
              </a:rPr>
              <a:t>21</a:t>
            </a:r>
            <a:r>
              <a:rPr lang="en-US" dirty="0" smtClean="0">
                <a:solidFill>
                  <a:schemeClr val="bg1"/>
                </a:solidFill>
              </a:rPr>
              <a:t> because, although they knew God, they did not glorify Him as God, nor were thankful, but became futile in their thoughts, and their foolish hearts were darkened. </a:t>
            </a:r>
            <a:endParaRPr lang="en-US" dirty="0">
              <a:solidFill>
                <a:schemeClr val="bg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6108" y="275772"/>
            <a:ext cx="1175749" cy="1172028"/>
          </a:xfrm>
          <a:prstGeom prst="rect">
            <a:avLst/>
          </a:prstGeom>
          <a:ln w="25400">
            <a:solidFill>
              <a:srgbClr val="063402"/>
            </a:solidFill>
          </a:ln>
        </p:spPr>
      </p:pic>
    </p:spTree>
    <p:extLst>
      <p:ext uri="{BB962C8B-B14F-4D97-AF65-F5344CB8AC3E}">
        <p14:creationId xmlns:p14="http://schemas.microsoft.com/office/powerpoint/2010/main" val="489160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77800"/>
            <a:ext cx="8229600" cy="965199"/>
          </a:xfrm>
        </p:spPr>
        <p:txBody>
          <a:bodyPr/>
          <a:lstStyle/>
          <a:p>
            <a:pPr algn="l"/>
            <a:r>
              <a:rPr lang="en-US" b="1" dirty="0" smtClean="0">
                <a:solidFill>
                  <a:srgbClr val="FFFF00"/>
                </a:solidFill>
              </a:rPr>
              <a:t>Characteristics of a Fool</a:t>
            </a:r>
            <a:endParaRPr lang="en-US" b="1" dirty="0">
              <a:solidFill>
                <a:srgbClr val="FFFF00"/>
              </a:solidFill>
            </a:endParaRPr>
          </a:p>
        </p:txBody>
      </p:sp>
      <p:sp>
        <p:nvSpPr>
          <p:cNvPr id="3" name="Content Placeholder 2"/>
          <p:cNvSpPr>
            <a:spLocks noGrp="1"/>
          </p:cNvSpPr>
          <p:nvPr>
            <p:ph idx="1"/>
          </p:nvPr>
        </p:nvSpPr>
        <p:spPr>
          <a:xfrm>
            <a:off x="457200" y="1244600"/>
            <a:ext cx="8229600" cy="2032000"/>
          </a:xfrm>
          <a:solidFill>
            <a:srgbClr val="063402">
              <a:alpha val="65000"/>
            </a:srgbClr>
          </a:solidFill>
          <a:ln w="25400">
            <a:solidFill>
              <a:srgbClr val="063402"/>
            </a:solidFill>
          </a:ln>
        </p:spPr>
        <p:txBody>
          <a:bodyPr>
            <a:normAutofit lnSpcReduction="10000"/>
          </a:bodyPr>
          <a:lstStyle/>
          <a:p>
            <a:pPr marL="0" indent="0">
              <a:buNone/>
            </a:pPr>
            <a:r>
              <a:rPr lang="en-US" b="1" dirty="0" smtClean="0">
                <a:solidFill>
                  <a:srgbClr val="FFFF00"/>
                </a:solidFill>
              </a:rPr>
              <a:t>Denies the existence of God</a:t>
            </a:r>
          </a:p>
          <a:p>
            <a:pPr lvl="1"/>
            <a:r>
              <a:rPr lang="en-US" dirty="0" smtClean="0">
                <a:solidFill>
                  <a:schemeClr val="bg1"/>
                </a:solidFill>
              </a:rPr>
              <a:t>Psalm  14:1; Romans 1:18-21</a:t>
            </a:r>
          </a:p>
          <a:p>
            <a:pPr marL="0" indent="0">
              <a:buNone/>
            </a:pPr>
            <a:r>
              <a:rPr lang="en-US" b="1" dirty="0" smtClean="0">
                <a:solidFill>
                  <a:srgbClr val="FFFF00"/>
                </a:solidFill>
              </a:rPr>
              <a:t>Does not control himself</a:t>
            </a:r>
          </a:p>
          <a:p>
            <a:pPr lvl="1"/>
            <a:r>
              <a:rPr lang="en-US" dirty="0" smtClean="0">
                <a:solidFill>
                  <a:schemeClr val="bg1"/>
                </a:solidFill>
              </a:rPr>
              <a:t>Proverbs 19:1; 12:16; 7:24-27</a:t>
            </a:r>
          </a:p>
        </p:txBody>
      </p:sp>
      <p:pic>
        <p:nvPicPr>
          <p:cNvPr id="4" name="Picture 2" descr="http://ivoryspring.files.wordpress.com/2012/05/jester-hat-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4314" y="177801"/>
            <a:ext cx="1552155" cy="15122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9991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5231"/>
            <a:ext cx="8153400" cy="812800"/>
          </a:xfrm>
        </p:spPr>
        <p:txBody>
          <a:bodyPr>
            <a:normAutofit/>
          </a:bodyPr>
          <a:lstStyle/>
          <a:p>
            <a:pPr algn="l"/>
            <a:r>
              <a:rPr lang="en-US" sz="4000" b="1" dirty="0" smtClean="0">
                <a:solidFill>
                  <a:srgbClr val="FFFF00"/>
                </a:solidFill>
              </a:rPr>
              <a:t>Proverbs 19:1</a:t>
            </a:r>
            <a:endParaRPr lang="en-US" sz="4000" b="1" dirty="0">
              <a:solidFill>
                <a:srgbClr val="FFFF00"/>
              </a:solidFill>
            </a:endParaRPr>
          </a:p>
        </p:txBody>
      </p:sp>
      <p:sp>
        <p:nvSpPr>
          <p:cNvPr id="3" name="Content Placeholder 2"/>
          <p:cNvSpPr>
            <a:spLocks noGrp="1"/>
          </p:cNvSpPr>
          <p:nvPr>
            <p:ph idx="1"/>
          </p:nvPr>
        </p:nvSpPr>
        <p:spPr>
          <a:xfrm>
            <a:off x="457200" y="990600"/>
            <a:ext cx="8229600" cy="2971800"/>
          </a:xfrm>
          <a:solidFill>
            <a:srgbClr val="063402">
              <a:alpha val="65000"/>
            </a:srgbClr>
          </a:solidFill>
          <a:ln w="25400">
            <a:solidFill>
              <a:srgbClr val="063402"/>
            </a:solidFill>
          </a:ln>
        </p:spPr>
        <p:txBody>
          <a:bodyPr>
            <a:normAutofit/>
          </a:bodyPr>
          <a:lstStyle/>
          <a:p>
            <a:pPr marL="0" indent="465138">
              <a:buNone/>
            </a:pPr>
            <a:r>
              <a:rPr lang="en-US" dirty="0" smtClean="0">
                <a:solidFill>
                  <a:schemeClr val="bg1"/>
                </a:solidFill>
              </a:rPr>
              <a:t>Better is the poor who walks in his integrity than one who is perverse in           his lips, and is a fool.</a:t>
            </a:r>
          </a:p>
          <a:p>
            <a:pPr marL="0" indent="465138">
              <a:buNone/>
            </a:pPr>
            <a:endParaRPr lang="en-US" dirty="0">
              <a:solidFill>
                <a:schemeClr val="bg1"/>
              </a:solidFill>
            </a:endParaRPr>
          </a:p>
          <a:p>
            <a:pPr marL="0" indent="465138">
              <a:buNone/>
            </a:pPr>
            <a:r>
              <a:rPr lang="en-US" i="1" dirty="0" smtClean="0">
                <a:solidFill>
                  <a:srgbClr val="FFFF00"/>
                </a:solidFill>
              </a:rPr>
              <a:t>A fool does not control his tongue…</a:t>
            </a:r>
            <a:endParaRPr lang="en-US" i="1" dirty="0">
              <a:solidFill>
                <a:srgbClr val="FFFF00"/>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6108" y="275772"/>
            <a:ext cx="1175749" cy="1172028"/>
          </a:xfrm>
          <a:prstGeom prst="rect">
            <a:avLst/>
          </a:prstGeom>
          <a:ln w="25400">
            <a:solidFill>
              <a:srgbClr val="063402"/>
            </a:solidFill>
          </a:ln>
        </p:spPr>
      </p:pic>
    </p:spTree>
    <p:extLst>
      <p:ext uri="{BB962C8B-B14F-4D97-AF65-F5344CB8AC3E}">
        <p14:creationId xmlns:p14="http://schemas.microsoft.com/office/powerpoint/2010/main" val="489160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5231"/>
            <a:ext cx="8153400" cy="812800"/>
          </a:xfrm>
        </p:spPr>
        <p:txBody>
          <a:bodyPr>
            <a:normAutofit/>
          </a:bodyPr>
          <a:lstStyle/>
          <a:p>
            <a:pPr algn="l"/>
            <a:r>
              <a:rPr lang="en-US" sz="4000" b="1" dirty="0" smtClean="0">
                <a:solidFill>
                  <a:srgbClr val="FFFF00"/>
                </a:solidFill>
              </a:rPr>
              <a:t>Proverbs 12:16</a:t>
            </a:r>
            <a:endParaRPr lang="en-US" sz="4000" b="1" dirty="0">
              <a:solidFill>
                <a:srgbClr val="FFFF00"/>
              </a:solidFill>
            </a:endParaRPr>
          </a:p>
        </p:txBody>
      </p:sp>
      <p:sp>
        <p:nvSpPr>
          <p:cNvPr id="3" name="Content Placeholder 2"/>
          <p:cNvSpPr>
            <a:spLocks noGrp="1"/>
          </p:cNvSpPr>
          <p:nvPr>
            <p:ph idx="1"/>
          </p:nvPr>
        </p:nvSpPr>
        <p:spPr>
          <a:xfrm>
            <a:off x="457200" y="990600"/>
            <a:ext cx="8229600" cy="2438400"/>
          </a:xfrm>
          <a:solidFill>
            <a:srgbClr val="063402">
              <a:alpha val="65000"/>
            </a:srgbClr>
          </a:solidFill>
          <a:ln w="25400">
            <a:solidFill>
              <a:srgbClr val="063402"/>
            </a:solidFill>
          </a:ln>
        </p:spPr>
        <p:txBody>
          <a:bodyPr>
            <a:normAutofit/>
          </a:bodyPr>
          <a:lstStyle/>
          <a:p>
            <a:pPr marL="0" indent="465138">
              <a:buNone/>
            </a:pPr>
            <a:r>
              <a:rPr lang="en-US" dirty="0" smtClean="0">
                <a:solidFill>
                  <a:schemeClr val="bg1"/>
                </a:solidFill>
              </a:rPr>
              <a:t>A fool’s wrath is known at once,                 but a prudent man covers shame.</a:t>
            </a:r>
          </a:p>
          <a:p>
            <a:pPr marL="0" indent="465138">
              <a:buNone/>
            </a:pPr>
            <a:endParaRPr lang="en-US" dirty="0">
              <a:solidFill>
                <a:schemeClr val="bg1"/>
              </a:solidFill>
            </a:endParaRPr>
          </a:p>
          <a:p>
            <a:pPr marL="0" indent="465138">
              <a:buNone/>
            </a:pPr>
            <a:r>
              <a:rPr lang="en-US" i="1" dirty="0" smtClean="0">
                <a:solidFill>
                  <a:srgbClr val="FFFF00"/>
                </a:solidFill>
              </a:rPr>
              <a:t>A fool does not control his emotions…</a:t>
            </a:r>
            <a:endParaRPr lang="en-US" i="1" dirty="0">
              <a:solidFill>
                <a:srgbClr val="FFFF00"/>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6108" y="275772"/>
            <a:ext cx="1175749" cy="1172028"/>
          </a:xfrm>
          <a:prstGeom prst="rect">
            <a:avLst/>
          </a:prstGeom>
          <a:ln w="25400">
            <a:solidFill>
              <a:srgbClr val="063402"/>
            </a:solidFill>
          </a:ln>
        </p:spPr>
      </p:pic>
    </p:spTree>
    <p:extLst>
      <p:ext uri="{BB962C8B-B14F-4D97-AF65-F5344CB8AC3E}">
        <p14:creationId xmlns:p14="http://schemas.microsoft.com/office/powerpoint/2010/main" val="489160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5231"/>
            <a:ext cx="8153400" cy="812800"/>
          </a:xfrm>
        </p:spPr>
        <p:txBody>
          <a:bodyPr>
            <a:normAutofit/>
          </a:bodyPr>
          <a:lstStyle/>
          <a:p>
            <a:pPr algn="l"/>
            <a:r>
              <a:rPr lang="en-US" sz="4000" b="1" dirty="0" smtClean="0">
                <a:solidFill>
                  <a:srgbClr val="FFFF00"/>
                </a:solidFill>
              </a:rPr>
              <a:t>Proverbs 7:24-27</a:t>
            </a:r>
            <a:endParaRPr lang="en-US" sz="4000" b="1" dirty="0">
              <a:solidFill>
                <a:srgbClr val="FFFF00"/>
              </a:solidFill>
            </a:endParaRPr>
          </a:p>
        </p:txBody>
      </p:sp>
      <p:sp>
        <p:nvSpPr>
          <p:cNvPr id="3" name="Content Placeholder 2"/>
          <p:cNvSpPr>
            <a:spLocks noGrp="1"/>
          </p:cNvSpPr>
          <p:nvPr>
            <p:ph idx="1"/>
          </p:nvPr>
        </p:nvSpPr>
        <p:spPr>
          <a:xfrm>
            <a:off x="322943" y="990600"/>
            <a:ext cx="8490857" cy="5257800"/>
          </a:xfrm>
          <a:solidFill>
            <a:srgbClr val="063402">
              <a:alpha val="65000"/>
            </a:srgbClr>
          </a:solidFill>
          <a:ln w="25400">
            <a:solidFill>
              <a:srgbClr val="063402"/>
            </a:solidFill>
          </a:ln>
        </p:spPr>
        <p:txBody>
          <a:bodyPr>
            <a:normAutofit lnSpcReduction="10000"/>
          </a:bodyPr>
          <a:lstStyle/>
          <a:p>
            <a:pPr marL="0" indent="465138">
              <a:buNone/>
            </a:pPr>
            <a:r>
              <a:rPr lang="en-US" dirty="0" smtClean="0">
                <a:solidFill>
                  <a:schemeClr val="bg1"/>
                </a:solidFill>
              </a:rPr>
              <a:t>Now therefore, listen to me, my      children; pay attention to the words of          my mouth:  </a:t>
            </a:r>
            <a:r>
              <a:rPr lang="en-US" baseline="30000" dirty="0" smtClean="0">
                <a:solidFill>
                  <a:schemeClr val="bg1"/>
                </a:solidFill>
              </a:rPr>
              <a:t>25 </a:t>
            </a:r>
            <a:r>
              <a:rPr lang="en-US" dirty="0" smtClean="0">
                <a:solidFill>
                  <a:schemeClr val="bg1"/>
                </a:solidFill>
              </a:rPr>
              <a:t>Do not let your heart turn aside to her ways, do not stray into her paths; </a:t>
            </a:r>
            <a:r>
              <a:rPr lang="en-US" baseline="30000" dirty="0" smtClean="0">
                <a:solidFill>
                  <a:schemeClr val="bg1"/>
                </a:solidFill>
              </a:rPr>
              <a:t>26</a:t>
            </a:r>
            <a:r>
              <a:rPr lang="en-US" dirty="0" smtClean="0">
                <a:solidFill>
                  <a:schemeClr val="bg1"/>
                </a:solidFill>
              </a:rPr>
              <a:t> For she has cast down many wounded,  and all who were slain by her were strong men. </a:t>
            </a:r>
            <a:r>
              <a:rPr lang="en-US" baseline="30000" dirty="0" smtClean="0">
                <a:solidFill>
                  <a:schemeClr val="bg1"/>
                </a:solidFill>
              </a:rPr>
              <a:t>27</a:t>
            </a:r>
            <a:r>
              <a:rPr lang="en-US" dirty="0" smtClean="0">
                <a:solidFill>
                  <a:schemeClr val="bg1"/>
                </a:solidFill>
              </a:rPr>
              <a:t> Her house is the way to hell, descending to the chambers of death.</a:t>
            </a:r>
          </a:p>
          <a:p>
            <a:pPr marL="0" indent="465138">
              <a:buNone/>
            </a:pPr>
            <a:endParaRPr lang="en-US" dirty="0">
              <a:solidFill>
                <a:schemeClr val="bg1"/>
              </a:solidFill>
            </a:endParaRPr>
          </a:p>
          <a:p>
            <a:pPr marL="0" indent="465138">
              <a:buNone/>
            </a:pPr>
            <a:r>
              <a:rPr lang="en-US" i="1" dirty="0" smtClean="0">
                <a:solidFill>
                  <a:srgbClr val="FFFF00"/>
                </a:solidFill>
              </a:rPr>
              <a:t>A fool (“a young man devoid of under-standing,” vs. 7) does not control his desires…</a:t>
            </a:r>
            <a:endParaRPr lang="en-US" i="1" dirty="0">
              <a:solidFill>
                <a:srgbClr val="FFFF00"/>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6108" y="275772"/>
            <a:ext cx="1175749" cy="1172028"/>
          </a:xfrm>
          <a:prstGeom prst="rect">
            <a:avLst/>
          </a:prstGeom>
          <a:ln w="25400">
            <a:solidFill>
              <a:srgbClr val="063402"/>
            </a:solidFill>
          </a:ln>
        </p:spPr>
      </p:pic>
    </p:spTree>
    <p:extLst>
      <p:ext uri="{BB962C8B-B14F-4D97-AF65-F5344CB8AC3E}">
        <p14:creationId xmlns:p14="http://schemas.microsoft.com/office/powerpoint/2010/main" val="489160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77800"/>
            <a:ext cx="8229600" cy="965199"/>
          </a:xfrm>
        </p:spPr>
        <p:txBody>
          <a:bodyPr/>
          <a:lstStyle/>
          <a:p>
            <a:pPr algn="l"/>
            <a:r>
              <a:rPr lang="en-US" b="1" dirty="0" smtClean="0">
                <a:solidFill>
                  <a:srgbClr val="FFFF00"/>
                </a:solidFill>
              </a:rPr>
              <a:t>Characteristics of a Fool</a:t>
            </a:r>
            <a:endParaRPr lang="en-US" b="1" dirty="0">
              <a:solidFill>
                <a:srgbClr val="FFFF00"/>
              </a:solidFill>
            </a:endParaRPr>
          </a:p>
        </p:txBody>
      </p:sp>
      <p:sp>
        <p:nvSpPr>
          <p:cNvPr id="3" name="Content Placeholder 2"/>
          <p:cNvSpPr>
            <a:spLocks noGrp="1"/>
          </p:cNvSpPr>
          <p:nvPr>
            <p:ph idx="1"/>
          </p:nvPr>
        </p:nvSpPr>
        <p:spPr>
          <a:xfrm>
            <a:off x="457200" y="1244600"/>
            <a:ext cx="8229600" cy="3098800"/>
          </a:xfrm>
          <a:solidFill>
            <a:srgbClr val="063402">
              <a:alpha val="65000"/>
            </a:srgbClr>
          </a:solidFill>
          <a:ln w="25400">
            <a:solidFill>
              <a:srgbClr val="063402"/>
            </a:solidFill>
          </a:ln>
        </p:spPr>
        <p:txBody>
          <a:bodyPr>
            <a:normAutofit lnSpcReduction="10000"/>
          </a:bodyPr>
          <a:lstStyle/>
          <a:p>
            <a:pPr marL="0" indent="0">
              <a:buNone/>
            </a:pPr>
            <a:r>
              <a:rPr lang="en-US" b="1" dirty="0" smtClean="0">
                <a:solidFill>
                  <a:srgbClr val="FFFF00"/>
                </a:solidFill>
              </a:rPr>
              <a:t>Denies the existence of God</a:t>
            </a:r>
          </a:p>
          <a:p>
            <a:pPr lvl="1"/>
            <a:r>
              <a:rPr lang="en-US" dirty="0" smtClean="0">
                <a:solidFill>
                  <a:schemeClr val="bg1"/>
                </a:solidFill>
              </a:rPr>
              <a:t>Psalm  14:1; Romans 1:18-21</a:t>
            </a:r>
          </a:p>
          <a:p>
            <a:pPr marL="0" indent="0">
              <a:buNone/>
            </a:pPr>
            <a:r>
              <a:rPr lang="en-US" b="1" dirty="0" smtClean="0">
                <a:solidFill>
                  <a:srgbClr val="FFFF00"/>
                </a:solidFill>
              </a:rPr>
              <a:t>Does not control himself</a:t>
            </a:r>
          </a:p>
          <a:p>
            <a:pPr lvl="1"/>
            <a:r>
              <a:rPr lang="en-US" dirty="0" smtClean="0">
                <a:solidFill>
                  <a:schemeClr val="bg1"/>
                </a:solidFill>
              </a:rPr>
              <a:t>Proverbs 19:1; 12:16; 7:24-27</a:t>
            </a:r>
          </a:p>
          <a:p>
            <a:pPr marL="0" indent="0">
              <a:buNone/>
            </a:pPr>
            <a:r>
              <a:rPr lang="en-US" b="1" dirty="0" smtClean="0">
                <a:solidFill>
                  <a:srgbClr val="FFFF00"/>
                </a:solidFill>
              </a:rPr>
              <a:t>Ignores the dangers of sin</a:t>
            </a:r>
          </a:p>
          <a:p>
            <a:pPr lvl="1"/>
            <a:r>
              <a:rPr lang="en-US" dirty="0" smtClean="0">
                <a:solidFill>
                  <a:schemeClr val="bg1"/>
                </a:solidFill>
              </a:rPr>
              <a:t>Proverbs 10:23; 14:16</a:t>
            </a:r>
          </a:p>
        </p:txBody>
      </p:sp>
      <p:pic>
        <p:nvPicPr>
          <p:cNvPr id="4" name="Picture 2" descr="http://ivoryspring.files.wordpress.com/2012/05/jester-hat-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4314" y="177801"/>
            <a:ext cx="1552155" cy="15122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65942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TotalTime>
  <Words>782</Words>
  <Application>Microsoft Office PowerPoint</Application>
  <PresentationFormat>On-screen Show (4:3)</PresentationFormat>
  <Paragraphs>75</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Characteristics of a Fool</vt:lpstr>
      <vt:lpstr>Characteristics of a Fool</vt:lpstr>
      <vt:lpstr>Psalm 14:1</vt:lpstr>
      <vt:lpstr>Romans 1:18-21</vt:lpstr>
      <vt:lpstr>Characteristics of a Fool</vt:lpstr>
      <vt:lpstr>Proverbs 19:1</vt:lpstr>
      <vt:lpstr>Proverbs 12:16</vt:lpstr>
      <vt:lpstr>Proverbs 7:24-27</vt:lpstr>
      <vt:lpstr>Characteristics of a Fool</vt:lpstr>
      <vt:lpstr>Proverbs 10:23</vt:lpstr>
      <vt:lpstr>Proverbs 14:16</vt:lpstr>
      <vt:lpstr>Characteristics of a Fool</vt:lpstr>
      <vt:lpstr>Proverbs 12:15</vt:lpstr>
      <vt:lpstr>Ecclesiastes 10:12-14</vt:lpstr>
      <vt:lpstr>Characteristics of a Fool</vt:lpstr>
      <vt:lpstr>Luke 12:20-21</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Characteristics of a Fool</dc:title>
  <dc:creator>Stan</dc:creator>
  <cp:lastModifiedBy>Stan</cp:lastModifiedBy>
  <cp:revision>11</cp:revision>
  <cp:lastPrinted>2012-07-08T13:59:41Z</cp:lastPrinted>
  <dcterms:created xsi:type="dcterms:W3CDTF">2012-07-07T17:03:35Z</dcterms:created>
  <dcterms:modified xsi:type="dcterms:W3CDTF">2012-07-08T14:00:26Z</dcterms:modified>
</cp:coreProperties>
</file>