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handoutMasterIdLst>
    <p:handoutMasterId r:id="rId8"/>
  </p:handoutMasterIdLst>
  <p:sldIdLst>
    <p:sldId id="260" r:id="rId2"/>
    <p:sldId id="256" r:id="rId3"/>
    <p:sldId id="257" r:id="rId4"/>
    <p:sldId id="258" r:id="rId5"/>
    <p:sldId id="259"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arter One" panose="03080802040405060005"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3A6DF-CE17-421D-BED3-2455037E2B97}" v="25" dt="2021-01-03T02:32:52.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3442" autoAdjust="0"/>
  </p:normalViewPr>
  <p:slideViewPr>
    <p:cSldViewPr snapToGrid="0">
      <p:cViewPr varScale="1">
        <p:scale>
          <a:sx n="51" d="100"/>
          <a:sy n="51" d="100"/>
        </p:scale>
        <p:origin x="1829" y="3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433A6DF-CE17-421D-BED3-2455037E2B97}"/>
    <pc:docChg chg="custSel addSld modSld modHandout">
      <pc:chgData name="Stan Cox" userId="9376f276357bfffd" providerId="LiveId" clId="{7433A6DF-CE17-421D-BED3-2455037E2B97}" dt="2021-01-03T02:32:52.685" v="6662"/>
      <pc:docMkLst>
        <pc:docMk/>
      </pc:docMkLst>
      <pc:sldChg chg="modSp mod modAnim modNotesTx">
        <pc:chgData name="Stan Cox" userId="9376f276357bfffd" providerId="LiveId" clId="{7433A6DF-CE17-421D-BED3-2455037E2B97}" dt="2021-01-03T01:44:02.937" v="5040" actId="20577"/>
        <pc:sldMkLst>
          <pc:docMk/>
          <pc:sldMk cId="1534146365" sldId="257"/>
        </pc:sldMkLst>
        <pc:spChg chg="mod">
          <ac:chgData name="Stan Cox" userId="9376f276357bfffd" providerId="LiveId" clId="{7433A6DF-CE17-421D-BED3-2455037E2B97}" dt="2021-01-03T01:22:10.412" v="3110" actId="20577"/>
          <ac:spMkLst>
            <pc:docMk/>
            <pc:sldMk cId="1534146365" sldId="257"/>
            <ac:spMk id="3" creationId="{13958178-BCBA-406D-97A8-D14A60B36E8A}"/>
          </ac:spMkLst>
        </pc:spChg>
      </pc:sldChg>
      <pc:sldChg chg="modSp modAnim modNotesTx">
        <pc:chgData name="Stan Cox" userId="9376f276357bfffd" providerId="LiveId" clId="{7433A6DF-CE17-421D-BED3-2455037E2B97}" dt="2021-01-03T02:13:30.131" v="6660" actId="20577"/>
        <pc:sldMkLst>
          <pc:docMk/>
          <pc:sldMk cId="2380520638" sldId="258"/>
        </pc:sldMkLst>
        <pc:spChg chg="mod">
          <ac:chgData name="Stan Cox" userId="9376f276357bfffd" providerId="LiveId" clId="{7433A6DF-CE17-421D-BED3-2455037E2B97}" dt="2021-01-03T01:52:50.834" v="5848" actId="20577"/>
          <ac:spMkLst>
            <pc:docMk/>
            <pc:sldMk cId="2380520638" sldId="258"/>
            <ac:spMk id="3" creationId="{13958178-BCBA-406D-97A8-D14A60B36E8A}"/>
          </ac:spMkLst>
        </pc:spChg>
      </pc:sldChg>
      <pc:sldChg chg="modSp mod modNotesTx">
        <pc:chgData name="Stan Cox" userId="9376f276357bfffd" providerId="LiveId" clId="{7433A6DF-CE17-421D-BED3-2455037E2B97}" dt="2021-01-03T01:59:49.546" v="6514" actId="113"/>
        <pc:sldMkLst>
          <pc:docMk/>
          <pc:sldMk cId="3734917082" sldId="259"/>
        </pc:sldMkLst>
        <pc:spChg chg="mod">
          <ac:chgData name="Stan Cox" userId="9376f276357bfffd" providerId="LiveId" clId="{7433A6DF-CE17-421D-BED3-2455037E2B97}" dt="2021-01-03T01:26:09.148" v="3181" actId="1037"/>
          <ac:spMkLst>
            <pc:docMk/>
            <pc:sldMk cId="3734917082" sldId="259"/>
            <ac:spMk id="3" creationId="{13958178-BCBA-406D-97A8-D14A60B36E8A}"/>
          </ac:spMkLst>
        </pc:spChg>
      </pc:sldChg>
      <pc:sldChg chg="new setBg">
        <pc:chgData name="Stan Cox" userId="9376f276357bfffd" providerId="LiveId" clId="{7433A6DF-CE17-421D-BED3-2455037E2B97}" dt="2021-01-03T02:32:52.685" v="6662"/>
        <pc:sldMkLst>
          <pc:docMk/>
          <pc:sldMk cId="1309585157"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6C3917-173E-470A-A6B0-D4E29EA93132}"/>
              </a:ext>
            </a:extLst>
          </p:cNvPr>
          <p:cNvSpPr>
            <a:spLocks noGrp="1"/>
          </p:cNvSpPr>
          <p:nvPr>
            <p:ph type="hdr" sz="quarter"/>
          </p:nvPr>
        </p:nvSpPr>
        <p:spPr>
          <a:xfrm>
            <a:off x="0" y="-1"/>
            <a:ext cx="2971800" cy="766119"/>
          </a:xfrm>
          <a:prstGeom prst="rect">
            <a:avLst/>
          </a:prstGeom>
        </p:spPr>
        <p:txBody>
          <a:bodyPr vert="horz" lIns="91440" tIns="45720" rIns="91440" bIns="45720" rtlCol="0"/>
          <a:lstStyle>
            <a:lvl1pPr algn="l">
              <a:defRPr sz="1200"/>
            </a:lvl1pPr>
          </a:lstStyle>
          <a:p>
            <a:r>
              <a:rPr lang="en-US" sz="2000" dirty="0">
                <a:latin typeface="Carter One" panose="03080802040405060005" pitchFamily="66" charset="0"/>
              </a:rPr>
              <a:t>Charitable Giving</a:t>
            </a:r>
          </a:p>
          <a:p>
            <a:r>
              <a:rPr lang="en-US" dirty="0"/>
              <a:t>(1 Corinthians 13:1-3</a:t>
            </a:r>
          </a:p>
        </p:txBody>
      </p:sp>
      <p:sp>
        <p:nvSpPr>
          <p:cNvPr id="3" name="Date Placeholder 2">
            <a:extLst>
              <a:ext uri="{FF2B5EF4-FFF2-40B4-BE49-F238E27FC236}">
                <a16:creationId xmlns:a16="http://schemas.microsoft.com/office/drawing/2014/main" id="{B61F4AE8-2B02-4E73-B217-96BE24051B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3, 2021</a:t>
            </a:r>
          </a:p>
        </p:txBody>
      </p:sp>
      <p:sp>
        <p:nvSpPr>
          <p:cNvPr id="4" name="Footer Placeholder 3">
            <a:extLst>
              <a:ext uri="{FF2B5EF4-FFF2-40B4-BE49-F238E27FC236}">
                <a16:creationId xmlns:a16="http://schemas.microsoft.com/office/drawing/2014/main" id="{F9762C17-E003-4014-A3DE-1CB055E2A3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C3CEF86-FDC4-4018-8C0C-C9678ECBA9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F8DDE995-CFD1-4505-8D32-6C651C6C4848}" type="slidenum">
              <a:rPr lang="en-US" smtClean="0"/>
              <a:t>‹#›</a:t>
            </a:fld>
            <a:endParaRPr lang="en-US" dirty="0"/>
          </a:p>
        </p:txBody>
      </p:sp>
    </p:spTree>
    <p:extLst>
      <p:ext uri="{BB962C8B-B14F-4D97-AF65-F5344CB8AC3E}">
        <p14:creationId xmlns:p14="http://schemas.microsoft.com/office/powerpoint/2010/main" val="1877816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387CD-D28A-4137-A866-9067450D6D4D}" type="datetimeFigureOut">
              <a:rPr lang="en-US" smtClean="0"/>
              <a:t>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41E45-9BBA-45AB-8EC1-2DF97BD3A2A7}" type="slidenum">
              <a:rPr lang="en-US" smtClean="0"/>
              <a:t>‹#›</a:t>
            </a:fld>
            <a:endParaRPr lang="en-US"/>
          </a:p>
        </p:txBody>
      </p:sp>
    </p:spTree>
    <p:extLst>
      <p:ext uri="{BB962C8B-B14F-4D97-AF65-F5344CB8AC3E}">
        <p14:creationId xmlns:p14="http://schemas.microsoft.com/office/powerpoint/2010/main" val="403988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r>
              <a:rPr lang="en-US" b="1" dirty="0"/>
              <a:t>(1 Corinthians 13:1-3) [KJV], </a:t>
            </a:r>
            <a:r>
              <a:rPr lang="en-US" i="1" dirty="0"/>
              <a:t>“Though I speak with the tongues of men and of angels, and have not charity, I am become as sounding brass, or a tinkling cymbal. </a:t>
            </a:r>
            <a:r>
              <a:rPr lang="en-US" i="1" baseline="30000" dirty="0"/>
              <a:t>2</a:t>
            </a:r>
            <a:r>
              <a:rPr lang="en-US" i="1" dirty="0"/>
              <a:t> And though I have the gift of prophecy, and understand all mysteries, and all knowledge; and though I have all faith, so that I could remove mountains, and have not charity, I am nothing. </a:t>
            </a:r>
            <a:r>
              <a:rPr lang="en-US" i="1" baseline="30000" dirty="0"/>
              <a:t>3</a:t>
            </a:r>
            <a:r>
              <a:rPr lang="en-US" i="1" dirty="0"/>
              <a:t> And though I bestow all my goods to feed the poor, and though I give my body to be burned, and have not charity, it </a:t>
            </a:r>
            <a:r>
              <a:rPr lang="en-US" i="1" dirty="0" err="1"/>
              <a:t>profiteth</a:t>
            </a:r>
            <a:r>
              <a:rPr lang="en-US" i="1" dirty="0"/>
              <a:t> me nothing.”</a:t>
            </a:r>
          </a:p>
          <a:p>
            <a:pPr marL="628650" lvl="1" indent="-171450">
              <a:buFont typeface="Arial" panose="020B0604020202020204" pitchFamily="34" charset="0"/>
              <a:buChar char="•"/>
            </a:pPr>
            <a:r>
              <a:rPr lang="en-US" i="0" dirty="0"/>
              <a:t>The word “charity” in the KJV is, of course, translated “Love” in most modern versions</a:t>
            </a:r>
          </a:p>
          <a:p>
            <a:pPr marL="628650" lvl="1" indent="-171450">
              <a:buFont typeface="Arial" panose="020B0604020202020204" pitchFamily="34" charset="0"/>
              <a:buChar char="•"/>
            </a:pPr>
            <a:r>
              <a:rPr lang="en-US" i="0" dirty="0"/>
              <a:t>The KJV translators, in using charity, established the idea of love in action in the text.</a:t>
            </a:r>
          </a:p>
          <a:p>
            <a:pPr marL="171450" lvl="0" indent="-171450">
              <a:buFont typeface="Arial" panose="020B0604020202020204" pitchFamily="34" charset="0"/>
              <a:buChar char="•"/>
            </a:pPr>
            <a:r>
              <a:rPr lang="en-US" sz="1200" b="1" i="0" dirty="0">
                <a:latin typeface="+mn-lt"/>
              </a:rPr>
              <a:t>Charity (agape) - </a:t>
            </a:r>
            <a:r>
              <a:rPr lang="en-US" sz="1200" b="1" i="0" u="none" strike="noStrike" baseline="0" dirty="0">
                <a:solidFill>
                  <a:srgbClr val="292F33"/>
                </a:solidFill>
                <a:latin typeface="+mn-lt"/>
              </a:rPr>
              <a:t>brotherly love, affection, good will, love, benevolence (Thayer)</a:t>
            </a:r>
          </a:p>
          <a:p>
            <a:pPr marL="628650" lvl="1" indent="-171450">
              <a:buFont typeface="Arial" panose="020B0604020202020204" pitchFamily="34" charset="0"/>
              <a:buChar char="•"/>
            </a:pPr>
            <a:r>
              <a:rPr lang="en-US" sz="1200" b="0" i="0" u="none" strike="noStrike" baseline="0" dirty="0">
                <a:solidFill>
                  <a:srgbClr val="292F33"/>
                </a:solidFill>
                <a:latin typeface="+mn-lt"/>
              </a:rPr>
              <a:t>Note especially – good will, benevolence (active expression of good will toward others).</a:t>
            </a:r>
          </a:p>
          <a:p>
            <a:pPr marL="171450" lvl="0" indent="-171450">
              <a:buFont typeface="Arial" panose="020B0604020202020204" pitchFamily="34" charset="0"/>
              <a:buChar char="•"/>
            </a:pPr>
            <a:r>
              <a:rPr lang="en-US" sz="1200" b="1" i="0" dirty="0">
                <a:latin typeface="+mn-lt"/>
              </a:rPr>
              <a:t>Paul notes that love (good will and affection toward others) is what must always motivate the Christian in his actions toward others</a:t>
            </a:r>
          </a:p>
          <a:p>
            <a:pPr marL="628650" lvl="1" indent="-171450">
              <a:buFont typeface="Arial" panose="020B0604020202020204" pitchFamily="34" charset="0"/>
              <a:buChar char="•"/>
            </a:pPr>
            <a:r>
              <a:rPr lang="en-US" sz="1200" i="0" dirty="0">
                <a:latin typeface="+mn-lt"/>
              </a:rPr>
              <a:t>Without charity, the miraculous powers given by the Holy Spirit are worked in vain.</a:t>
            </a:r>
          </a:p>
          <a:p>
            <a:pPr marL="628650" lvl="1" indent="-171450">
              <a:buFont typeface="Arial" panose="020B0604020202020204" pitchFamily="34" charset="0"/>
              <a:buChar char="•"/>
            </a:pPr>
            <a:r>
              <a:rPr lang="en-US" sz="1200" i="0" dirty="0">
                <a:latin typeface="+mn-lt"/>
              </a:rPr>
              <a:t>Without charity, a full understanding of God’s secrets and revelation does not elevate a man in his standing with God.</a:t>
            </a:r>
          </a:p>
          <a:p>
            <a:pPr marL="628650" lvl="1" indent="-171450">
              <a:buFont typeface="Arial" panose="020B0604020202020204" pitchFamily="34" charset="0"/>
              <a:buChar char="•"/>
            </a:pPr>
            <a:r>
              <a:rPr lang="en-US" sz="1200" i="0" dirty="0">
                <a:latin typeface="+mn-lt"/>
              </a:rPr>
              <a:t>Without charity, giving every penny you have to others, or even dying a martyr will not profit a man.</a:t>
            </a:r>
          </a:p>
          <a:p>
            <a:pPr marL="628650" lvl="1" indent="-171450">
              <a:buFont typeface="Arial" panose="020B0604020202020204" pitchFamily="34" charset="0"/>
              <a:buChar char="•"/>
            </a:pPr>
            <a:r>
              <a:rPr lang="en-US" sz="1200" i="0" dirty="0">
                <a:latin typeface="+mn-lt"/>
              </a:rPr>
              <a:t>Simply put, if you do not have good will/affection for man and God, you can’t be a faithful Christian.   </a:t>
            </a:r>
          </a:p>
          <a:p>
            <a:pPr marL="171450" lvl="0" indent="-171450">
              <a:buFont typeface="Arial" panose="020B0604020202020204" pitchFamily="34" charset="0"/>
              <a:buChar char="•"/>
            </a:pPr>
            <a:r>
              <a:rPr lang="en-US" sz="1200" b="1" i="0" dirty="0">
                <a:latin typeface="+mn-lt"/>
              </a:rPr>
              <a:t>That charity is best expressed in action.</a:t>
            </a:r>
          </a:p>
          <a:p>
            <a:pPr marL="628650" lvl="1" indent="-171450">
              <a:buFont typeface="Arial" panose="020B0604020202020204" pitchFamily="34" charset="0"/>
              <a:buChar char="•"/>
            </a:pPr>
            <a:r>
              <a:rPr lang="en-US" sz="1200" b="0" i="0" dirty="0">
                <a:latin typeface="+mn-lt"/>
              </a:rPr>
              <a:t>Love motivates us to obey the commandments of God</a:t>
            </a:r>
          </a:p>
          <a:p>
            <a:pPr marL="628650" lvl="1" indent="-171450">
              <a:buFont typeface="Arial" panose="020B0604020202020204" pitchFamily="34" charset="0"/>
              <a:buChar char="•"/>
            </a:pPr>
            <a:r>
              <a:rPr lang="en-US" sz="1200" b="0" i="0" dirty="0">
                <a:latin typeface="+mn-lt"/>
              </a:rPr>
              <a:t>Love motivates us to rightly divide the word of Truth</a:t>
            </a:r>
          </a:p>
          <a:p>
            <a:pPr marL="628650" lvl="1" indent="-171450">
              <a:buFont typeface="Arial" panose="020B0604020202020204" pitchFamily="34" charset="0"/>
              <a:buChar char="•"/>
            </a:pPr>
            <a:r>
              <a:rPr lang="en-US" sz="1200" b="0" i="0" dirty="0">
                <a:latin typeface="+mn-lt"/>
              </a:rPr>
              <a:t>Love motivates us to edify one another</a:t>
            </a:r>
          </a:p>
          <a:p>
            <a:pPr marL="628650" lvl="1" indent="-171450">
              <a:buFont typeface="Arial" panose="020B0604020202020204" pitchFamily="34" charset="0"/>
              <a:buChar char="•"/>
            </a:pPr>
            <a:r>
              <a:rPr lang="en-US" sz="1200" b="0" i="0" dirty="0">
                <a:latin typeface="+mn-lt"/>
              </a:rPr>
              <a:t>Love motivates us to preach the gospel to the lost</a:t>
            </a:r>
          </a:p>
          <a:p>
            <a:pPr marL="628650" lvl="1" indent="-171450">
              <a:buFont typeface="Arial" panose="020B0604020202020204" pitchFamily="34" charset="0"/>
              <a:buChar char="•"/>
            </a:pPr>
            <a:r>
              <a:rPr lang="en-US" sz="1200" b="1" i="0" dirty="0">
                <a:latin typeface="+mn-lt"/>
              </a:rPr>
              <a:t>Love motivates us to be liberal with the blessings of life, by helping others benevolently.</a:t>
            </a:r>
          </a:p>
        </p:txBody>
      </p:sp>
      <p:sp>
        <p:nvSpPr>
          <p:cNvPr id="4" name="Slide Number Placeholder 3"/>
          <p:cNvSpPr>
            <a:spLocks noGrp="1"/>
          </p:cNvSpPr>
          <p:nvPr>
            <p:ph type="sldNum" sz="quarter" idx="5"/>
          </p:nvPr>
        </p:nvSpPr>
        <p:spPr/>
        <p:txBody>
          <a:bodyPr/>
          <a:lstStyle/>
          <a:p>
            <a:fld id="{4F241E45-9BBA-45AB-8EC1-2DF97BD3A2A7}" type="slidenum">
              <a:rPr lang="en-US" smtClean="0"/>
              <a:t>2</a:t>
            </a:fld>
            <a:endParaRPr lang="en-US"/>
          </a:p>
        </p:txBody>
      </p:sp>
    </p:spTree>
    <p:extLst>
      <p:ext uri="{BB962C8B-B14F-4D97-AF65-F5344CB8AC3E}">
        <p14:creationId xmlns:p14="http://schemas.microsoft.com/office/powerpoint/2010/main" val="2419730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who loves is quick to help others! (Anyone in need, as opportunity allows)</a:t>
            </a:r>
          </a:p>
          <a:p>
            <a:pPr marL="0" indent="0">
              <a:buFont typeface="Arial" panose="020B0604020202020204" pitchFamily="34" charset="0"/>
              <a:buNone/>
            </a:pPr>
            <a:r>
              <a:rPr lang="en-US" b="1" dirty="0"/>
              <a:t>(Luke 10:25-37), </a:t>
            </a:r>
            <a:r>
              <a:rPr lang="en-US" i="1" dirty="0"/>
              <a:t>“And behold, a certain lawyer stood up and tested Him, saying, “Teacher, what shall I do to inherit eternal life?” </a:t>
            </a:r>
            <a:r>
              <a:rPr lang="en-US" i="1" baseline="30000" dirty="0"/>
              <a:t>26</a:t>
            </a:r>
            <a:r>
              <a:rPr lang="en-US" i="1" dirty="0"/>
              <a:t> He said to him, “What is written in the law? What is your reading of it?” </a:t>
            </a:r>
            <a:r>
              <a:rPr lang="en-US" i="1" baseline="30000" dirty="0"/>
              <a:t>27</a:t>
            </a:r>
            <a:r>
              <a:rPr lang="en-US" i="1" dirty="0"/>
              <a:t> So he answered and said, “‘You shall love the Lord your God with all your heart, with all your soul, with all your strength, and with all your mind,’ and ‘your neighbor as yourself.’ ” </a:t>
            </a:r>
            <a:r>
              <a:rPr lang="en-US" i="1" baseline="30000" dirty="0"/>
              <a:t>28</a:t>
            </a:r>
            <a:r>
              <a:rPr lang="en-US" i="1" dirty="0"/>
              <a:t> And He said to him, “You have answered rightly; do this and you will live.” </a:t>
            </a:r>
            <a:r>
              <a:rPr lang="en-US" i="1" baseline="30000" dirty="0"/>
              <a:t>29</a:t>
            </a:r>
            <a:r>
              <a:rPr lang="en-US" i="1" dirty="0"/>
              <a:t> But he, wanting to justify himself, said to Jesus, “And who is my neighbor?” </a:t>
            </a:r>
            <a:r>
              <a:rPr lang="en-US" i="1" baseline="30000" dirty="0"/>
              <a:t>30</a:t>
            </a:r>
            <a:r>
              <a:rPr lang="en-US" i="1" dirty="0"/>
              <a:t> Then Jesus answered and said: “A certain man went down from Jerusalem to Jericho, and fell among thieves, who stripped him of his clothing, wounded him, and departed, leaving him half dead.</a:t>
            </a:r>
            <a:r>
              <a:rPr lang="en-US" i="1" baseline="30000" dirty="0"/>
              <a:t> 31</a:t>
            </a:r>
            <a:r>
              <a:rPr lang="en-US" i="1" dirty="0"/>
              <a:t> Now by chance a certain priest came down that road. And when he saw him, he passed by on the other side.</a:t>
            </a:r>
            <a:r>
              <a:rPr lang="en-US" i="1" baseline="30000" dirty="0"/>
              <a:t> 32</a:t>
            </a:r>
            <a:r>
              <a:rPr lang="en-US" i="1" dirty="0"/>
              <a:t> Likewise a Levite, when he arrived at the place, came and looked, and passed by on the other side.</a:t>
            </a:r>
            <a:r>
              <a:rPr lang="en-US" i="1" baseline="30000" dirty="0"/>
              <a:t> 33</a:t>
            </a:r>
            <a:r>
              <a:rPr lang="en-US" i="1" dirty="0"/>
              <a:t> But a certain Samaritan, as he journeyed, came where he was. And when he saw him, he had compassion.</a:t>
            </a:r>
            <a:r>
              <a:rPr lang="en-US" i="1" baseline="30000" dirty="0"/>
              <a:t> 34</a:t>
            </a:r>
            <a:r>
              <a:rPr lang="en-US" i="1" dirty="0"/>
              <a:t> So he went to him and bandaged his wounds, pouring on oil and wine; and he set him on his own animal, brought him to an inn, and took care of him.</a:t>
            </a:r>
            <a:r>
              <a:rPr lang="en-US" i="1" baseline="30000" dirty="0"/>
              <a:t> 35</a:t>
            </a:r>
            <a:r>
              <a:rPr lang="en-US" i="1" dirty="0"/>
              <a:t> On the next day, when he departed, he took out two denarii, gave them to the innkeeper, and said to him, ‘Take care of him; and whatever more you spend, when I come again, I will repay you.’</a:t>
            </a:r>
            <a:r>
              <a:rPr lang="en-US" i="1" baseline="30000" dirty="0"/>
              <a:t> 36</a:t>
            </a:r>
            <a:r>
              <a:rPr lang="en-US" i="1" dirty="0"/>
              <a:t> So which of these three do you think was neighbor to him who fell among the thieves?” </a:t>
            </a:r>
            <a:r>
              <a:rPr lang="en-US" i="1" baseline="30000" dirty="0"/>
              <a:t>37</a:t>
            </a:r>
            <a:r>
              <a:rPr lang="en-US" i="1" dirty="0"/>
              <a:t> And he said, “He who showed mercy on him.” Then Jesus said to him, “Go and do likewise.”</a:t>
            </a:r>
          </a:p>
          <a:p>
            <a:pPr marL="628650" lvl="1" indent="-171450">
              <a:buFont typeface="Arial" panose="020B0604020202020204" pitchFamily="34" charset="0"/>
              <a:buChar char="•"/>
            </a:pPr>
            <a:r>
              <a:rPr lang="en-US" dirty="0"/>
              <a:t>Love your Neighbor (Who?) Those to whom you have opportunity to express love!</a:t>
            </a:r>
          </a:p>
          <a:p>
            <a:pPr marL="628650" lvl="1" indent="-171450">
              <a:buFont typeface="Arial" panose="020B0604020202020204" pitchFamily="34" charset="0"/>
              <a:buChar char="•"/>
            </a:pPr>
            <a:r>
              <a:rPr lang="en-US" dirty="0"/>
              <a:t>This love, if it motivates us, will give us many opportunities as individuals to be benevolent and caring to others.  Both brethren and strangers!</a:t>
            </a:r>
          </a:p>
          <a:p>
            <a:pPr marL="628650" lvl="1" indent="-171450">
              <a:buFont typeface="Arial" panose="020B0604020202020204" pitchFamily="34" charset="0"/>
              <a:buChar char="•"/>
            </a:pPr>
            <a:r>
              <a:rPr lang="en-US" b="1" dirty="0"/>
              <a:t>Q:  What institution has God established to practice charity on a large scale?</a:t>
            </a:r>
          </a:p>
          <a:p>
            <a:pPr marL="1085850" lvl="2" indent="-171450">
              <a:buFont typeface="Arial" panose="020B0604020202020204" pitchFamily="34" charset="0"/>
              <a:buChar char="•"/>
            </a:pPr>
            <a:r>
              <a:rPr lang="en-US" dirty="0"/>
              <a:t>Civil government has been given that responsibility to be charitable</a:t>
            </a:r>
          </a:p>
          <a:p>
            <a:pPr marL="0" lvl="0" indent="0">
              <a:buFont typeface="Arial" panose="020B0604020202020204" pitchFamily="34" charset="0"/>
              <a:buNone/>
            </a:pPr>
            <a:r>
              <a:rPr lang="en-US" b="1" dirty="0"/>
              <a:t>(Isaiah 10:1-4), </a:t>
            </a:r>
            <a:r>
              <a:rPr lang="en-US" i="1" dirty="0"/>
              <a:t>“Woe to those who decree unrighteous decrees, who write misfortune, which they have prescribed </a:t>
            </a:r>
            <a:r>
              <a:rPr lang="en-US" i="1" baseline="30000" dirty="0"/>
              <a:t>2</a:t>
            </a:r>
            <a:r>
              <a:rPr lang="en-US" i="1" dirty="0"/>
              <a:t> to rob the needy of justice, and to take what is right from the poor of My people, that widows may be their prey, and that they may rob the fatherless. </a:t>
            </a:r>
            <a:r>
              <a:rPr lang="en-US" i="1" baseline="30000" dirty="0"/>
              <a:t>3</a:t>
            </a:r>
            <a:r>
              <a:rPr lang="en-US" i="1" dirty="0"/>
              <a:t> What will you do in the day of punishment, and in the desolation which will come from afar? To whom will you flee for help? And where will you leave your glory? </a:t>
            </a:r>
            <a:r>
              <a:rPr lang="en-US" i="1" baseline="30000" dirty="0"/>
              <a:t>4</a:t>
            </a:r>
            <a:r>
              <a:rPr lang="en-US" i="1" dirty="0"/>
              <a:t> Without Me they shall bow down among the prisoners, and they shall fall among the slain.” </a:t>
            </a:r>
            <a:r>
              <a:rPr lang="en-US" i="1" u="sng" dirty="0"/>
              <a:t>For all this His anger is not turned away, but His hand is stretched out still</a:t>
            </a:r>
            <a:r>
              <a:rPr lang="en-US" i="1" dirty="0"/>
              <a:t>.”</a:t>
            </a:r>
          </a:p>
          <a:p>
            <a:pPr marL="628650" lvl="1" indent="-171450">
              <a:buFont typeface="Arial" panose="020B0604020202020204" pitchFamily="34" charset="0"/>
              <a:buChar char="•"/>
            </a:pPr>
            <a:r>
              <a:rPr lang="en-US" i="0" dirty="0"/>
              <a:t>The Christian responsibility for charity is not generally institutional.  It is, rather, individual.  In order to show love for our neighbor, we individually are to help him!</a:t>
            </a:r>
          </a:p>
          <a:p>
            <a:pPr marL="628650" lvl="1" indent="-171450">
              <a:buFont typeface="Arial" panose="020B0604020202020204" pitchFamily="34" charset="0"/>
              <a:buChar char="•"/>
            </a:pPr>
            <a:r>
              <a:rPr lang="en-US" i="0" dirty="0"/>
              <a:t>And, the Christian has much liberty in pursuing these charitable acts.  There are, however, a few principles and applications I would like to share with you.</a:t>
            </a:r>
          </a:p>
          <a:p>
            <a:pPr marL="171450" indent="-171450">
              <a:buFont typeface="Arial" panose="020B0604020202020204" pitchFamily="34" charset="0"/>
              <a:buChar char="•"/>
            </a:pPr>
            <a:r>
              <a:rPr lang="en-US" b="1" dirty="0"/>
              <a:t>Principles involved [Click for each item]</a:t>
            </a:r>
          </a:p>
          <a:p>
            <a:pPr marL="628650" lvl="1" indent="-171450">
              <a:buFont typeface="Arial" panose="020B0604020202020204" pitchFamily="34" charset="0"/>
              <a:buChar char="•"/>
            </a:pPr>
            <a:r>
              <a:rPr lang="en-US" b="1" dirty="0"/>
              <a:t>What you have is your own, and you have the right to use it as you see fit (in accord with godliness)</a:t>
            </a:r>
          </a:p>
          <a:p>
            <a:pPr marL="0" lvl="0" indent="0">
              <a:buFont typeface="Arial" panose="020B0604020202020204" pitchFamily="34" charset="0"/>
              <a:buNone/>
            </a:pPr>
            <a:r>
              <a:rPr lang="en-US" b="1" dirty="0"/>
              <a:t>(Acts 5:3-4), [The deception of Ananias and Sapphira], </a:t>
            </a:r>
            <a:r>
              <a:rPr lang="en-US" i="1" dirty="0"/>
              <a:t>“But Peter said, “Ananias, why has Satan filled your heart to lie to the Holy Spirit and keep back part of the price of the land for yourself?</a:t>
            </a:r>
            <a:r>
              <a:rPr lang="en-US" i="1" baseline="30000" dirty="0"/>
              <a:t> 4</a:t>
            </a:r>
            <a:r>
              <a:rPr lang="en-US" i="1" dirty="0"/>
              <a:t> While it remained, was it not your own? And after it was sold, was it not in your own control? Why have you conceived this thing in your heart? You have not lied to men but to God.”</a:t>
            </a:r>
          </a:p>
          <a:p>
            <a:pPr marL="1085850" lvl="2" indent="-171450">
              <a:buFont typeface="Arial" panose="020B0604020202020204" pitchFamily="34" charset="0"/>
              <a:buChar char="•"/>
            </a:pPr>
            <a:r>
              <a:rPr lang="en-US" i="0" dirty="0"/>
              <a:t>Do not feel guilty for deciding not to stop on the corner, and give to one who is asking for money.</a:t>
            </a:r>
          </a:p>
          <a:p>
            <a:pPr marL="1085850" lvl="2" indent="-171450">
              <a:buFont typeface="Arial" panose="020B0604020202020204" pitchFamily="34" charset="0"/>
              <a:buChar char="•"/>
            </a:pPr>
            <a:r>
              <a:rPr lang="en-US" i="0" u="sng" dirty="0"/>
              <a:t>Do make a plan</a:t>
            </a:r>
            <a:r>
              <a:rPr lang="en-US" i="0" dirty="0"/>
              <a:t>.  Be proactive in determining who you will and should help.  Budget for it.  There will be plenty of individuals to help!</a:t>
            </a:r>
          </a:p>
          <a:p>
            <a:pPr marL="628650" lvl="1" indent="-171450">
              <a:buFont typeface="Arial" panose="020B0604020202020204" pitchFamily="34" charset="0"/>
              <a:buChar char="•"/>
            </a:pPr>
            <a:r>
              <a:rPr lang="en-US" b="1" dirty="0"/>
              <a:t>[CLICK] Do not contribute to sin. (If a man will not work, neither should he eat)</a:t>
            </a:r>
          </a:p>
          <a:p>
            <a:pPr marL="0" lvl="0" indent="0">
              <a:buFont typeface="Arial" panose="020B0604020202020204" pitchFamily="34" charset="0"/>
              <a:buNone/>
            </a:pPr>
            <a:r>
              <a:rPr lang="en-US" b="1" dirty="0"/>
              <a:t>(2 Thessalonians 3:10-12), </a:t>
            </a:r>
            <a:r>
              <a:rPr lang="en-US" i="1" dirty="0"/>
              <a:t>“For even when we were with you, we commanded you this: If anyone will not work, neither shall he eat.</a:t>
            </a:r>
            <a:r>
              <a:rPr lang="en-US" i="1" baseline="30000" dirty="0"/>
              <a:t> 11</a:t>
            </a:r>
            <a:r>
              <a:rPr lang="en-US" i="1" dirty="0"/>
              <a:t> For we hear that there are some who walk among you in a disorderly manner, not working at all, but are busybodies.</a:t>
            </a:r>
            <a:r>
              <a:rPr lang="en-US" i="1" baseline="30000" dirty="0"/>
              <a:t> 12</a:t>
            </a:r>
            <a:r>
              <a:rPr lang="en-US" i="1" dirty="0"/>
              <a:t> Now those who are such we command and exhort through our Lord Jesus Christ that they work in quietness and eat their own bread.”</a:t>
            </a:r>
          </a:p>
          <a:p>
            <a:pPr marL="1085850" lvl="2" indent="-171450">
              <a:buFont typeface="Arial" panose="020B0604020202020204" pitchFamily="34" charset="0"/>
              <a:buChar char="•"/>
            </a:pPr>
            <a:r>
              <a:rPr lang="en-US" i="0" dirty="0"/>
              <a:t>Not all are worthy of help.  And not all will use money given in acceptable ways.</a:t>
            </a:r>
          </a:p>
          <a:p>
            <a:pPr marL="1085850" lvl="2" indent="-171450">
              <a:buFont typeface="Arial" panose="020B0604020202020204" pitchFamily="34" charset="0"/>
              <a:buChar char="•"/>
            </a:pPr>
            <a:r>
              <a:rPr lang="en-US" i="0" dirty="0"/>
              <a:t>NOT saying it is wrong to help the guy on the corner with the cardboard sign.</a:t>
            </a:r>
          </a:p>
          <a:p>
            <a:pPr marL="1085850" lvl="2" indent="-171450">
              <a:buFont typeface="Arial" panose="020B0604020202020204" pitchFamily="34" charset="0"/>
              <a:buChar char="•"/>
            </a:pPr>
            <a:r>
              <a:rPr lang="en-US" i="0" dirty="0"/>
              <a:t>But, if you typically do, why not get a gift card to a restaurant or offer to pay for groceries rather than just give cash that may be used for Drugs or Alcohol</a:t>
            </a:r>
          </a:p>
          <a:p>
            <a:pPr marL="628650" lvl="1" indent="-171450">
              <a:buFont typeface="Arial" panose="020B0604020202020204" pitchFamily="34" charset="0"/>
              <a:buChar char="•"/>
            </a:pPr>
            <a:r>
              <a:rPr lang="en-US" b="1" dirty="0"/>
              <a:t>[CLICK] Not trying to fix everyone, help someone in front of you! (Poor you will have with you always)</a:t>
            </a:r>
          </a:p>
          <a:p>
            <a:pPr marL="0" lvl="0" indent="0">
              <a:buFont typeface="Arial" panose="020B0604020202020204" pitchFamily="34" charset="0"/>
              <a:buNone/>
            </a:pPr>
            <a:r>
              <a:rPr lang="en-US" b="1" dirty="0"/>
              <a:t>(Mark 14:6-7), [Woman criticized for anointing Jesus with expensive ointment… Jesus response,  </a:t>
            </a:r>
            <a:r>
              <a:rPr lang="en-US" i="1" dirty="0"/>
              <a:t>“But Jesus said, ‘Let her alone. Why do you trouble her? She has done a good work for Me.</a:t>
            </a:r>
            <a:r>
              <a:rPr lang="en-US" i="1" baseline="30000" dirty="0"/>
              <a:t> 7</a:t>
            </a:r>
            <a:r>
              <a:rPr lang="en-US" i="1" dirty="0"/>
              <a:t> For you have the poor with you always, and whenever you wish you may do them good; but Me you do not have always.’”</a:t>
            </a:r>
          </a:p>
          <a:p>
            <a:pPr marL="1085850" lvl="2" indent="-171450">
              <a:buFont typeface="Arial" panose="020B0604020202020204" pitchFamily="34" charset="0"/>
              <a:buChar char="•"/>
            </a:pPr>
            <a:r>
              <a:rPr lang="en-US" dirty="0"/>
              <a:t>All your money, if spent on benevolence alone, will not stop human suffering.  It will continue to exist.</a:t>
            </a:r>
          </a:p>
          <a:p>
            <a:pPr marL="1085850" lvl="2" indent="-171450">
              <a:buFont typeface="Arial" panose="020B0604020202020204" pitchFamily="34" charset="0"/>
              <a:buChar char="•"/>
            </a:pPr>
            <a:r>
              <a:rPr lang="en-US" dirty="0"/>
              <a:t>Ex:  Chuck </a:t>
            </a:r>
            <a:r>
              <a:rPr lang="en-US" dirty="0" err="1"/>
              <a:t>Feeny</a:t>
            </a:r>
            <a:r>
              <a:rPr lang="en-US" dirty="0"/>
              <a:t>, 89 year old Billionaire.  Has just finished giving away all $8 Billion of his fortune to alleviate suffering.  He has done so much good.  The poor remain!</a:t>
            </a:r>
          </a:p>
          <a:p>
            <a:pPr marL="1085850" lvl="2" indent="-171450">
              <a:buFont typeface="Arial" panose="020B0604020202020204" pitchFamily="34" charset="0"/>
              <a:buChar char="•"/>
            </a:pPr>
            <a:r>
              <a:rPr lang="en-US" dirty="0"/>
              <a:t>Your focus ought not be trying to change a world that is unchangeable.  It is simply to impact with love those you can.  Focus on individuals, and your own capability to help others.</a:t>
            </a:r>
          </a:p>
          <a:p>
            <a:pPr marL="628650" lvl="1" indent="-171450">
              <a:buFont typeface="Arial" panose="020B0604020202020204" pitchFamily="34" charset="0"/>
              <a:buChar char="•"/>
            </a:pPr>
            <a:r>
              <a:rPr lang="en-US" b="1" dirty="0"/>
              <a:t>[CLICK] However, love and the practice of pure religion necessitates liberality in benevolence (James 1:27)</a:t>
            </a:r>
          </a:p>
          <a:p>
            <a:pPr marL="0" lvl="0" indent="0">
              <a:buFont typeface="Arial" panose="020B0604020202020204" pitchFamily="34" charset="0"/>
              <a:buNone/>
            </a:pPr>
            <a:r>
              <a:rPr lang="en-US" b="1" dirty="0"/>
              <a:t>(Matthew 10:42), </a:t>
            </a:r>
            <a:r>
              <a:rPr lang="en-US" i="1" dirty="0"/>
              <a:t>“And whoever gives one of these little ones only a cup of cold water in the name of a disciple, assuredly, I say to you, he shall by no means lose his reward.”</a:t>
            </a:r>
          </a:p>
          <a:p>
            <a:pPr marL="0" lvl="0" indent="0">
              <a:buFont typeface="Arial" panose="020B0604020202020204" pitchFamily="34" charset="0"/>
              <a:buNone/>
            </a:pPr>
            <a:r>
              <a:rPr lang="en-US" b="1" dirty="0"/>
              <a:t>(James 1:27), </a:t>
            </a:r>
            <a:r>
              <a:rPr lang="en-US" i="1" dirty="0"/>
              <a:t>“Pure and undefiled religion before God and the Father is this: to visit orphans and widows in their trouble, and to keep oneself unspotted from the world.”</a:t>
            </a:r>
          </a:p>
          <a:p>
            <a:pPr marL="628650" lvl="1" indent="-171450">
              <a:buFont typeface="Arial" panose="020B0604020202020204" pitchFamily="34" charset="0"/>
              <a:buChar char="•"/>
            </a:pPr>
            <a:r>
              <a:rPr lang="en-US" b="1" dirty="0"/>
              <a:t>[CLICK] Primary motivation:  Love of man/neighbor</a:t>
            </a:r>
          </a:p>
          <a:p>
            <a:pPr marL="0" lvl="0" indent="0">
              <a:buFont typeface="Arial" panose="020B0604020202020204" pitchFamily="34" charset="0"/>
              <a:buNone/>
            </a:pPr>
            <a:r>
              <a:rPr lang="en-US" b="1" dirty="0"/>
              <a:t>(1 John 4:7), </a:t>
            </a:r>
            <a:r>
              <a:rPr lang="en-US" i="1" dirty="0"/>
              <a:t>“Beloved, let us love one another, for love is of God; and everyone who loves is born of God and knows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41E45-9BBA-45AB-8EC1-2DF97BD3A2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70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Giving to the Lord</a:t>
            </a:r>
          </a:p>
          <a:p>
            <a:pPr marL="628650" lvl="1" indent="-171450">
              <a:buFont typeface="Arial" panose="020B0604020202020204" pitchFamily="34" charset="0"/>
              <a:buChar char="•"/>
            </a:pPr>
            <a:r>
              <a:rPr lang="en-US" b="1" dirty="0"/>
              <a:t>In this we mean identify a Christian responsibility to support the work that God has given us to do collectively</a:t>
            </a:r>
          </a:p>
          <a:p>
            <a:pPr marL="1085850" lvl="2" indent="-171450">
              <a:buFont typeface="Arial" panose="020B0604020202020204" pitchFamily="34" charset="0"/>
              <a:buChar char="•"/>
            </a:pPr>
            <a:r>
              <a:rPr lang="en-US" dirty="0"/>
              <a:t>There are duties associated with being a member of a congregation of God’s people.  One of these is to contribute into a common treasury to do His work</a:t>
            </a:r>
          </a:p>
          <a:p>
            <a:pPr marL="628650" lvl="1" indent="-171450">
              <a:buFont typeface="Arial" panose="020B0604020202020204" pitchFamily="34" charset="0"/>
              <a:buChar char="•"/>
            </a:pPr>
            <a:r>
              <a:rPr lang="en-US" b="1" dirty="0"/>
              <a:t>[CLICK] This is a command of God (not a suggestion or optional thing)</a:t>
            </a:r>
          </a:p>
          <a:p>
            <a:pPr marL="0" lvl="0" indent="0">
              <a:buFont typeface="Arial" panose="020B0604020202020204" pitchFamily="34" charset="0"/>
              <a:buNone/>
            </a:pPr>
            <a:r>
              <a:rPr lang="en-US" b="1" dirty="0"/>
              <a:t>(1 Corinthians 16:1-2), [Need to alleviate famine in Judea], </a:t>
            </a:r>
            <a:r>
              <a:rPr lang="en-US" i="1" dirty="0"/>
              <a:t>“Now concerning the collection for the saints, as </a:t>
            </a:r>
            <a:r>
              <a:rPr lang="en-US" i="1" u="sng" dirty="0"/>
              <a:t>I have given orders</a:t>
            </a:r>
            <a:r>
              <a:rPr lang="en-US" i="1" dirty="0"/>
              <a:t> to the churches of Galatia, </a:t>
            </a:r>
            <a:r>
              <a:rPr lang="en-US" i="1" u="sng" dirty="0"/>
              <a:t>so you must do also</a:t>
            </a:r>
            <a:r>
              <a:rPr lang="en-US" i="1" dirty="0"/>
              <a:t>:</a:t>
            </a:r>
            <a:r>
              <a:rPr lang="en-US" i="1" baseline="30000" dirty="0"/>
              <a:t> 2</a:t>
            </a:r>
            <a:r>
              <a:rPr lang="en-US" i="1" dirty="0"/>
              <a:t> On the first day of the week let each one of you lay something aside, storing up as he may prosper, that there be no collections when I come.”</a:t>
            </a:r>
          </a:p>
          <a:p>
            <a:pPr marL="628650" lvl="1" indent="-171450">
              <a:buFont typeface="Arial" panose="020B0604020202020204" pitchFamily="34" charset="0"/>
              <a:buChar char="•"/>
            </a:pPr>
            <a:r>
              <a:rPr lang="en-US" b="1" dirty="0"/>
              <a:t>[CLICK TWICE] God has expectations regarding our fulfillment of this command (consistent, liberal cheerful)</a:t>
            </a:r>
          </a:p>
          <a:p>
            <a:pPr marL="1085850" lvl="2" indent="-171450">
              <a:buFont typeface="Arial" panose="020B0604020202020204" pitchFamily="34" charset="0"/>
              <a:buChar char="•"/>
            </a:pPr>
            <a:r>
              <a:rPr lang="en-US" dirty="0"/>
              <a:t>First, as indicated in the text of 1 Corinthians (a systematic, thoughtful planned giving </a:t>
            </a:r>
            <a:r>
              <a:rPr lang="en-US" i="1" dirty="0"/>
              <a:t>“storing up as he may prosper”</a:t>
            </a:r>
            <a:r>
              <a:rPr lang="en-US" i="0" dirty="0"/>
              <a:t>)</a:t>
            </a:r>
          </a:p>
          <a:p>
            <a:pPr marL="1085850" lvl="2" indent="-171450">
              <a:buFont typeface="Arial" panose="020B0604020202020204" pitchFamily="34" charset="0"/>
              <a:buChar char="•"/>
            </a:pPr>
            <a:r>
              <a:rPr lang="en-US" dirty="0"/>
              <a:t>Second, liberal and cheerful  and sacrifice</a:t>
            </a:r>
          </a:p>
          <a:p>
            <a:pPr marL="0" lvl="0" indent="0">
              <a:buFont typeface="Arial" panose="020B0604020202020204" pitchFamily="34" charset="0"/>
              <a:buNone/>
            </a:pPr>
            <a:r>
              <a:rPr lang="en-US" b="1" dirty="0"/>
              <a:t>(2 Corinthians 9:6-7), </a:t>
            </a:r>
            <a:r>
              <a:rPr lang="en-US" i="1" dirty="0"/>
              <a:t>“But this I say: He who sows sparingly will also reap sparingly, and he who sows bountifully will also reap bountifully.</a:t>
            </a:r>
            <a:r>
              <a:rPr lang="en-US" i="1" baseline="30000" dirty="0"/>
              <a:t> 7</a:t>
            </a:r>
            <a:r>
              <a:rPr lang="en-US" i="1" dirty="0"/>
              <a:t> So let each one give as he purposes in his heart, not grudgingly or of necessity; for God loves a cheerful giver.”</a:t>
            </a:r>
          </a:p>
          <a:p>
            <a:pPr marL="628650" lvl="1" indent="-171450">
              <a:buFont typeface="Arial" panose="020B0604020202020204" pitchFamily="34" charset="0"/>
              <a:buChar char="•"/>
            </a:pPr>
            <a:r>
              <a:rPr lang="en-US" b="1" dirty="0"/>
              <a:t>[CLICK] Evangelism &amp; Edification &amp; limited </a:t>
            </a:r>
            <a:r>
              <a:rPr lang="en-US" b="1" dirty="0" err="1"/>
              <a:t>benelovence</a:t>
            </a:r>
            <a:endParaRPr lang="en-US" b="1" dirty="0"/>
          </a:p>
          <a:p>
            <a:pPr marL="1085850" lvl="2" indent="-171450">
              <a:buFont typeface="Arial" panose="020B0604020202020204" pitchFamily="34" charset="0"/>
              <a:buChar char="•"/>
            </a:pPr>
            <a:r>
              <a:rPr lang="en-US" dirty="0"/>
              <a:t>An important principle in establishing authority in scripture.  If God expresses a command or obligation for Christians, he allows the lawful means of fulfilling that command.</a:t>
            </a:r>
          </a:p>
          <a:p>
            <a:pPr marL="1085850" lvl="2" indent="-171450">
              <a:buFont typeface="Arial" panose="020B0604020202020204" pitchFamily="34" charset="0"/>
              <a:buChar char="•"/>
            </a:pPr>
            <a:r>
              <a:rPr lang="en-US" dirty="0"/>
              <a:t>Example:  No specific command or example regarding raising money for the preaching of the gospel</a:t>
            </a:r>
          </a:p>
          <a:p>
            <a:pPr marL="1085850" lvl="2" indent="-171450">
              <a:buFont typeface="Arial" panose="020B0604020202020204" pitchFamily="34" charset="0"/>
              <a:buChar char="•"/>
            </a:pPr>
            <a:r>
              <a:rPr lang="en-US" dirty="0"/>
              <a:t>However, we do have a pattern that establishes the raising of funds for the church (cf. 1 Corinthians 16:1-2)</a:t>
            </a:r>
          </a:p>
          <a:p>
            <a:pPr marL="1085850" lvl="2" indent="-171450">
              <a:buFont typeface="Arial" panose="020B0604020202020204" pitchFamily="34" charset="0"/>
              <a:buChar char="•"/>
            </a:pPr>
            <a:r>
              <a:rPr lang="en-US" b="1" dirty="0"/>
              <a:t>Question:  </a:t>
            </a:r>
            <a:r>
              <a:rPr lang="en-US" dirty="0"/>
              <a:t>Can we use that money in a way other than benevolence?</a:t>
            </a:r>
          </a:p>
          <a:p>
            <a:pPr marL="1085850" lvl="2" indent="-171450">
              <a:buFont typeface="Arial" panose="020B0604020202020204" pitchFamily="34" charset="0"/>
              <a:buChar char="•"/>
            </a:pPr>
            <a:r>
              <a:rPr lang="en-US" b="1" dirty="0"/>
              <a:t>Answer:  </a:t>
            </a:r>
            <a:r>
              <a:rPr lang="en-US" dirty="0"/>
              <a:t>Paul authorized it in his instructions to support preachers (Defending money he received for preaching)</a:t>
            </a:r>
          </a:p>
          <a:p>
            <a:pPr marL="0" lvl="0" indent="0">
              <a:buFont typeface="Arial" panose="020B0604020202020204" pitchFamily="34" charset="0"/>
              <a:buNone/>
            </a:pPr>
            <a:r>
              <a:rPr lang="en-US" b="1" dirty="0"/>
              <a:t>(1 Corinthians 9:9-11), </a:t>
            </a:r>
            <a:r>
              <a:rPr lang="en-US" i="1" dirty="0"/>
              <a:t>“For it is written in the law of Moses, “You shall not muzzle an ox while it treads out the grain.” Is it oxen God is concerned about?</a:t>
            </a:r>
            <a:r>
              <a:rPr lang="en-US" i="1" baseline="30000" dirty="0"/>
              <a:t> 10</a:t>
            </a:r>
            <a:r>
              <a:rPr lang="en-US" i="1" dirty="0"/>
              <a:t> Or does He say it altogether for our sakes? For our sakes, no doubt, this is written, that he who plows should plow in hope, and he who threshes in hope should be partaker of his hope.</a:t>
            </a:r>
            <a:r>
              <a:rPr lang="en-US" i="1" baseline="30000" dirty="0"/>
              <a:t> 11</a:t>
            </a:r>
            <a:r>
              <a:rPr lang="en-US" i="1" dirty="0"/>
              <a:t> If we have sown spiritual things for you, is it a great thing if we reap your material things?”</a:t>
            </a:r>
          </a:p>
          <a:p>
            <a:pPr marL="1085850" lvl="2" indent="-171450">
              <a:buFont typeface="Arial" panose="020B0604020202020204" pitchFamily="34" charset="0"/>
              <a:buChar char="•"/>
            </a:pPr>
            <a:r>
              <a:rPr lang="en-US" i="0" dirty="0"/>
              <a:t>Same thing is true for worship &amp; work of edification.  The existence (expectation of the work) authorizes the use of the treasury to accomplish the work.</a:t>
            </a:r>
          </a:p>
          <a:p>
            <a:pPr marL="1085850" lvl="2" indent="-171450">
              <a:buFont typeface="Arial" panose="020B0604020202020204" pitchFamily="34" charset="0"/>
              <a:buChar char="•"/>
            </a:pPr>
            <a:r>
              <a:rPr lang="en-US" dirty="0"/>
              <a:t>Special note concerning the act of benevolence</a:t>
            </a:r>
          </a:p>
          <a:p>
            <a:pPr marL="1543050" lvl="3" indent="-171450">
              <a:buFont typeface="Arial" panose="020B0604020202020204" pitchFamily="34" charset="0"/>
              <a:buChar char="•"/>
            </a:pPr>
            <a:r>
              <a:rPr lang="en-US" dirty="0"/>
              <a:t>As we have noted, the church is not a benevolent institution</a:t>
            </a:r>
          </a:p>
          <a:p>
            <a:pPr marL="1543050" lvl="3" indent="-171450">
              <a:buFont typeface="Arial" panose="020B0604020202020204" pitchFamily="34" charset="0"/>
              <a:buChar char="•"/>
            </a:pPr>
            <a:r>
              <a:rPr lang="en-US" dirty="0"/>
              <a:t>It is an institution designed to save the lost and edify itself</a:t>
            </a:r>
          </a:p>
          <a:p>
            <a:pPr marL="1543050" lvl="3" indent="-171450">
              <a:buFont typeface="Arial" panose="020B0604020202020204" pitchFamily="34" charset="0"/>
              <a:buChar char="•"/>
            </a:pPr>
            <a:r>
              <a:rPr lang="en-US" dirty="0"/>
              <a:t>God expects governments and individuals to be lovingly benevolent (Note:  Individuals are free to establish institutions for the purpose of benevolence)</a:t>
            </a:r>
          </a:p>
          <a:p>
            <a:pPr marL="1543050" lvl="3" indent="-171450">
              <a:buFont typeface="Arial" panose="020B0604020202020204" pitchFamily="34" charset="0"/>
              <a:buChar char="•"/>
            </a:pPr>
            <a:r>
              <a:rPr lang="en-US" dirty="0"/>
              <a:t>However, there are certain benevolent obligations given by God to the local church</a:t>
            </a:r>
          </a:p>
          <a:p>
            <a:pPr marL="2000250" lvl="4" indent="-171450">
              <a:buFont typeface="Arial" panose="020B0604020202020204" pitchFamily="34" charset="0"/>
              <a:buChar char="•"/>
            </a:pPr>
            <a:r>
              <a:rPr lang="en-US" dirty="0"/>
              <a:t>Care of indigent saints</a:t>
            </a:r>
          </a:p>
          <a:p>
            <a:pPr marL="0" lvl="0" indent="0">
              <a:buFont typeface="Arial" panose="020B0604020202020204" pitchFamily="34" charset="0"/>
              <a:buNone/>
            </a:pPr>
            <a:r>
              <a:rPr lang="en-US" b="1" dirty="0"/>
              <a:t>(Acts 11:27-30), [This was the situation Paul wrote about in 1 Corinthians 16], </a:t>
            </a:r>
            <a:r>
              <a:rPr lang="en-US" i="1" dirty="0"/>
              <a:t>“And in these days prophets came from Jerusalem to Antioch.</a:t>
            </a:r>
            <a:r>
              <a:rPr lang="en-US" i="1" baseline="30000" dirty="0"/>
              <a:t> 28</a:t>
            </a:r>
            <a:r>
              <a:rPr lang="en-US" i="1" dirty="0"/>
              <a:t> Then one of them, named Agabus, stood up and showed by the Spirit that there was going to be a great famine throughout all the world, which also happened in the days of Claudius Caesar.</a:t>
            </a:r>
            <a:r>
              <a:rPr lang="en-US" i="1" baseline="30000" dirty="0"/>
              <a:t> 29</a:t>
            </a:r>
            <a:r>
              <a:rPr lang="en-US" i="1" dirty="0"/>
              <a:t> Then the disciples, each according to his ability, determined </a:t>
            </a:r>
            <a:r>
              <a:rPr lang="en-US" i="1" u="sng" dirty="0"/>
              <a:t>to send relief to the brethren</a:t>
            </a:r>
            <a:r>
              <a:rPr lang="en-US" i="1" dirty="0"/>
              <a:t> dwelling in Judea.</a:t>
            </a:r>
            <a:r>
              <a:rPr lang="en-US" i="1" baseline="30000" dirty="0"/>
              <a:t> 30</a:t>
            </a:r>
            <a:r>
              <a:rPr lang="en-US" i="1" dirty="0"/>
              <a:t> This they also did, and sent it </a:t>
            </a:r>
            <a:r>
              <a:rPr lang="en-US" i="1" u="sng" dirty="0"/>
              <a:t>to the elders</a:t>
            </a:r>
            <a:r>
              <a:rPr lang="en-US" i="1" dirty="0"/>
              <a:t> by the hands of Barnabas and Saul.”</a:t>
            </a:r>
          </a:p>
          <a:p>
            <a:pPr marL="2000250" lvl="4" indent="-171450">
              <a:buFont typeface="Arial" panose="020B0604020202020204" pitchFamily="34" charset="0"/>
              <a:buChar char="•"/>
            </a:pPr>
            <a:r>
              <a:rPr lang="en-US" dirty="0"/>
              <a:t>Care of those who are really widows (without family)</a:t>
            </a:r>
          </a:p>
          <a:p>
            <a:pPr marL="0" lvl="0" indent="0">
              <a:buFont typeface="Arial" panose="020B0604020202020204" pitchFamily="34" charset="0"/>
              <a:buNone/>
            </a:pPr>
            <a:r>
              <a:rPr lang="en-US" b="1" dirty="0"/>
              <a:t>(1 Timothy 5:16),</a:t>
            </a:r>
            <a:r>
              <a:rPr lang="en-US" dirty="0"/>
              <a:t> </a:t>
            </a:r>
            <a:r>
              <a:rPr lang="en-US" i="1" dirty="0"/>
              <a:t>“If any believing man or woman has widows, let them relieve them, and </a:t>
            </a:r>
            <a:r>
              <a:rPr lang="en-US" i="1" u="sng" dirty="0"/>
              <a:t>do not let the church be burdened, that it may relieve those who are really widows</a:t>
            </a:r>
            <a:r>
              <a:rPr lang="en-US" i="1" dirty="0"/>
              <a:t>.”</a:t>
            </a:r>
          </a:p>
          <a:p>
            <a:pPr marL="628650" lvl="1" indent="-171450">
              <a:buFont typeface="Arial" panose="020B0604020202020204" pitchFamily="34" charset="0"/>
              <a:buChar char="•"/>
            </a:pPr>
            <a:r>
              <a:rPr lang="en-US" b="1" dirty="0"/>
              <a:t>[CLICK] Primary motivation: Love of God</a:t>
            </a:r>
          </a:p>
          <a:p>
            <a:pPr marL="0" lvl="0" indent="0">
              <a:buFont typeface="Arial" panose="020B0604020202020204" pitchFamily="34" charset="0"/>
              <a:buNone/>
            </a:pPr>
            <a:r>
              <a:rPr lang="en-US" b="1" dirty="0"/>
              <a:t>(1 John 5:2-3), </a:t>
            </a:r>
            <a:r>
              <a:rPr lang="en-US" b="0" i="1" dirty="0"/>
              <a:t>“By this we know that we love the children of God, when we love God and keep His commandments.</a:t>
            </a:r>
            <a:r>
              <a:rPr lang="en-US" b="0" i="1" baseline="30000" dirty="0"/>
              <a:t> 3</a:t>
            </a:r>
            <a:r>
              <a:rPr lang="en-US" b="0" i="1" dirty="0"/>
              <a:t> For this is the love of God, that we keep His commandments. And His commandments are not burdensome.”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41E45-9BBA-45AB-8EC1-2DF97BD3A2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94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latin typeface="+mn-lt"/>
              </a:rPr>
              <a:t>Conclusion:</a:t>
            </a:r>
          </a:p>
          <a:p>
            <a:pPr marL="628650" lvl="1" indent="-171450">
              <a:buFont typeface="Arial" panose="020B0604020202020204" pitchFamily="34" charset="0"/>
              <a:buChar char="•"/>
            </a:pPr>
            <a:r>
              <a:rPr lang="en-US" sz="1200" b="1" i="0" dirty="0">
                <a:latin typeface="+mn-lt"/>
              </a:rPr>
              <a:t>More good work will be done if you recognize that charitable giving is your personal responsibility.</a:t>
            </a:r>
          </a:p>
          <a:p>
            <a:pPr marL="1085850" lvl="2" indent="-171450">
              <a:buFont typeface="Arial" panose="020B0604020202020204" pitchFamily="34" charset="0"/>
              <a:buChar char="•"/>
            </a:pPr>
            <a:r>
              <a:rPr lang="en-US" sz="1200" b="0" i="0" dirty="0">
                <a:latin typeface="+mn-lt"/>
              </a:rPr>
              <a:t>Where men look for institutions to do big things, God looks for the motivated heart of His children.</a:t>
            </a:r>
          </a:p>
          <a:p>
            <a:pPr marL="1085850" lvl="2" indent="-171450">
              <a:buFont typeface="Arial" panose="020B0604020202020204" pitchFamily="34" charset="0"/>
              <a:buChar char="•"/>
            </a:pPr>
            <a:r>
              <a:rPr lang="en-US" sz="1200" b="0" i="0" dirty="0">
                <a:latin typeface="+mn-lt"/>
              </a:rPr>
              <a:t>Who is your neighbor?  He is the one to whom YOU can show YOUR love and charity!</a:t>
            </a:r>
          </a:p>
          <a:p>
            <a:pPr marL="628650" lvl="1" indent="-171450">
              <a:buFont typeface="Arial" panose="020B0604020202020204" pitchFamily="34" charset="0"/>
              <a:buChar char="•"/>
            </a:pPr>
            <a:r>
              <a:rPr lang="en-US" sz="1200" b="1" i="0" dirty="0">
                <a:latin typeface="+mn-lt"/>
              </a:rPr>
              <a:t>Hoarding treasures on earth will not get you to heaven</a:t>
            </a:r>
          </a:p>
          <a:p>
            <a:r>
              <a:rPr lang="en-US" sz="1200" b="1" i="0" dirty="0">
                <a:latin typeface="+mn-lt"/>
              </a:rPr>
              <a:t>(Matthew 6:19-21), </a:t>
            </a:r>
            <a:r>
              <a:rPr lang="en-US" i="1" dirty="0"/>
              <a:t>“Do not lay up for yourselves treasures on earth, where moth and rust destroy and where thieves break in and steal;</a:t>
            </a:r>
            <a:r>
              <a:rPr lang="en-US" i="1" baseline="30000" dirty="0"/>
              <a:t> 20</a:t>
            </a:r>
            <a:r>
              <a:rPr lang="en-US" i="1" dirty="0"/>
              <a:t> but lay up for yourselves treasures in heaven, where neither moth nor rust destroys and where thieves do not break in and steal.</a:t>
            </a:r>
            <a:r>
              <a:rPr lang="en-US" i="1" baseline="30000" dirty="0"/>
              <a:t> 21</a:t>
            </a:r>
            <a:r>
              <a:rPr lang="en-US" i="1" dirty="0"/>
              <a:t> For where your treasure is, there your heart will be also.”</a:t>
            </a:r>
            <a:endParaRPr lang="en-US" sz="1200" b="1" i="1" dirty="0">
              <a:latin typeface="+mn-lt"/>
            </a:endParaRPr>
          </a:p>
          <a:p>
            <a:pPr marL="628650" lvl="1" indent="-171450">
              <a:buFont typeface="Arial" panose="020B0604020202020204" pitchFamily="34" charset="0"/>
              <a:buChar char="•"/>
            </a:pPr>
            <a:r>
              <a:rPr lang="en-US" sz="1200" b="1" i="0" dirty="0">
                <a:latin typeface="+mn-lt"/>
              </a:rPr>
              <a:t>Don’t neglect the opportunities you have to share your love and charity.  In this you are laying up treasures in heaven!</a:t>
            </a:r>
          </a:p>
          <a:p>
            <a:pPr marL="0" lvl="0" indent="0">
              <a:buFont typeface="Arial" panose="020B0604020202020204" pitchFamily="34" charset="0"/>
              <a:buNone/>
            </a:pPr>
            <a:r>
              <a:rPr lang="en-US" sz="1200" b="1" i="0" dirty="0">
                <a:latin typeface="+mn-lt"/>
              </a:rPr>
              <a:t>(Philippians 4:16-20) [Paul thanked the Philippians for their support of His preaching], </a:t>
            </a:r>
            <a:r>
              <a:rPr lang="en-US" sz="1200" b="0" i="1" dirty="0">
                <a:latin typeface="+mn-lt"/>
              </a:rPr>
              <a:t>“</a:t>
            </a:r>
            <a:r>
              <a:rPr lang="en-US" b="0" i="1" dirty="0"/>
              <a:t>For even in Thessalonica you sent aid once and again for my necessities.</a:t>
            </a:r>
            <a:r>
              <a:rPr lang="en-US" b="0" i="1" baseline="30000" dirty="0"/>
              <a:t> 17</a:t>
            </a:r>
            <a:r>
              <a:rPr lang="en-US" b="0" i="1" dirty="0"/>
              <a:t> Not that I seek the gift, but I seek the fruit that abounds to your account.</a:t>
            </a:r>
            <a:r>
              <a:rPr lang="en-US" b="0" i="1" baseline="30000" dirty="0"/>
              <a:t> 18</a:t>
            </a:r>
            <a:r>
              <a:rPr lang="en-US" b="0" i="1" dirty="0"/>
              <a:t> Indeed I have all and abound. I am full, having received from Epaphroditus the things sent from you, a sweet-smelling aroma, an acceptable sacrifice, well pleasing to God.</a:t>
            </a:r>
            <a:r>
              <a:rPr lang="en-US" b="0" i="1" baseline="30000" dirty="0"/>
              <a:t> 19</a:t>
            </a:r>
            <a:r>
              <a:rPr lang="en-US" b="0" i="1" dirty="0"/>
              <a:t> And my God shall supply all your need according to His riches in glory by Christ Jesus.</a:t>
            </a:r>
            <a:r>
              <a:rPr lang="en-US" b="0" i="1" baseline="30000" dirty="0"/>
              <a:t> 20</a:t>
            </a:r>
            <a:r>
              <a:rPr lang="en-US" b="0" i="1" dirty="0"/>
              <a:t> Now to our God and Father be glory forever and ever. Amen.”</a:t>
            </a:r>
            <a:endParaRPr lang="en-US" sz="1200" b="0"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241E45-9BBA-45AB-8EC1-2DF97BD3A2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42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44F5-871F-4142-BF9E-9E97CF3EC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850E9-EA85-4893-B920-CEAEEA505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0D92CE-01F3-40D2-8489-3C4FC8ECC9E6}"/>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5" name="Footer Placeholder 4">
            <a:extLst>
              <a:ext uri="{FF2B5EF4-FFF2-40B4-BE49-F238E27FC236}">
                <a16:creationId xmlns:a16="http://schemas.microsoft.com/office/drawing/2014/main" id="{FED30BF5-616B-47E1-826E-5AE9B1B79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59713-2455-4C49-98BE-1E11AAFE5BAB}"/>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989529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F8EE-7D0D-4D77-8F26-5878899D4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37BA17-33AF-425A-9139-A0E3AD9B35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80EC3-746B-4965-A8DD-AC293F1C7BCC}"/>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5" name="Footer Placeholder 4">
            <a:extLst>
              <a:ext uri="{FF2B5EF4-FFF2-40B4-BE49-F238E27FC236}">
                <a16:creationId xmlns:a16="http://schemas.microsoft.com/office/drawing/2014/main" id="{DBC3494A-DF27-411E-81A3-D4080233D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F41B8-8B6D-45F0-9316-E16D4FC955FE}"/>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60097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9F28E1-CEC1-478A-B55F-767526A8B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C225C4-71E8-4CB8-B7FF-0F5626311C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2A493-D6BB-4138-B557-78191DBA8446}"/>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5" name="Footer Placeholder 4">
            <a:extLst>
              <a:ext uri="{FF2B5EF4-FFF2-40B4-BE49-F238E27FC236}">
                <a16:creationId xmlns:a16="http://schemas.microsoft.com/office/drawing/2014/main" id="{5D159089-F085-4113-83EF-BA7E9C252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1A6CD-34D3-4322-8361-9CD01CDCFFA3}"/>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382829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4A94-516F-43B6-9BCB-0192FEF41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277F6-3F54-4CBF-8A21-BDFDD3E12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B4A2B-629F-49CE-9545-00EE0586F077}"/>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5" name="Footer Placeholder 4">
            <a:extLst>
              <a:ext uri="{FF2B5EF4-FFF2-40B4-BE49-F238E27FC236}">
                <a16:creationId xmlns:a16="http://schemas.microsoft.com/office/drawing/2014/main" id="{2B85F3C9-16DC-46B7-BECC-E22230566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1C2DF-4DA6-4838-9A6C-407B77B61988}"/>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213197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49E4-B008-4A0E-A175-EDBE06D81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566985-ED31-49E2-944B-CA80CBEAEB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01909-F545-4674-95E0-7BE9E107B22F}"/>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5" name="Footer Placeholder 4">
            <a:extLst>
              <a:ext uri="{FF2B5EF4-FFF2-40B4-BE49-F238E27FC236}">
                <a16:creationId xmlns:a16="http://schemas.microsoft.com/office/drawing/2014/main" id="{C26568F6-8DB3-483D-A0E9-091FC3E9C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DB62D-0060-446B-920F-877AF702CBE4}"/>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184296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AF19-94FA-42E7-9C70-034F10B1E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0147-B060-401E-B4AA-F6C176FB2D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314B96-D124-4FAD-A4C0-EEC5A6EF8C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332D6-6480-4AE5-BEE1-6FF5FBE8438A}"/>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6" name="Footer Placeholder 5">
            <a:extLst>
              <a:ext uri="{FF2B5EF4-FFF2-40B4-BE49-F238E27FC236}">
                <a16:creationId xmlns:a16="http://schemas.microsoft.com/office/drawing/2014/main" id="{288D0351-15EB-4BF7-BEA5-10D6D3C4B8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E9B49-353F-407A-8F21-20AB82C01EB1}"/>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321727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03D1E-FAEE-478A-8BE2-CF77AA01EE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35CC7B-EDCC-4DA0-B418-15919D8D1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16267E-415C-4A2D-8B93-E797E75389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05047-2ECC-4219-AB79-176C3FF42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704A4-D14B-4FD9-B807-C5BD1DCA0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421495-25CA-42CD-96C0-E843F6F543E5}"/>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8" name="Footer Placeholder 7">
            <a:extLst>
              <a:ext uri="{FF2B5EF4-FFF2-40B4-BE49-F238E27FC236}">
                <a16:creationId xmlns:a16="http://schemas.microsoft.com/office/drawing/2014/main" id="{394985E7-4813-4497-93C5-D22092242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D92FF-92B9-45F1-92E6-0A0EA4DDE199}"/>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4459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8BC0-DB5E-4B5B-8A77-B4F864ADEE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3B668C-64F1-49C0-9F81-F7A04455AB3A}"/>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4" name="Footer Placeholder 3">
            <a:extLst>
              <a:ext uri="{FF2B5EF4-FFF2-40B4-BE49-F238E27FC236}">
                <a16:creationId xmlns:a16="http://schemas.microsoft.com/office/drawing/2014/main" id="{593820EB-446C-4C8A-AD62-5800075328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7FE9F1-5F94-4474-99E2-1F0779042DDA}"/>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40932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A5976-8F6C-4E30-9D92-DCE1FAB5E6B7}"/>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3" name="Footer Placeholder 2">
            <a:extLst>
              <a:ext uri="{FF2B5EF4-FFF2-40B4-BE49-F238E27FC236}">
                <a16:creationId xmlns:a16="http://schemas.microsoft.com/office/drawing/2014/main" id="{78276BEA-6CF0-4C5F-87D3-57E990F796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F9363-86F7-4061-97AD-B5389B79061F}"/>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31917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5AA7-0D27-445C-95CB-4AF27FDE4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AE2933-3835-4456-9000-49011B50A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FA833E-E1BA-4A3C-AA2C-628FFB1AD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7C9D9-AD14-4CDE-BE8E-0382D3014F3B}"/>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6" name="Footer Placeholder 5">
            <a:extLst>
              <a:ext uri="{FF2B5EF4-FFF2-40B4-BE49-F238E27FC236}">
                <a16:creationId xmlns:a16="http://schemas.microsoft.com/office/drawing/2014/main" id="{72104435-45B9-4626-ACBB-A19FE6E0DA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9D63E-FD3D-41AB-8564-C1FD8254BBD7}"/>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348366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BC81-E0D2-4726-853D-47BAC0FD5F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C323E6-B980-49D3-A956-471C55445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F6BBC1-BAE8-4067-AE52-FB9411ED3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1D81F-9CF9-46D2-87E9-F031F5BD247D}"/>
              </a:ext>
            </a:extLst>
          </p:cNvPr>
          <p:cNvSpPr>
            <a:spLocks noGrp="1"/>
          </p:cNvSpPr>
          <p:nvPr>
            <p:ph type="dt" sz="half" idx="10"/>
          </p:nvPr>
        </p:nvSpPr>
        <p:spPr/>
        <p:txBody>
          <a:bodyPr/>
          <a:lstStyle/>
          <a:p>
            <a:fld id="{6D4002D0-98FB-44D0-9A94-4C659177DC32}" type="datetimeFigureOut">
              <a:rPr lang="en-US" smtClean="0"/>
              <a:t>1/1/2021</a:t>
            </a:fld>
            <a:endParaRPr lang="en-US"/>
          </a:p>
        </p:txBody>
      </p:sp>
      <p:sp>
        <p:nvSpPr>
          <p:cNvPr id="6" name="Footer Placeholder 5">
            <a:extLst>
              <a:ext uri="{FF2B5EF4-FFF2-40B4-BE49-F238E27FC236}">
                <a16:creationId xmlns:a16="http://schemas.microsoft.com/office/drawing/2014/main" id="{58CAD34F-03E0-4A89-B0B7-9835DDD01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41863-CCC2-4ACC-8057-7DAF0413DC55}"/>
              </a:ext>
            </a:extLst>
          </p:cNvPr>
          <p:cNvSpPr>
            <a:spLocks noGrp="1"/>
          </p:cNvSpPr>
          <p:nvPr>
            <p:ph type="sldNum" sz="quarter" idx="12"/>
          </p:nvPr>
        </p:nvSpPr>
        <p:spPr/>
        <p:txBody>
          <a:bodyPr/>
          <a:lstStyle/>
          <a:p>
            <a:fld id="{4FECA7FE-C918-4147-8FAA-3B7EDFCE5872}" type="slidenum">
              <a:rPr lang="en-US" smtClean="0"/>
              <a:t>‹#›</a:t>
            </a:fld>
            <a:endParaRPr lang="en-US"/>
          </a:p>
        </p:txBody>
      </p:sp>
    </p:spTree>
    <p:extLst>
      <p:ext uri="{BB962C8B-B14F-4D97-AF65-F5344CB8AC3E}">
        <p14:creationId xmlns:p14="http://schemas.microsoft.com/office/powerpoint/2010/main" val="2439714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2DA18-3D98-4B75-9163-717438AFC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62E145-EC56-4DE8-AA48-2AF4FF328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6010C-6F59-4FB7-9D7C-EBEEEBFFC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002D0-98FB-44D0-9A94-4C659177DC32}" type="datetimeFigureOut">
              <a:rPr lang="en-US" smtClean="0"/>
              <a:t>1/1/2021</a:t>
            </a:fld>
            <a:endParaRPr lang="en-US"/>
          </a:p>
        </p:txBody>
      </p:sp>
      <p:sp>
        <p:nvSpPr>
          <p:cNvPr id="5" name="Footer Placeholder 4">
            <a:extLst>
              <a:ext uri="{FF2B5EF4-FFF2-40B4-BE49-F238E27FC236}">
                <a16:creationId xmlns:a16="http://schemas.microsoft.com/office/drawing/2014/main" id="{F3DEFA4D-C689-41EE-9B4C-8F042878E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4279FF-9BB0-4BD5-8E6A-69998F400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CA7FE-C918-4147-8FAA-3B7EDFCE5872}" type="slidenum">
              <a:rPr lang="en-US" smtClean="0"/>
              <a:t>‹#›</a:t>
            </a:fld>
            <a:endParaRPr lang="en-US"/>
          </a:p>
        </p:txBody>
      </p:sp>
    </p:spTree>
    <p:extLst>
      <p:ext uri="{BB962C8B-B14F-4D97-AF65-F5344CB8AC3E}">
        <p14:creationId xmlns:p14="http://schemas.microsoft.com/office/powerpoint/2010/main" val="434199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58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C18E-2965-413E-BB78-D81D8FB197C9}"/>
              </a:ext>
            </a:extLst>
          </p:cNvPr>
          <p:cNvSpPr>
            <a:spLocks noGrp="1"/>
          </p:cNvSpPr>
          <p:nvPr>
            <p:ph type="ctrTitle"/>
          </p:nvPr>
        </p:nvSpPr>
        <p:spPr>
          <a:xfrm>
            <a:off x="1017639" y="521110"/>
            <a:ext cx="9822426" cy="1474839"/>
          </a:xfrm>
        </p:spPr>
        <p:txBody>
          <a:bodyPr>
            <a:normAutofit/>
          </a:bodyPr>
          <a:lstStyle/>
          <a:p>
            <a:r>
              <a:rPr lang="en-US" sz="8000" dirty="0">
                <a:latin typeface="Carter One" panose="03080802040405060005" pitchFamily="66" charset="0"/>
              </a:rPr>
              <a:t>Charitable Giving</a:t>
            </a:r>
          </a:p>
        </p:txBody>
      </p:sp>
      <p:sp>
        <p:nvSpPr>
          <p:cNvPr id="3" name="Subtitle 2">
            <a:extLst>
              <a:ext uri="{FF2B5EF4-FFF2-40B4-BE49-F238E27FC236}">
                <a16:creationId xmlns:a16="http://schemas.microsoft.com/office/drawing/2014/main" id="{13958178-BCBA-406D-97A8-D14A60B36E8A}"/>
              </a:ext>
            </a:extLst>
          </p:cNvPr>
          <p:cNvSpPr>
            <a:spLocks noGrp="1"/>
          </p:cNvSpPr>
          <p:nvPr>
            <p:ph type="subTitle" idx="1"/>
          </p:nvPr>
        </p:nvSpPr>
        <p:spPr>
          <a:xfrm>
            <a:off x="845574" y="3922559"/>
            <a:ext cx="5083278" cy="826422"/>
          </a:xfrm>
        </p:spPr>
        <p:txBody>
          <a:bodyPr>
            <a:normAutofit/>
          </a:bodyPr>
          <a:lstStyle/>
          <a:p>
            <a:r>
              <a:rPr lang="en-US" sz="4400" b="1" dirty="0"/>
              <a:t>1 Corinthians 13:1-3</a:t>
            </a:r>
          </a:p>
        </p:txBody>
      </p:sp>
      <p:pic>
        <p:nvPicPr>
          <p:cNvPr id="5" name="Picture 4" descr="Calendar&#10;&#10;Description automatically generated">
            <a:extLst>
              <a:ext uri="{FF2B5EF4-FFF2-40B4-BE49-F238E27FC236}">
                <a16:creationId xmlns:a16="http://schemas.microsoft.com/office/drawing/2014/main" id="{97EB41A4-14D6-4CCA-B40E-965856937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710" y="2408903"/>
            <a:ext cx="6352064" cy="4449097"/>
          </a:xfrm>
          <a:prstGeom prst="rect">
            <a:avLst/>
          </a:prstGeom>
        </p:spPr>
      </p:pic>
    </p:spTree>
    <p:extLst>
      <p:ext uri="{BB962C8B-B14F-4D97-AF65-F5344CB8AC3E}">
        <p14:creationId xmlns:p14="http://schemas.microsoft.com/office/powerpoint/2010/main" val="225916348"/>
      </p:ext>
    </p:extLst>
  </p:cSld>
  <p:clrMapOvr>
    <a:masterClrMapping/>
  </p:clrMapOvr>
  <mc:AlternateContent xmlns:mc="http://schemas.openxmlformats.org/markup-compatibility/2006">
    <mc:Choice xmlns:p15="http://schemas.microsoft.com/office/powerpoint/2012/main" Requires="p15">
      <p:transition spd="slow">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C18E-2965-413E-BB78-D81D8FB197C9}"/>
              </a:ext>
            </a:extLst>
          </p:cNvPr>
          <p:cNvSpPr>
            <a:spLocks noGrp="1"/>
          </p:cNvSpPr>
          <p:nvPr>
            <p:ph type="ctrTitle"/>
          </p:nvPr>
        </p:nvSpPr>
        <p:spPr>
          <a:xfrm>
            <a:off x="692046" y="142407"/>
            <a:ext cx="10807908" cy="1609076"/>
          </a:xfrm>
        </p:spPr>
        <p:txBody>
          <a:bodyPr>
            <a:normAutofit/>
          </a:bodyPr>
          <a:lstStyle/>
          <a:p>
            <a:r>
              <a:rPr lang="en-US" sz="5200" dirty="0">
                <a:latin typeface="Carter One" panose="03080802040405060005" pitchFamily="66" charset="0"/>
              </a:rPr>
              <a:t>The Charitable Are Quick to Help</a:t>
            </a:r>
            <a:br>
              <a:rPr lang="en-US" sz="5200" dirty="0">
                <a:latin typeface="Carter One" panose="03080802040405060005" pitchFamily="66" charset="0"/>
              </a:rPr>
            </a:br>
            <a:r>
              <a:rPr lang="en-US" sz="4400" dirty="0">
                <a:latin typeface="+mn-lt"/>
              </a:rPr>
              <a:t>(Luke 10:25-37)</a:t>
            </a:r>
          </a:p>
        </p:txBody>
      </p:sp>
      <p:sp>
        <p:nvSpPr>
          <p:cNvPr id="3" name="Subtitle 2">
            <a:extLst>
              <a:ext uri="{FF2B5EF4-FFF2-40B4-BE49-F238E27FC236}">
                <a16:creationId xmlns:a16="http://schemas.microsoft.com/office/drawing/2014/main" id="{13958178-BCBA-406D-97A8-D14A60B36E8A}"/>
              </a:ext>
            </a:extLst>
          </p:cNvPr>
          <p:cNvSpPr>
            <a:spLocks noGrp="1"/>
          </p:cNvSpPr>
          <p:nvPr>
            <p:ph type="subTitle" idx="1"/>
          </p:nvPr>
        </p:nvSpPr>
        <p:spPr>
          <a:xfrm>
            <a:off x="539646" y="1873770"/>
            <a:ext cx="11287593" cy="4841823"/>
          </a:xfrm>
        </p:spPr>
        <p:txBody>
          <a:bodyPr>
            <a:normAutofit/>
          </a:bodyPr>
          <a:lstStyle/>
          <a:p>
            <a:pPr marL="571500" indent="-571500" algn="l">
              <a:lnSpc>
                <a:spcPct val="100000"/>
              </a:lnSpc>
              <a:spcBef>
                <a:spcPts val="0"/>
              </a:spcBef>
              <a:spcAft>
                <a:spcPts val="200"/>
              </a:spcAft>
              <a:buFont typeface="Arial" panose="020B0604020202020204" pitchFamily="34" charset="0"/>
              <a:buChar char="•"/>
            </a:pPr>
            <a:r>
              <a:rPr lang="en-US" sz="4000" b="1" dirty="0"/>
              <a:t>What you have is your own. </a:t>
            </a:r>
            <a:r>
              <a:rPr lang="en-US" sz="4000" dirty="0"/>
              <a:t>(Acts 5:3-4)</a:t>
            </a:r>
          </a:p>
          <a:p>
            <a:pPr marL="571500" indent="-571500" algn="l">
              <a:lnSpc>
                <a:spcPct val="100000"/>
              </a:lnSpc>
              <a:spcBef>
                <a:spcPts val="0"/>
              </a:spcBef>
              <a:spcAft>
                <a:spcPts val="200"/>
              </a:spcAft>
              <a:buFont typeface="Arial" panose="020B0604020202020204" pitchFamily="34" charset="0"/>
              <a:buChar char="•"/>
            </a:pPr>
            <a:r>
              <a:rPr lang="en-US" sz="4000" b="1" dirty="0"/>
              <a:t>Do not contribute to sin. </a:t>
            </a:r>
            <a:r>
              <a:rPr lang="en-US" sz="4000" dirty="0"/>
              <a:t>(2 Thessalonians 3:10-12)</a:t>
            </a:r>
          </a:p>
          <a:p>
            <a:pPr marL="571500" indent="-571500" algn="l">
              <a:lnSpc>
                <a:spcPct val="100000"/>
              </a:lnSpc>
              <a:spcBef>
                <a:spcPts val="0"/>
              </a:spcBef>
              <a:spcAft>
                <a:spcPts val="200"/>
              </a:spcAft>
              <a:buFont typeface="Arial" panose="020B0604020202020204" pitchFamily="34" charset="0"/>
              <a:buChar char="•"/>
            </a:pPr>
            <a:r>
              <a:rPr lang="en-US" sz="4000" b="1" dirty="0"/>
              <a:t>You can’t help everyone. </a:t>
            </a:r>
            <a:r>
              <a:rPr lang="en-US" sz="4000" dirty="0"/>
              <a:t>(Mark 14:7)</a:t>
            </a:r>
          </a:p>
          <a:p>
            <a:pPr marL="571500" indent="-571500" algn="l">
              <a:lnSpc>
                <a:spcPct val="100000"/>
              </a:lnSpc>
              <a:spcBef>
                <a:spcPts val="0"/>
              </a:spcBef>
              <a:spcAft>
                <a:spcPts val="200"/>
              </a:spcAft>
              <a:buFont typeface="Arial" panose="020B0604020202020204" pitchFamily="34" charset="0"/>
              <a:buChar char="•"/>
            </a:pPr>
            <a:r>
              <a:rPr lang="en-US" sz="4000" b="1" dirty="0"/>
              <a:t>Love &amp; faith requires liberality.                          </a:t>
            </a:r>
            <a:r>
              <a:rPr lang="en-US" sz="4000" dirty="0"/>
              <a:t>(Mark 10:42; James 1:27)</a:t>
            </a:r>
          </a:p>
          <a:p>
            <a:pPr marL="571500" indent="-571500" algn="l">
              <a:lnSpc>
                <a:spcPct val="100000"/>
              </a:lnSpc>
              <a:spcBef>
                <a:spcPts val="0"/>
              </a:spcBef>
              <a:spcAft>
                <a:spcPts val="200"/>
              </a:spcAft>
              <a:buFont typeface="Arial" panose="020B0604020202020204" pitchFamily="34" charset="0"/>
              <a:buChar char="•"/>
            </a:pPr>
            <a:r>
              <a:rPr lang="en-US" sz="4000" b="1" dirty="0"/>
              <a:t>Primary motivation/benevolence:                            A love for man. </a:t>
            </a:r>
            <a:r>
              <a:rPr lang="en-US" sz="4000" dirty="0"/>
              <a:t>(1 John 4:7)</a:t>
            </a:r>
          </a:p>
        </p:txBody>
      </p:sp>
      <p:pic>
        <p:nvPicPr>
          <p:cNvPr id="5" name="Picture 4" descr="Calendar&#10;&#10;Description automatically generated">
            <a:extLst>
              <a:ext uri="{FF2B5EF4-FFF2-40B4-BE49-F238E27FC236}">
                <a16:creationId xmlns:a16="http://schemas.microsoft.com/office/drawing/2014/main" id="{97EB41A4-14D6-4CCA-B40E-965856937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086" y="3657601"/>
            <a:ext cx="4569275" cy="3200400"/>
          </a:xfrm>
          <a:prstGeom prst="rect">
            <a:avLst/>
          </a:prstGeom>
        </p:spPr>
      </p:pic>
    </p:spTree>
    <p:extLst>
      <p:ext uri="{BB962C8B-B14F-4D97-AF65-F5344CB8AC3E}">
        <p14:creationId xmlns:p14="http://schemas.microsoft.com/office/powerpoint/2010/main" val="15341463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C18E-2965-413E-BB78-D81D8FB197C9}"/>
              </a:ext>
            </a:extLst>
          </p:cNvPr>
          <p:cNvSpPr>
            <a:spLocks noGrp="1"/>
          </p:cNvSpPr>
          <p:nvPr>
            <p:ph type="ctrTitle"/>
          </p:nvPr>
        </p:nvSpPr>
        <p:spPr>
          <a:xfrm>
            <a:off x="692046" y="142407"/>
            <a:ext cx="10807908" cy="1609076"/>
          </a:xfrm>
        </p:spPr>
        <p:txBody>
          <a:bodyPr>
            <a:normAutofit/>
          </a:bodyPr>
          <a:lstStyle/>
          <a:p>
            <a:r>
              <a:rPr lang="en-US" sz="5200" dirty="0">
                <a:latin typeface="Carter One" panose="03080802040405060005" pitchFamily="66" charset="0"/>
              </a:rPr>
              <a:t>Giving to the Lord</a:t>
            </a:r>
            <a:br>
              <a:rPr lang="en-US" sz="5200" dirty="0">
                <a:latin typeface="Carter One" panose="03080802040405060005" pitchFamily="66" charset="0"/>
              </a:rPr>
            </a:br>
            <a:r>
              <a:rPr lang="en-US" sz="4400" dirty="0">
                <a:latin typeface="+mn-lt"/>
              </a:rPr>
              <a:t>(1 Corinthians 16:1-2)</a:t>
            </a:r>
          </a:p>
        </p:txBody>
      </p:sp>
      <p:sp>
        <p:nvSpPr>
          <p:cNvPr id="3" name="Subtitle 2">
            <a:extLst>
              <a:ext uri="{FF2B5EF4-FFF2-40B4-BE49-F238E27FC236}">
                <a16:creationId xmlns:a16="http://schemas.microsoft.com/office/drawing/2014/main" id="{13958178-BCBA-406D-97A8-D14A60B36E8A}"/>
              </a:ext>
            </a:extLst>
          </p:cNvPr>
          <p:cNvSpPr>
            <a:spLocks noGrp="1"/>
          </p:cNvSpPr>
          <p:nvPr>
            <p:ph type="subTitle" idx="1"/>
          </p:nvPr>
        </p:nvSpPr>
        <p:spPr>
          <a:xfrm>
            <a:off x="539646" y="1873770"/>
            <a:ext cx="10960307" cy="4841823"/>
          </a:xfrm>
        </p:spPr>
        <p:txBody>
          <a:bodyPr>
            <a:normAutofit/>
          </a:bodyPr>
          <a:lstStyle/>
          <a:p>
            <a:pPr marL="571500" indent="-571500" algn="l">
              <a:lnSpc>
                <a:spcPct val="100000"/>
              </a:lnSpc>
              <a:spcBef>
                <a:spcPts val="0"/>
              </a:spcBef>
              <a:spcAft>
                <a:spcPts val="200"/>
              </a:spcAft>
              <a:buFont typeface="Arial" panose="020B0604020202020204" pitchFamily="34" charset="0"/>
              <a:buChar char="•"/>
            </a:pPr>
            <a:r>
              <a:rPr lang="en-US" sz="4000" b="1" dirty="0"/>
              <a:t>A commandment of God. </a:t>
            </a:r>
            <a:r>
              <a:rPr lang="en-US" sz="4000" dirty="0"/>
              <a:t>(1 Corinthians 16:1-2)</a:t>
            </a:r>
          </a:p>
          <a:p>
            <a:pPr marL="571500" indent="-571500" algn="l">
              <a:lnSpc>
                <a:spcPct val="100000"/>
              </a:lnSpc>
              <a:spcBef>
                <a:spcPts val="0"/>
              </a:spcBef>
              <a:spcAft>
                <a:spcPts val="200"/>
              </a:spcAft>
              <a:buFont typeface="Arial" panose="020B0604020202020204" pitchFamily="34" charset="0"/>
              <a:buChar char="•"/>
            </a:pPr>
            <a:r>
              <a:rPr lang="en-US" sz="4000" b="1" dirty="0"/>
              <a:t>A cheerful giver. </a:t>
            </a:r>
            <a:r>
              <a:rPr lang="en-US" sz="4000" dirty="0"/>
              <a:t>(2 Corinthians 9:7)</a:t>
            </a:r>
          </a:p>
          <a:p>
            <a:pPr marL="571500" indent="-571500" algn="l">
              <a:lnSpc>
                <a:spcPct val="100000"/>
              </a:lnSpc>
              <a:spcBef>
                <a:spcPts val="0"/>
              </a:spcBef>
              <a:spcAft>
                <a:spcPts val="200"/>
              </a:spcAft>
              <a:buFont typeface="Arial" panose="020B0604020202020204" pitchFamily="34" charset="0"/>
              <a:buChar char="•"/>
            </a:pPr>
            <a:r>
              <a:rPr lang="en-US" sz="4000" b="1" dirty="0"/>
              <a:t>Giving with liberality. </a:t>
            </a:r>
            <a:r>
              <a:rPr lang="en-US" sz="4000" dirty="0"/>
              <a:t>(2 Corinthians 9:6)</a:t>
            </a:r>
          </a:p>
          <a:p>
            <a:pPr marL="571500" indent="-571500" algn="l">
              <a:lnSpc>
                <a:spcPct val="100000"/>
              </a:lnSpc>
              <a:spcBef>
                <a:spcPts val="0"/>
              </a:spcBef>
              <a:spcAft>
                <a:spcPts val="200"/>
              </a:spcAft>
              <a:buFont typeface="Arial" panose="020B0604020202020204" pitchFamily="34" charset="0"/>
              <a:buChar char="•"/>
            </a:pPr>
            <a:r>
              <a:rPr lang="en-US" sz="4000" b="1" dirty="0"/>
              <a:t>Edification, Evangelism &amp; Limited             Benevolence. </a:t>
            </a:r>
            <a:r>
              <a:rPr lang="en-US" sz="4000" dirty="0"/>
              <a:t>(Acts 11:27-30)</a:t>
            </a:r>
          </a:p>
          <a:p>
            <a:pPr marL="571500" indent="-571500" algn="l">
              <a:lnSpc>
                <a:spcPct val="100000"/>
              </a:lnSpc>
              <a:spcBef>
                <a:spcPts val="0"/>
              </a:spcBef>
              <a:spcAft>
                <a:spcPts val="200"/>
              </a:spcAft>
              <a:buFont typeface="Arial" panose="020B0604020202020204" pitchFamily="34" charset="0"/>
              <a:buChar char="•"/>
            </a:pPr>
            <a:r>
              <a:rPr lang="en-US" sz="4000" b="1" dirty="0"/>
              <a:t>Primary motivation/Contribution:                          A love for God. </a:t>
            </a:r>
            <a:r>
              <a:rPr lang="en-US" sz="4000" dirty="0"/>
              <a:t>(1 John 5:2-3)</a:t>
            </a:r>
          </a:p>
        </p:txBody>
      </p:sp>
      <p:pic>
        <p:nvPicPr>
          <p:cNvPr id="5" name="Picture 4" descr="Calendar&#10;&#10;Description automatically generated">
            <a:extLst>
              <a:ext uri="{FF2B5EF4-FFF2-40B4-BE49-F238E27FC236}">
                <a16:creationId xmlns:a16="http://schemas.microsoft.com/office/drawing/2014/main" id="{97EB41A4-14D6-4CCA-B40E-965856937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086" y="3657601"/>
            <a:ext cx="4569275" cy="3200400"/>
          </a:xfrm>
          <a:prstGeom prst="rect">
            <a:avLst/>
          </a:prstGeom>
        </p:spPr>
      </p:pic>
    </p:spTree>
    <p:extLst>
      <p:ext uri="{BB962C8B-B14F-4D97-AF65-F5344CB8AC3E}">
        <p14:creationId xmlns:p14="http://schemas.microsoft.com/office/powerpoint/2010/main" val="2380520638"/>
      </p:ext>
    </p:extLst>
  </p:cSld>
  <p:clrMapOvr>
    <a:masterClrMapping/>
  </p:clrMapOvr>
  <mc:AlternateContent xmlns:mc="http://schemas.openxmlformats.org/markup-compatibility/2006">
    <mc:Choice xmlns:p15="http://schemas.microsoft.com/office/powerpoint/2012/main" Requires="p15">
      <p:transition spd="slow">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C18E-2965-413E-BB78-D81D8FB197C9}"/>
              </a:ext>
            </a:extLst>
          </p:cNvPr>
          <p:cNvSpPr>
            <a:spLocks noGrp="1"/>
          </p:cNvSpPr>
          <p:nvPr>
            <p:ph type="ctrTitle"/>
          </p:nvPr>
        </p:nvSpPr>
        <p:spPr>
          <a:xfrm>
            <a:off x="1017639" y="249031"/>
            <a:ext cx="9822426" cy="1474839"/>
          </a:xfrm>
        </p:spPr>
        <p:txBody>
          <a:bodyPr>
            <a:normAutofit/>
          </a:bodyPr>
          <a:lstStyle/>
          <a:p>
            <a:r>
              <a:rPr lang="en-US" sz="8000" dirty="0">
                <a:latin typeface="Carter One" panose="03080802040405060005" pitchFamily="66" charset="0"/>
              </a:rPr>
              <a:t>Conclusion</a:t>
            </a:r>
          </a:p>
        </p:txBody>
      </p:sp>
      <p:sp>
        <p:nvSpPr>
          <p:cNvPr id="3" name="Subtitle 2">
            <a:extLst>
              <a:ext uri="{FF2B5EF4-FFF2-40B4-BE49-F238E27FC236}">
                <a16:creationId xmlns:a16="http://schemas.microsoft.com/office/drawing/2014/main" id="{13958178-BCBA-406D-97A8-D14A60B36E8A}"/>
              </a:ext>
            </a:extLst>
          </p:cNvPr>
          <p:cNvSpPr>
            <a:spLocks noGrp="1"/>
          </p:cNvSpPr>
          <p:nvPr>
            <p:ph type="subTitle" idx="1"/>
          </p:nvPr>
        </p:nvSpPr>
        <p:spPr>
          <a:xfrm>
            <a:off x="800604" y="2038665"/>
            <a:ext cx="5083278" cy="4272196"/>
          </a:xfrm>
        </p:spPr>
        <p:txBody>
          <a:bodyPr>
            <a:normAutofit/>
          </a:bodyPr>
          <a:lstStyle/>
          <a:p>
            <a:r>
              <a:rPr lang="en-US" sz="4400" b="1" dirty="0"/>
              <a:t>Charitable Giving is a responsibility of every Christian.</a:t>
            </a:r>
          </a:p>
          <a:p>
            <a:r>
              <a:rPr lang="en-US" sz="4400" b="1" dirty="0"/>
              <a:t>Do not neglect the opportunities you have to love others!</a:t>
            </a:r>
          </a:p>
        </p:txBody>
      </p:sp>
      <p:pic>
        <p:nvPicPr>
          <p:cNvPr id="5" name="Picture 4" descr="Calendar&#10;&#10;Description automatically generated">
            <a:extLst>
              <a:ext uri="{FF2B5EF4-FFF2-40B4-BE49-F238E27FC236}">
                <a16:creationId xmlns:a16="http://schemas.microsoft.com/office/drawing/2014/main" id="{97EB41A4-14D6-4CCA-B40E-965856937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6710" y="2408903"/>
            <a:ext cx="6352064" cy="4449097"/>
          </a:xfrm>
          <a:prstGeom prst="rect">
            <a:avLst/>
          </a:prstGeom>
        </p:spPr>
      </p:pic>
    </p:spTree>
    <p:extLst>
      <p:ext uri="{BB962C8B-B14F-4D97-AF65-F5344CB8AC3E}">
        <p14:creationId xmlns:p14="http://schemas.microsoft.com/office/powerpoint/2010/main" val="37349170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2931</Words>
  <Application>Microsoft Office PowerPoint</Application>
  <PresentationFormat>Widescreen</PresentationFormat>
  <Paragraphs>103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Carter One</vt:lpstr>
      <vt:lpstr>Calibri Light</vt:lpstr>
      <vt:lpstr>Calibri</vt:lpstr>
      <vt:lpstr>Office Theme</vt:lpstr>
      <vt:lpstr>PowerPoint Presentation</vt:lpstr>
      <vt:lpstr>Charitable Giving</vt:lpstr>
      <vt:lpstr>The Charitable Are Quick to Help (Luke 10:25-37)</vt:lpstr>
      <vt:lpstr>Giving to the Lord (1 Corinthians 16:1-2)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Charitable Giving</dc:title>
  <dc:creator>Stan Cox</dc:creator>
  <cp:lastModifiedBy>Stan Cox</cp:lastModifiedBy>
  <cp:revision>8</cp:revision>
  <dcterms:created xsi:type="dcterms:W3CDTF">2021-01-01T19:51:23Z</dcterms:created>
  <dcterms:modified xsi:type="dcterms:W3CDTF">2021-01-03T04:13:47Z</dcterms:modified>
</cp:coreProperties>
</file>