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72" r:id="rId9"/>
    <p:sldId id="263" r:id="rId10"/>
    <p:sldId id="273" r:id="rId11"/>
    <p:sldId id="264" r:id="rId12"/>
    <p:sldId id="274" r:id="rId13"/>
    <p:sldId id="265" r:id="rId14"/>
    <p:sldId id="275" r:id="rId15"/>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815" autoAdjust="0"/>
  </p:normalViewPr>
  <p:slideViewPr>
    <p:cSldViewPr snapToGrid="0">
      <p:cViewPr varScale="1">
        <p:scale>
          <a:sx n="55" d="100"/>
          <a:sy n="55" d="100"/>
        </p:scale>
        <p:origin x="1776" y="66"/>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r>
              <a:rPr lang="en-US" sz="2800" dirty="0">
                <a:latin typeface="Blue Highway" panose="02010603020202020303" pitchFamily="2" charset="0"/>
              </a:rPr>
              <a:t>Christ Our Sacrifice</a:t>
            </a:r>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r>
              <a:rPr lang="en-US" dirty="0" smtClean="0"/>
              <a:t>March 23, 2014 AM</a:t>
            </a:r>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416859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CD5A93E-9BD5-48A8-B57D-F51DF83F0013}" type="datetimeFigureOut">
              <a:rPr lang="en-US" smtClean="0"/>
              <a:t>3/23/2014</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984E8B6C-A260-4D66-89D1-6D9C26E4171E}" type="slidenum">
              <a:rPr lang="en-US" smtClean="0"/>
              <a:t>‹#›</a:t>
            </a:fld>
            <a:endParaRPr lang="en-US"/>
          </a:p>
        </p:txBody>
      </p:sp>
    </p:spTree>
    <p:extLst>
      <p:ext uri="{BB962C8B-B14F-4D97-AF65-F5344CB8AC3E}">
        <p14:creationId xmlns:p14="http://schemas.microsoft.com/office/powerpoint/2010/main" val="292125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 at West Side on March 23, 2014 (Adapted</a:t>
            </a:r>
            <a:r>
              <a:rPr lang="en-US" baseline="0" dirty="0" smtClean="0"/>
              <a:t> from a tract by Homer Hailey)</a:t>
            </a:r>
          </a:p>
          <a:p>
            <a:r>
              <a:rPr lang="en-US" baseline="0" dirty="0" smtClean="0"/>
              <a:t>Print Slides: 1-4,12,14</a:t>
            </a:r>
            <a:endParaRPr lang="en-US" dirty="0" smtClean="0"/>
          </a:p>
          <a:p>
            <a:endParaRPr lang="en-US" dirty="0" smtClean="0"/>
          </a:p>
          <a:p>
            <a:r>
              <a:rPr lang="en-US" dirty="0" smtClean="0"/>
              <a:t>The </a:t>
            </a:r>
            <a:r>
              <a:rPr lang="en-US" dirty="0" smtClean="0"/>
              <a:t>shedding of</a:t>
            </a:r>
            <a:r>
              <a:rPr lang="en-US" baseline="0" dirty="0" smtClean="0"/>
              <a:t> blood is necessary for the remission of sins.  This is something we may not understand, but accept by Faith.  Jesus shed his blood for the sins of all mankind!</a:t>
            </a:r>
            <a:endParaRPr lang="en-US" dirty="0"/>
          </a:p>
        </p:txBody>
      </p:sp>
      <p:sp>
        <p:nvSpPr>
          <p:cNvPr id="4" name="Slide Number Placeholder 3"/>
          <p:cNvSpPr>
            <a:spLocks noGrp="1"/>
          </p:cNvSpPr>
          <p:nvPr>
            <p:ph type="sldNum" sz="quarter" idx="10"/>
          </p:nvPr>
        </p:nvSpPr>
        <p:spPr/>
        <p:txBody>
          <a:bodyPr/>
          <a:lstStyle/>
          <a:p>
            <a:fld id="{984E8B6C-A260-4D66-89D1-6D9C26E4171E}" type="slidenum">
              <a:rPr lang="en-US" smtClean="0"/>
              <a:t>1</a:t>
            </a:fld>
            <a:endParaRPr lang="en-US"/>
          </a:p>
        </p:txBody>
      </p:sp>
    </p:spTree>
    <p:extLst>
      <p:ext uri="{BB962C8B-B14F-4D97-AF65-F5344CB8AC3E}">
        <p14:creationId xmlns:p14="http://schemas.microsoft.com/office/powerpoint/2010/main" val="3328257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4E8B6C-A260-4D66-89D1-6D9C26E4171E}" type="slidenum">
              <a:rPr lang="en-US" smtClean="0"/>
              <a:t>14</a:t>
            </a:fld>
            <a:endParaRPr lang="en-US"/>
          </a:p>
        </p:txBody>
      </p:sp>
    </p:spTree>
    <p:extLst>
      <p:ext uri="{BB962C8B-B14F-4D97-AF65-F5344CB8AC3E}">
        <p14:creationId xmlns:p14="http://schemas.microsoft.com/office/powerpoint/2010/main" val="765239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7200">
                <a:latin typeface="Kenyan Coffee" panose="02000400000000000000" pitchFamily="2"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87E3BAE-FF14-4B64-ACBB-DFDBD311EBDC}" type="datetimeFigureOut">
              <a:rPr lang="en-US" smtClean="0"/>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3A242-F61D-4F3D-A03B-433286DBB12E}" type="slidenum">
              <a:rPr lang="en-US" smtClean="0"/>
              <a:t>‹#›</a:t>
            </a:fld>
            <a:endParaRPr lang="en-US"/>
          </a:p>
        </p:txBody>
      </p:sp>
    </p:spTree>
    <p:extLst>
      <p:ext uri="{BB962C8B-B14F-4D97-AF65-F5344CB8AC3E}">
        <p14:creationId xmlns:p14="http://schemas.microsoft.com/office/powerpoint/2010/main" val="851162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7E3BAE-FF14-4B64-ACBB-DFDBD311EBDC}" type="datetimeFigureOut">
              <a:rPr lang="en-US" smtClean="0"/>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3A242-F61D-4F3D-A03B-433286DBB12E}" type="slidenum">
              <a:rPr lang="en-US" smtClean="0"/>
              <a:t>‹#›</a:t>
            </a:fld>
            <a:endParaRPr lang="en-US"/>
          </a:p>
        </p:txBody>
      </p:sp>
    </p:spTree>
    <p:extLst>
      <p:ext uri="{BB962C8B-B14F-4D97-AF65-F5344CB8AC3E}">
        <p14:creationId xmlns:p14="http://schemas.microsoft.com/office/powerpoint/2010/main" val="89884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7E3BAE-FF14-4B64-ACBB-DFDBD311EBDC}" type="datetimeFigureOut">
              <a:rPr lang="en-US" smtClean="0"/>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3A242-F61D-4F3D-A03B-433286DBB12E}" type="slidenum">
              <a:rPr lang="en-US" smtClean="0"/>
              <a:t>‹#›</a:t>
            </a:fld>
            <a:endParaRPr lang="en-US"/>
          </a:p>
        </p:txBody>
      </p:sp>
    </p:spTree>
    <p:extLst>
      <p:ext uri="{BB962C8B-B14F-4D97-AF65-F5344CB8AC3E}">
        <p14:creationId xmlns:p14="http://schemas.microsoft.com/office/powerpoint/2010/main" val="151739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7E3BAE-FF14-4B64-ACBB-DFDBD311EBDC}" type="datetimeFigureOut">
              <a:rPr lang="en-US" smtClean="0"/>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3A242-F61D-4F3D-A03B-433286DBB12E}" type="slidenum">
              <a:rPr lang="en-US" smtClean="0"/>
              <a:t>‹#›</a:t>
            </a:fld>
            <a:endParaRPr lang="en-US"/>
          </a:p>
        </p:txBody>
      </p:sp>
    </p:spTree>
    <p:extLst>
      <p:ext uri="{BB962C8B-B14F-4D97-AF65-F5344CB8AC3E}">
        <p14:creationId xmlns:p14="http://schemas.microsoft.com/office/powerpoint/2010/main" val="70988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7E3BAE-FF14-4B64-ACBB-DFDBD311EBDC}" type="datetimeFigureOut">
              <a:rPr lang="en-US" smtClean="0"/>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3A242-F61D-4F3D-A03B-433286DBB12E}" type="slidenum">
              <a:rPr lang="en-US" smtClean="0"/>
              <a:t>‹#›</a:t>
            </a:fld>
            <a:endParaRPr lang="en-US"/>
          </a:p>
        </p:txBody>
      </p:sp>
    </p:spTree>
    <p:extLst>
      <p:ext uri="{BB962C8B-B14F-4D97-AF65-F5344CB8AC3E}">
        <p14:creationId xmlns:p14="http://schemas.microsoft.com/office/powerpoint/2010/main" val="179396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7E3BAE-FF14-4B64-ACBB-DFDBD311EBDC}" type="datetimeFigureOut">
              <a:rPr lang="en-US" smtClean="0"/>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3A242-F61D-4F3D-A03B-433286DBB12E}" type="slidenum">
              <a:rPr lang="en-US" smtClean="0"/>
              <a:t>‹#›</a:t>
            </a:fld>
            <a:endParaRPr lang="en-US"/>
          </a:p>
        </p:txBody>
      </p:sp>
    </p:spTree>
    <p:extLst>
      <p:ext uri="{BB962C8B-B14F-4D97-AF65-F5344CB8AC3E}">
        <p14:creationId xmlns:p14="http://schemas.microsoft.com/office/powerpoint/2010/main" val="374420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7E3BAE-FF14-4B64-ACBB-DFDBD311EBDC}" type="datetimeFigureOut">
              <a:rPr lang="en-US" smtClean="0"/>
              <a:t>3/23/2014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73A242-F61D-4F3D-A03B-433286DBB12E}" type="slidenum">
              <a:rPr lang="en-US" smtClean="0"/>
              <a:t>‹#›</a:t>
            </a:fld>
            <a:endParaRPr lang="en-US"/>
          </a:p>
        </p:txBody>
      </p:sp>
    </p:spTree>
    <p:extLst>
      <p:ext uri="{BB962C8B-B14F-4D97-AF65-F5344CB8AC3E}">
        <p14:creationId xmlns:p14="http://schemas.microsoft.com/office/powerpoint/2010/main" val="141311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7E3BAE-FF14-4B64-ACBB-DFDBD311EBDC}" type="datetimeFigureOut">
              <a:rPr lang="en-US" smtClean="0"/>
              <a:t>3/23/2014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73A242-F61D-4F3D-A03B-433286DBB12E}" type="slidenum">
              <a:rPr lang="en-US" smtClean="0"/>
              <a:t>‹#›</a:t>
            </a:fld>
            <a:endParaRPr lang="en-US"/>
          </a:p>
        </p:txBody>
      </p:sp>
    </p:spTree>
    <p:extLst>
      <p:ext uri="{BB962C8B-B14F-4D97-AF65-F5344CB8AC3E}">
        <p14:creationId xmlns:p14="http://schemas.microsoft.com/office/powerpoint/2010/main" val="297329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E3BAE-FF14-4B64-ACBB-DFDBD311EBDC}" type="datetimeFigureOut">
              <a:rPr lang="en-US" smtClean="0"/>
              <a:t>3/23/2014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73A242-F61D-4F3D-A03B-433286DBB12E}" type="slidenum">
              <a:rPr lang="en-US" smtClean="0"/>
              <a:t>‹#›</a:t>
            </a:fld>
            <a:endParaRPr lang="en-US"/>
          </a:p>
        </p:txBody>
      </p:sp>
    </p:spTree>
    <p:extLst>
      <p:ext uri="{BB962C8B-B14F-4D97-AF65-F5344CB8AC3E}">
        <p14:creationId xmlns:p14="http://schemas.microsoft.com/office/powerpoint/2010/main" val="374421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E3BAE-FF14-4B64-ACBB-DFDBD311EBDC}" type="datetimeFigureOut">
              <a:rPr lang="en-US" smtClean="0"/>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3A242-F61D-4F3D-A03B-433286DBB12E}" type="slidenum">
              <a:rPr lang="en-US" smtClean="0"/>
              <a:t>‹#›</a:t>
            </a:fld>
            <a:endParaRPr lang="en-US"/>
          </a:p>
        </p:txBody>
      </p:sp>
    </p:spTree>
    <p:extLst>
      <p:ext uri="{BB962C8B-B14F-4D97-AF65-F5344CB8AC3E}">
        <p14:creationId xmlns:p14="http://schemas.microsoft.com/office/powerpoint/2010/main" val="1247674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E3BAE-FF14-4B64-ACBB-DFDBD311EBDC}" type="datetimeFigureOut">
              <a:rPr lang="en-US" smtClean="0"/>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3A242-F61D-4F3D-A03B-433286DBB12E}" type="slidenum">
              <a:rPr lang="en-US" smtClean="0"/>
              <a:t>‹#›</a:t>
            </a:fld>
            <a:endParaRPr lang="en-US"/>
          </a:p>
        </p:txBody>
      </p:sp>
    </p:spTree>
    <p:extLst>
      <p:ext uri="{BB962C8B-B14F-4D97-AF65-F5344CB8AC3E}">
        <p14:creationId xmlns:p14="http://schemas.microsoft.com/office/powerpoint/2010/main" val="2220852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1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E3BAE-FF14-4B64-ACBB-DFDBD311EBDC}" type="datetimeFigureOut">
              <a:rPr lang="en-US" smtClean="0"/>
              <a:t>3/23/2014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3A242-F61D-4F3D-A03B-433286DBB12E}" type="slidenum">
              <a:rPr lang="en-US" smtClean="0"/>
              <a:t>‹#›</a:t>
            </a:fld>
            <a:endParaRPr lang="en-US"/>
          </a:p>
        </p:txBody>
      </p:sp>
    </p:spTree>
    <p:extLst>
      <p:ext uri="{BB962C8B-B14F-4D97-AF65-F5344CB8AC3E}">
        <p14:creationId xmlns:p14="http://schemas.microsoft.com/office/powerpoint/2010/main" val="3947319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01401"/>
            <a:ext cx="6952129" cy="1432578"/>
          </a:xfrm>
        </p:spPr>
        <p:txBody>
          <a:bodyPr>
            <a:normAutofit/>
          </a:bodyPr>
          <a:lstStyle/>
          <a:p>
            <a:r>
              <a:rPr lang="en-US" sz="8800" dirty="0" smtClean="0"/>
              <a:t>Christ Our Sacrifice</a:t>
            </a:r>
            <a:endParaRPr lang="en-US" sz="8800" dirty="0"/>
          </a:p>
        </p:txBody>
      </p:sp>
      <p:sp>
        <p:nvSpPr>
          <p:cNvPr id="3" name="Subtitle 2"/>
          <p:cNvSpPr>
            <a:spLocks noGrp="1"/>
          </p:cNvSpPr>
          <p:nvPr>
            <p:ph type="subTitle" idx="1"/>
          </p:nvPr>
        </p:nvSpPr>
        <p:spPr>
          <a:xfrm>
            <a:off x="779930" y="2976833"/>
            <a:ext cx="5230906" cy="2919054"/>
          </a:xfrm>
        </p:spPr>
        <p:txBody>
          <a:bodyPr/>
          <a:lstStyle/>
          <a:p>
            <a:pPr indent="282575" algn="l"/>
            <a:r>
              <a:rPr lang="en-US" dirty="0"/>
              <a:t>And according to the law almost all things are purified with blood, and without shedding of blood there is no remission</a:t>
            </a:r>
            <a:r>
              <a:rPr lang="en-US" dirty="0" smtClean="0"/>
              <a:t>.</a:t>
            </a:r>
          </a:p>
          <a:p>
            <a:pPr indent="282575" algn="r"/>
            <a:r>
              <a:rPr lang="en-US" b="1" dirty="0" smtClean="0"/>
              <a:t>Hebrews 9:22</a:t>
            </a:r>
            <a:endParaRPr lang="en-US" b="1" dirty="0"/>
          </a:p>
        </p:txBody>
      </p:sp>
      <p:pic>
        <p:nvPicPr>
          <p:cNvPr id="1026" name="Picture 2" descr="http://www.naasbaptist.ie/images/brushed_cros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17745">
            <a:off x="5951258" y="1193831"/>
            <a:ext cx="2895600" cy="4591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5831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9" y="228544"/>
            <a:ext cx="8259856" cy="833718"/>
          </a:xfrm>
        </p:spPr>
        <p:txBody>
          <a:bodyPr>
            <a:normAutofit/>
          </a:bodyPr>
          <a:lstStyle/>
          <a:p>
            <a:r>
              <a:rPr lang="en-US" sz="5400" dirty="0" smtClean="0">
                <a:latin typeface="Kenyan Coffee" panose="02000400000000000000" pitchFamily="2" charset="0"/>
              </a:rPr>
              <a:t>Christ’s Life and Death Accepted for Us</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1062262"/>
            <a:ext cx="8231281" cy="5531969"/>
          </a:xfrm>
        </p:spPr>
        <p:txBody>
          <a:bodyPr>
            <a:normAutofit/>
          </a:bodyPr>
          <a:lstStyle/>
          <a:p>
            <a:r>
              <a:rPr lang="en-US" sz="3200" dirty="0" smtClean="0"/>
              <a:t>In His sinless life and sacrifice, He became       the sacrifice, which for the sinner,                        God accepts (2 Cor. 5:21; 1 John 2:1-2)</a:t>
            </a:r>
          </a:p>
          <a:p>
            <a:r>
              <a:rPr lang="en-US" sz="3200" dirty="0" smtClean="0"/>
              <a:t>His sacrifice brought down the middle wall of partition between the Jew and Gentile (Ephesians 2:13-18, READ)</a:t>
            </a:r>
          </a:p>
          <a:p>
            <a:r>
              <a:rPr lang="en-US" sz="3200" dirty="0" smtClean="0"/>
              <a:t>His sacrifice led to reconciliation with God (Colossians 1:19-20)</a:t>
            </a:r>
          </a:p>
          <a:p>
            <a:r>
              <a:rPr lang="en-US" sz="3200" dirty="0" smtClean="0"/>
              <a:t>His sacrifice does not encourage sin, but condemns and forbids it (Romans 6:1-4)</a:t>
            </a:r>
          </a:p>
        </p:txBody>
      </p:sp>
      <p:pic>
        <p:nvPicPr>
          <p:cNvPr id="5" name="Picture 2" descr="http://www.naasbaptist.ie/images/brushed_cro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317745">
            <a:off x="7705913" y="180796"/>
            <a:ext cx="1222797" cy="1938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624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9" y="228544"/>
            <a:ext cx="8259856" cy="833718"/>
          </a:xfrm>
        </p:spPr>
        <p:txBody>
          <a:bodyPr>
            <a:normAutofit/>
          </a:bodyPr>
          <a:lstStyle/>
          <a:p>
            <a:r>
              <a:rPr lang="en-US" sz="5400" dirty="0" smtClean="0">
                <a:latin typeface="Kenyan Coffee" panose="02000400000000000000" pitchFamily="2" charset="0"/>
              </a:rPr>
              <a:t>Romans 6:1-4</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1150185"/>
            <a:ext cx="8231281" cy="5223721"/>
          </a:xfrm>
        </p:spPr>
        <p:txBody>
          <a:bodyPr>
            <a:normAutofit/>
          </a:bodyPr>
          <a:lstStyle/>
          <a:p>
            <a:pPr marL="0" indent="349250">
              <a:buNone/>
            </a:pPr>
            <a:r>
              <a:rPr lang="en-US" sz="3200" dirty="0"/>
              <a:t>What shall we say then? Shall we </a:t>
            </a:r>
            <a:r>
              <a:rPr lang="en-US" sz="3200" dirty="0" smtClean="0"/>
              <a:t>                      continue </a:t>
            </a:r>
            <a:r>
              <a:rPr lang="en-US" sz="3200" dirty="0"/>
              <a:t>in sin that grace may abound? </a:t>
            </a:r>
            <a:r>
              <a:rPr lang="en-US" sz="3200" baseline="30000" dirty="0"/>
              <a:t>2 </a:t>
            </a:r>
            <a:r>
              <a:rPr lang="en-US" sz="3200" dirty="0"/>
              <a:t>Certainly not! How shall we who died to sin live any longer in it? </a:t>
            </a:r>
            <a:r>
              <a:rPr lang="en-US" sz="3200" baseline="30000" dirty="0"/>
              <a:t>3 </a:t>
            </a:r>
            <a:r>
              <a:rPr lang="en-US" sz="3200" dirty="0"/>
              <a:t>Or do you not know that as many of us as were baptized into Christ Jesus were baptized into His death? </a:t>
            </a:r>
            <a:r>
              <a:rPr lang="en-US" sz="3200" baseline="30000" dirty="0"/>
              <a:t>4 </a:t>
            </a:r>
            <a:r>
              <a:rPr lang="en-US" sz="3200" dirty="0"/>
              <a:t>Therefore we were buried with Him through baptism into death, that just as Christ was raised from the dead by the glory of the Father, even so we also should walk in newness of life.</a:t>
            </a:r>
          </a:p>
        </p:txBody>
      </p:sp>
      <p:pic>
        <p:nvPicPr>
          <p:cNvPr id="2050" name="Picture 2" descr="http://jehovajireh.com.mx/la%20biblia/open_bibl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80526">
            <a:off x="6674650" y="-6889"/>
            <a:ext cx="2275965" cy="143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457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9" y="228544"/>
            <a:ext cx="8259856" cy="833718"/>
          </a:xfrm>
        </p:spPr>
        <p:txBody>
          <a:bodyPr>
            <a:normAutofit/>
          </a:bodyPr>
          <a:lstStyle/>
          <a:p>
            <a:r>
              <a:rPr lang="en-US" sz="5400" dirty="0" smtClean="0">
                <a:latin typeface="Kenyan Coffee" panose="02000400000000000000" pitchFamily="2" charset="0"/>
              </a:rPr>
              <a:t>Christ’s Life and Death Accepted for Us</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1062262"/>
            <a:ext cx="8231281" cy="5531969"/>
          </a:xfrm>
        </p:spPr>
        <p:txBody>
          <a:bodyPr>
            <a:normAutofit/>
          </a:bodyPr>
          <a:lstStyle/>
          <a:p>
            <a:r>
              <a:rPr lang="en-US" sz="3200" dirty="0" smtClean="0"/>
              <a:t>In His sinless life and sacrifice, He became       the sacrifice, which for the sinner,                        God accepts (2 Cor. 5:21; 1 John 2:1-2)</a:t>
            </a:r>
          </a:p>
          <a:p>
            <a:r>
              <a:rPr lang="en-US" sz="3200" dirty="0" smtClean="0"/>
              <a:t>His sacrifice brought down the middle wall of partition between the Jew and Gentile (Ephesians 2:13-18, READ)</a:t>
            </a:r>
          </a:p>
          <a:p>
            <a:r>
              <a:rPr lang="en-US" sz="3200" dirty="0" smtClean="0"/>
              <a:t>His sacrifice led to reconciliation with God (Colossians 1:19-20)</a:t>
            </a:r>
          </a:p>
          <a:p>
            <a:r>
              <a:rPr lang="en-US" sz="3200" dirty="0" smtClean="0"/>
              <a:t>His sacrifice does not encourage sin, but condemns and forbids it (Romans 6:3-4)</a:t>
            </a:r>
          </a:p>
          <a:p>
            <a:r>
              <a:rPr lang="en-US" sz="3200" dirty="0" smtClean="0"/>
              <a:t>His sacrifice draws all men (John 12:32-33)</a:t>
            </a:r>
            <a:endParaRPr lang="en-US" sz="3200" dirty="0"/>
          </a:p>
        </p:txBody>
      </p:sp>
      <p:pic>
        <p:nvPicPr>
          <p:cNvPr id="5" name="Picture 2" descr="http://www.naasbaptist.ie/images/brushed_cro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317745">
            <a:off x="7705913" y="180796"/>
            <a:ext cx="1222797" cy="1938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04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anim calcmode="lin" valueType="num">
                                      <p:cBhvr>
                                        <p:cTn id="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9" y="228544"/>
            <a:ext cx="8259856" cy="833718"/>
          </a:xfrm>
        </p:spPr>
        <p:txBody>
          <a:bodyPr>
            <a:normAutofit/>
          </a:bodyPr>
          <a:lstStyle/>
          <a:p>
            <a:r>
              <a:rPr lang="en-US" sz="5400" dirty="0" smtClean="0">
                <a:latin typeface="Kenyan Coffee" panose="02000400000000000000" pitchFamily="2" charset="0"/>
              </a:rPr>
              <a:t>John 12:32-33</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1150185"/>
            <a:ext cx="8231281" cy="5223721"/>
          </a:xfrm>
        </p:spPr>
        <p:txBody>
          <a:bodyPr>
            <a:normAutofit/>
          </a:bodyPr>
          <a:lstStyle/>
          <a:p>
            <a:pPr marL="0" indent="349250">
              <a:buNone/>
            </a:pPr>
            <a:r>
              <a:rPr lang="en-US" sz="3200" dirty="0"/>
              <a:t>And I, if I am lifted up from the </a:t>
            </a:r>
            <a:r>
              <a:rPr lang="en-US" sz="3200" dirty="0" smtClean="0"/>
              <a:t>                          earth</a:t>
            </a:r>
            <a:r>
              <a:rPr lang="en-US" sz="3200" dirty="0"/>
              <a:t>, will draw all </a:t>
            </a:r>
            <a:r>
              <a:rPr lang="en-US" sz="3200" i="1" dirty="0"/>
              <a:t>peoples</a:t>
            </a:r>
            <a:r>
              <a:rPr lang="en-US" sz="3200" dirty="0"/>
              <a:t> to Myself.” </a:t>
            </a:r>
            <a:r>
              <a:rPr lang="en-US" sz="3200" dirty="0" smtClean="0"/>
              <a:t>                       </a:t>
            </a:r>
            <a:r>
              <a:rPr lang="en-US" sz="3200" baseline="30000" dirty="0" smtClean="0"/>
              <a:t>33</a:t>
            </a:r>
            <a:r>
              <a:rPr lang="en-US" sz="3200" baseline="30000" dirty="0"/>
              <a:t> </a:t>
            </a:r>
            <a:r>
              <a:rPr lang="en-US" sz="3200" dirty="0"/>
              <a:t>This He said, signifying by what death He would die.</a:t>
            </a:r>
          </a:p>
        </p:txBody>
      </p:sp>
      <p:pic>
        <p:nvPicPr>
          <p:cNvPr id="2050" name="Picture 2" descr="http://jehovajireh.com.mx/la%20biblia/open_bibl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80526">
            <a:off x="6674650" y="-6889"/>
            <a:ext cx="2275965" cy="143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0498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4785" y="263769"/>
            <a:ext cx="6477344" cy="1213339"/>
          </a:xfrm>
        </p:spPr>
        <p:txBody>
          <a:bodyPr>
            <a:normAutofit/>
          </a:bodyPr>
          <a:lstStyle/>
          <a:p>
            <a:pPr algn="l"/>
            <a:r>
              <a:rPr lang="en-US" dirty="0" smtClean="0"/>
              <a:t>Conclusion</a:t>
            </a:r>
            <a:endParaRPr lang="en-US" dirty="0"/>
          </a:p>
        </p:txBody>
      </p:sp>
      <p:sp>
        <p:nvSpPr>
          <p:cNvPr id="3" name="Subtitle 2"/>
          <p:cNvSpPr>
            <a:spLocks noGrp="1"/>
          </p:cNvSpPr>
          <p:nvPr>
            <p:ph type="subTitle" idx="1"/>
          </p:nvPr>
        </p:nvSpPr>
        <p:spPr>
          <a:xfrm>
            <a:off x="474785" y="1698851"/>
            <a:ext cx="6682153" cy="4870938"/>
          </a:xfrm>
        </p:spPr>
        <p:txBody>
          <a:bodyPr>
            <a:normAutofit/>
          </a:bodyPr>
          <a:lstStyle/>
          <a:p>
            <a:pPr indent="352425" algn="l"/>
            <a:r>
              <a:rPr lang="en-US" sz="3600" dirty="0"/>
              <a:t>Will you be one to accept </a:t>
            </a:r>
            <a:r>
              <a:rPr lang="en-US" sz="3600" dirty="0" smtClean="0"/>
              <a:t>                     the sacrifice </a:t>
            </a:r>
            <a:r>
              <a:rPr lang="en-US" sz="3600" dirty="0"/>
              <a:t>of Christ and the </a:t>
            </a:r>
            <a:r>
              <a:rPr lang="en-US" sz="3600" dirty="0" smtClean="0"/>
              <a:t>            salvation </a:t>
            </a:r>
            <a:r>
              <a:rPr lang="en-US" sz="3600" dirty="0"/>
              <a:t>God offers in </a:t>
            </a:r>
            <a:r>
              <a:rPr lang="en-US" sz="3600" dirty="0" smtClean="0"/>
              <a:t>Him?</a:t>
            </a:r>
          </a:p>
          <a:p>
            <a:pPr indent="352425" algn="l"/>
            <a:endParaRPr lang="en-US" sz="1400" dirty="0" smtClean="0"/>
          </a:p>
          <a:p>
            <a:pPr indent="352425" algn="l"/>
            <a:r>
              <a:rPr lang="en-US" sz="3600" dirty="0" smtClean="0"/>
              <a:t>To </a:t>
            </a:r>
            <a:r>
              <a:rPr lang="en-US" sz="3600" dirty="0"/>
              <a:t>all who will, the Lord says, </a:t>
            </a:r>
            <a:r>
              <a:rPr lang="en-US" sz="3600" dirty="0" smtClean="0"/>
              <a:t>                 </a:t>
            </a:r>
            <a:r>
              <a:rPr lang="en-US" sz="3600" i="1" dirty="0" smtClean="0"/>
              <a:t>“He </a:t>
            </a:r>
            <a:r>
              <a:rPr lang="en-US" sz="3600" i="1" dirty="0"/>
              <a:t>who believes and is </a:t>
            </a:r>
            <a:r>
              <a:rPr lang="en-US" sz="3600" i="1" dirty="0" smtClean="0"/>
              <a:t>baptized               </a:t>
            </a:r>
            <a:r>
              <a:rPr lang="en-US" sz="3600" i="1" dirty="0"/>
              <a:t>will be saved; but he who does </a:t>
            </a:r>
            <a:r>
              <a:rPr lang="en-US" sz="3600" i="1" dirty="0" smtClean="0"/>
              <a:t>                not </a:t>
            </a:r>
            <a:r>
              <a:rPr lang="en-US" sz="3600" i="1" dirty="0"/>
              <a:t>believe will be </a:t>
            </a:r>
            <a:r>
              <a:rPr lang="en-US" sz="3600" i="1" dirty="0" smtClean="0"/>
              <a:t>condemned”  </a:t>
            </a:r>
          </a:p>
          <a:p>
            <a:pPr indent="352425" algn="r"/>
            <a:r>
              <a:rPr lang="en-US" sz="3600" dirty="0" smtClean="0"/>
              <a:t>(</a:t>
            </a:r>
            <a:r>
              <a:rPr lang="en-US" sz="3600" dirty="0"/>
              <a:t>Mark </a:t>
            </a:r>
            <a:r>
              <a:rPr lang="en-US" sz="3600" dirty="0" smtClean="0"/>
              <a:t>16:16)</a:t>
            </a:r>
            <a:endParaRPr lang="en-US" sz="3600" b="1" dirty="0"/>
          </a:p>
        </p:txBody>
      </p:sp>
      <p:pic>
        <p:nvPicPr>
          <p:cNvPr id="1026" name="Picture 2" descr="http://www.naasbaptist.ie/images/brushed_cros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17745">
            <a:off x="6594220" y="353036"/>
            <a:ext cx="2328574" cy="3692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253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94129"/>
            <a:ext cx="8259856" cy="833718"/>
          </a:xfrm>
        </p:spPr>
        <p:txBody>
          <a:bodyPr>
            <a:normAutofit/>
          </a:bodyPr>
          <a:lstStyle/>
          <a:p>
            <a:r>
              <a:rPr lang="en-US" sz="5400" dirty="0" smtClean="0">
                <a:latin typeface="Kenyan Coffee" panose="02000400000000000000" pitchFamily="2" charset="0"/>
              </a:rPr>
              <a:t>Romans 3:21-26</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927847"/>
            <a:ext cx="8231281" cy="5648799"/>
          </a:xfrm>
        </p:spPr>
        <p:txBody>
          <a:bodyPr>
            <a:normAutofit fontScale="92500" lnSpcReduction="10000"/>
          </a:bodyPr>
          <a:lstStyle/>
          <a:p>
            <a:pPr marL="0" indent="349250">
              <a:buNone/>
            </a:pPr>
            <a:r>
              <a:rPr lang="en-US" sz="3200" dirty="0"/>
              <a:t>But now the righteousness of God </a:t>
            </a:r>
            <a:r>
              <a:rPr lang="en-US" sz="3200" dirty="0" smtClean="0"/>
              <a:t>                         apart </a:t>
            </a:r>
            <a:r>
              <a:rPr lang="en-US" sz="3200" dirty="0"/>
              <a:t>from the law is revealed, being </a:t>
            </a:r>
            <a:r>
              <a:rPr lang="en-US" sz="3200" dirty="0" smtClean="0"/>
              <a:t>                    witnessed </a:t>
            </a:r>
            <a:r>
              <a:rPr lang="en-US" sz="3200" dirty="0"/>
              <a:t>by the Law and the Prophets, </a:t>
            </a:r>
            <a:r>
              <a:rPr lang="en-US" sz="3200" baseline="30000" dirty="0"/>
              <a:t>22 </a:t>
            </a:r>
            <a:r>
              <a:rPr lang="en-US" sz="3200" dirty="0"/>
              <a:t>even the righteousness of God, through faith in Jesus Christ, to all and on </a:t>
            </a:r>
            <a:r>
              <a:rPr lang="en-US" sz="3200" dirty="0" smtClean="0"/>
              <a:t>all </a:t>
            </a:r>
            <a:r>
              <a:rPr lang="en-US" sz="3200" dirty="0"/>
              <a:t>who believe. For there is no difference; </a:t>
            </a:r>
            <a:r>
              <a:rPr lang="en-US" sz="3200" baseline="30000" dirty="0"/>
              <a:t>23 </a:t>
            </a:r>
            <a:r>
              <a:rPr lang="en-US" sz="3200" u="sng" dirty="0"/>
              <a:t>for all have sinned and fall short of the glory of God</a:t>
            </a:r>
            <a:r>
              <a:rPr lang="en-US" sz="3200" dirty="0"/>
              <a:t>, </a:t>
            </a:r>
            <a:r>
              <a:rPr lang="en-US" sz="3200" baseline="30000" dirty="0"/>
              <a:t>24 </a:t>
            </a:r>
            <a:r>
              <a:rPr lang="en-US" sz="3200" dirty="0"/>
              <a:t>being justified freely by His grace through the redemption that is in Christ Jesus, </a:t>
            </a:r>
            <a:r>
              <a:rPr lang="en-US" sz="3200" baseline="30000" dirty="0"/>
              <a:t>25 </a:t>
            </a:r>
            <a:r>
              <a:rPr lang="en-US" sz="3200" u="sng" dirty="0"/>
              <a:t>whom God set forth </a:t>
            </a:r>
            <a:r>
              <a:rPr lang="en-US" sz="3200" i="1" u="sng" dirty="0"/>
              <a:t>as</a:t>
            </a:r>
            <a:r>
              <a:rPr lang="en-US" sz="3200" u="sng" dirty="0"/>
              <a:t> a propitiation by His blood</a:t>
            </a:r>
            <a:r>
              <a:rPr lang="en-US" sz="3200" dirty="0"/>
              <a:t>, through faith, to demonstrate His righteousness, because in His forbearance God had passed over the sins that were previously committed, </a:t>
            </a:r>
            <a:r>
              <a:rPr lang="en-US" sz="3200" baseline="30000" dirty="0"/>
              <a:t>26 </a:t>
            </a:r>
            <a:r>
              <a:rPr lang="en-US" sz="3200" dirty="0"/>
              <a:t>to demonstrate at the present time His righteousness, that He might be just and the justifier of the one who has faith in Jesus.</a:t>
            </a:r>
          </a:p>
        </p:txBody>
      </p:sp>
      <p:pic>
        <p:nvPicPr>
          <p:cNvPr id="2050" name="Picture 2" descr="http://jehovajireh.com.mx/la%20biblia/open_bibl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80526">
            <a:off x="6674650" y="-6889"/>
            <a:ext cx="2275965" cy="143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731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279637"/>
            <a:ext cx="8259856" cy="833718"/>
          </a:xfrm>
        </p:spPr>
        <p:txBody>
          <a:bodyPr>
            <a:normAutofit/>
          </a:bodyPr>
          <a:lstStyle/>
          <a:p>
            <a:r>
              <a:rPr lang="en-US" sz="5400" dirty="0" smtClean="0">
                <a:latin typeface="Kenyan Coffee" panose="02000400000000000000" pitchFamily="2" charset="0"/>
              </a:rPr>
              <a:t>Matthew 1:21</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1150184"/>
            <a:ext cx="8231281" cy="2102969"/>
          </a:xfrm>
        </p:spPr>
        <p:txBody>
          <a:bodyPr>
            <a:normAutofit/>
          </a:bodyPr>
          <a:lstStyle/>
          <a:p>
            <a:pPr marL="0" indent="349250">
              <a:buNone/>
            </a:pPr>
            <a:r>
              <a:rPr lang="en-US" sz="3200" i="1" dirty="0" smtClean="0"/>
              <a:t>[Angel to Joseph about Mary]</a:t>
            </a:r>
          </a:p>
          <a:p>
            <a:pPr marL="0" indent="349250">
              <a:buNone/>
            </a:pPr>
            <a:r>
              <a:rPr lang="en-US" sz="3200" dirty="0" smtClean="0"/>
              <a:t>And </a:t>
            </a:r>
            <a:r>
              <a:rPr lang="en-US" sz="3200" dirty="0"/>
              <a:t>she </a:t>
            </a:r>
            <a:r>
              <a:rPr lang="en-US" sz="3200" dirty="0" smtClean="0"/>
              <a:t>will </a:t>
            </a:r>
            <a:r>
              <a:rPr lang="en-US" sz="3200" dirty="0"/>
              <a:t>bring </a:t>
            </a:r>
            <a:r>
              <a:rPr lang="en-US" sz="3200" dirty="0" smtClean="0"/>
              <a:t>forth a </a:t>
            </a:r>
            <a:r>
              <a:rPr lang="en-US" sz="3200" dirty="0"/>
              <a:t>Son, and you </a:t>
            </a:r>
            <a:r>
              <a:rPr lang="en-US" sz="3200" dirty="0" smtClean="0"/>
              <a:t>                 shall </a:t>
            </a:r>
            <a:r>
              <a:rPr lang="en-US" sz="3200" dirty="0"/>
              <a:t>call His </a:t>
            </a:r>
            <a:r>
              <a:rPr lang="en-US" sz="3200" dirty="0" smtClean="0"/>
              <a:t>name </a:t>
            </a:r>
            <a:r>
              <a:rPr lang="en-US" sz="3200" cap="small" dirty="0" smtClean="0"/>
              <a:t>Jesus</a:t>
            </a:r>
            <a:r>
              <a:rPr lang="en-US" sz="3200" dirty="0"/>
              <a:t>, for He will save His people from their sins.”</a:t>
            </a:r>
          </a:p>
        </p:txBody>
      </p:sp>
      <p:pic>
        <p:nvPicPr>
          <p:cNvPr id="2050" name="Picture 2" descr="http://jehovajireh.com.mx/la%20biblia/open_bibl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80526">
            <a:off x="6674650" y="-6889"/>
            <a:ext cx="2275965" cy="143385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255494" y="3646168"/>
            <a:ext cx="8259856" cy="8337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smtClean="0">
                <a:latin typeface="Kenyan Coffee" panose="02000400000000000000" pitchFamily="2" charset="0"/>
              </a:rPr>
              <a:t>Luke 2:11</a:t>
            </a:r>
            <a:endParaRPr lang="en-US" sz="5400" dirty="0">
              <a:latin typeface="Kenyan Coffee" panose="02000400000000000000" pitchFamily="2" charset="0"/>
            </a:endParaRPr>
          </a:p>
        </p:txBody>
      </p:sp>
      <p:sp>
        <p:nvSpPr>
          <p:cNvPr id="6" name="Content Placeholder 2"/>
          <p:cNvSpPr txBox="1">
            <a:spLocks/>
          </p:cNvSpPr>
          <p:nvPr/>
        </p:nvSpPr>
        <p:spPr>
          <a:xfrm>
            <a:off x="442070" y="4607169"/>
            <a:ext cx="8231281" cy="16414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49250">
              <a:buNone/>
            </a:pPr>
            <a:r>
              <a:rPr lang="en-US" sz="3200" i="1" dirty="0" smtClean="0"/>
              <a:t>[Angel to Shepherds] </a:t>
            </a:r>
          </a:p>
          <a:p>
            <a:pPr marL="0" indent="349250">
              <a:buNone/>
            </a:pPr>
            <a:r>
              <a:rPr lang="en-US" sz="3200" dirty="0" smtClean="0"/>
              <a:t>For </a:t>
            </a:r>
            <a:r>
              <a:rPr lang="en-US" sz="3200" dirty="0"/>
              <a:t>there is born to you this day in the city of David a Savior, who is Christ the Lord.</a:t>
            </a:r>
          </a:p>
        </p:txBody>
      </p:sp>
    </p:spTree>
    <p:extLst>
      <p:ext uri="{BB962C8B-B14F-4D97-AF65-F5344CB8AC3E}">
        <p14:creationId xmlns:p14="http://schemas.microsoft.com/office/powerpoint/2010/main" val="1821909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9" y="228544"/>
            <a:ext cx="8624736" cy="833718"/>
          </a:xfrm>
        </p:spPr>
        <p:txBody>
          <a:bodyPr>
            <a:normAutofit/>
          </a:bodyPr>
          <a:lstStyle/>
          <a:p>
            <a:r>
              <a:rPr lang="en-US" sz="5400" dirty="0" smtClean="0">
                <a:latin typeface="Kenyan Coffee" panose="02000400000000000000" pitchFamily="2" charset="0"/>
              </a:rPr>
              <a:t>John Bore Witness that Jesus was Our Sacrifice</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1150185"/>
            <a:ext cx="8231281" cy="5496800"/>
          </a:xfrm>
        </p:spPr>
        <p:txBody>
          <a:bodyPr>
            <a:normAutofit/>
          </a:bodyPr>
          <a:lstStyle/>
          <a:p>
            <a:pPr marL="0" indent="349250">
              <a:buNone/>
            </a:pPr>
            <a:r>
              <a:rPr lang="en-US" sz="3200" dirty="0"/>
              <a:t>The next day John saw Jesus coming toward him, and said, “Behold! The Lamb of God who takes away the sin of the </a:t>
            </a:r>
            <a:r>
              <a:rPr lang="en-US" sz="3200" dirty="0" smtClean="0"/>
              <a:t>world!</a:t>
            </a:r>
          </a:p>
          <a:p>
            <a:pPr marL="0" indent="349250" algn="r">
              <a:buNone/>
            </a:pPr>
            <a:r>
              <a:rPr lang="en-US" sz="3200" dirty="0" smtClean="0"/>
              <a:t>John 1:29</a:t>
            </a:r>
          </a:p>
          <a:p>
            <a:pPr marL="0" indent="0" algn="r">
              <a:buNone/>
            </a:pPr>
            <a:endParaRPr lang="en-US" sz="900" dirty="0"/>
          </a:p>
          <a:p>
            <a:pPr marL="352425" indent="-352425"/>
            <a:r>
              <a:rPr lang="en-US" sz="3200" b="1" dirty="0" smtClean="0"/>
              <a:t>Though abandoned by all, he resolutely faced His own death.</a:t>
            </a:r>
          </a:p>
          <a:p>
            <a:pPr marL="352425" indent="-352425"/>
            <a:r>
              <a:rPr lang="en-US" sz="3200" b="1" dirty="0" smtClean="0"/>
              <a:t>Death could not hold him, and He, victorious over sin and death, is ready to save to the uttermost all who would come to God through Him.</a:t>
            </a:r>
          </a:p>
        </p:txBody>
      </p:sp>
      <p:cxnSp>
        <p:nvCxnSpPr>
          <p:cNvPr id="5" name="Straight Connector 4"/>
          <p:cNvCxnSpPr/>
          <p:nvPr/>
        </p:nvCxnSpPr>
        <p:spPr>
          <a:xfrm flipV="1">
            <a:off x="442070" y="3200400"/>
            <a:ext cx="823128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664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9" y="228544"/>
            <a:ext cx="8259856" cy="833718"/>
          </a:xfrm>
        </p:spPr>
        <p:txBody>
          <a:bodyPr>
            <a:normAutofit/>
          </a:bodyPr>
          <a:lstStyle/>
          <a:p>
            <a:r>
              <a:rPr lang="en-US" sz="5400" dirty="0" smtClean="0">
                <a:latin typeface="Kenyan Coffee" panose="02000400000000000000" pitchFamily="2" charset="0"/>
              </a:rPr>
              <a:t>Christ’s Life and Death Accepted for Us</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1062262"/>
            <a:ext cx="8231281" cy="5531969"/>
          </a:xfrm>
        </p:spPr>
        <p:txBody>
          <a:bodyPr>
            <a:normAutofit/>
          </a:bodyPr>
          <a:lstStyle/>
          <a:p>
            <a:r>
              <a:rPr lang="en-US" sz="3200" dirty="0" smtClean="0"/>
              <a:t>In His sinless life and sacrifice, He became       the sacrifice, which for the sinner,                        God accepts (2 Cor. 5:21; 1 John 2:1-2)</a:t>
            </a:r>
          </a:p>
        </p:txBody>
      </p:sp>
      <p:pic>
        <p:nvPicPr>
          <p:cNvPr id="5" name="Picture 2" descr="http://www.naasbaptist.ie/images/brushed_cro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317745">
            <a:off x="7705913" y="180796"/>
            <a:ext cx="1222797" cy="1938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0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9" y="228544"/>
            <a:ext cx="8259856" cy="833718"/>
          </a:xfrm>
        </p:spPr>
        <p:txBody>
          <a:bodyPr>
            <a:normAutofit/>
          </a:bodyPr>
          <a:lstStyle/>
          <a:p>
            <a:r>
              <a:rPr lang="en-US" sz="5400" dirty="0" smtClean="0">
                <a:latin typeface="Kenyan Coffee" panose="02000400000000000000" pitchFamily="2" charset="0"/>
              </a:rPr>
              <a:t>2 Corinthians 5:21</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1150185"/>
            <a:ext cx="8231281" cy="5223721"/>
          </a:xfrm>
        </p:spPr>
        <p:txBody>
          <a:bodyPr>
            <a:normAutofit/>
          </a:bodyPr>
          <a:lstStyle/>
          <a:p>
            <a:pPr marL="0" indent="349250">
              <a:buNone/>
            </a:pPr>
            <a:r>
              <a:rPr lang="en-US" sz="3200" dirty="0"/>
              <a:t>For He made Him who knew no sin </a:t>
            </a:r>
            <a:r>
              <a:rPr lang="en-US" sz="3200" dirty="0" smtClean="0"/>
              <a:t>                          </a:t>
            </a:r>
            <a:r>
              <a:rPr lang="en-US" sz="3200" i="1" dirty="0" smtClean="0"/>
              <a:t>to </a:t>
            </a:r>
            <a:r>
              <a:rPr lang="en-US" sz="3200" i="1" dirty="0"/>
              <a:t>be</a:t>
            </a:r>
            <a:r>
              <a:rPr lang="en-US" sz="3200" dirty="0"/>
              <a:t> sin for us, that we might become </a:t>
            </a:r>
            <a:r>
              <a:rPr lang="en-US" sz="3200" dirty="0" smtClean="0"/>
              <a:t>                   the </a:t>
            </a:r>
            <a:r>
              <a:rPr lang="en-US" sz="3200" dirty="0"/>
              <a:t>righteousness of God in Him.</a:t>
            </a:r>
          </a:p>
        </p:txBody>
      </p:sp>
      <p:pic>
        <p:nvPicPr>
          <p:cNvPr id="2050" name="Picture 2" descr="http://jehovajireh.com.mx/la%20biblia/open_bibl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80526">
            <a:off x="6674650" y="-6889"/>
            <a:ext cx="2275965" cy="143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879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9" y="228544"/>
            <a:ext cx="8259856" cy="833718"/>
          </a:xfrm>
        </p:spPr>
        <p:txBody>
          <a:bodyPr>
            <a:normAutofit/>
          </a:bodyPr>
          <a:lstStyle/>
          <a:p>
            <a:r>
              <a:rPr lang="en-US" sz="5400" dirty="0" smtClean="0">
                <a:latin typeface="Kenyan Coffee" panose="02000400000000000000" pitchFamily="2" charset="0"/>
              </a:rPr>
              <a:t>1 John 2:1-2</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1150185"/>
            <a:ext cx="8231281" cy="5223721"/>
          </a:xfrm>
        </p:spPr>
        <p:txBody>
          <a:bodyPr>
            <a:normAutofit/>
          </a:bodyPr>
          <a:lstStyle/>
          <a:p>
            <a:pPr marL="0" indent="349250">
              <a:buNone/>
            </a:pPr>
            <a:r>
              <a:rPr lang="en-US" sz="3200" dirty="0"/>
              <a:t>My little children, these things </a:t>
            </a:r>
            <a:r>
              <a:rPr lang="en-US" sz="3200" dirty="0" smtClean="0"/>
              <a:t>                                I </a:t>
            </a:r>
            <a:r>
              <a:rPr lang="en-US" sz="3200" dirty="0"/>
              <a:t>write to you, so that you may not sin. </a:t>
            </a:r>
            <a:r>
              <a:rPr lang="en-US" sz="3200" dirty="0" smtClean="0"/>
              <a:t>                And </a:t>
            </a:r>
            <a:r>
              <a:rPr lang="en-US" sz="3200" dirty="0"/>
              <a:t>if anyone sins, we have an Advocate with the Father, Jesus Christ the righteous. </a:t>
            </a:r>
            <a:r>
              <a:rPr lang="en-US" sz="3200" baseline="30000" dirty="0"/>
              <a:t>2 </a:t>
            </a:r>
            <a:r>
              <a:rPr lang="en-US" sz="3200" dirty="0"/>
              <a:t>And </a:t>
            </a:r>
            <a:r>
              <a:rPr lang="en-US" sz="3200" u="sng" dirty="0"/>
              <a:t>He Himself is the propitiation for our sins, and not for ours only but also for the whole world</a:t>
            </a:r>
            <a:r>
              <a:rPr lang="en-US" sz="3200" dirty="0" smtClean="0"/>
              <a:t>.</a:t>
            </a:r>
          </a:p>
          <a:p>
            <a:pPr marL="0" indent="349250">
              <a:buNone/>
            </a:pPr>
            <a:endParaRPr lang="en-US" sz="1800" dirty="0"/>
          </a:p>
          <a:p>
            <a:pPr marL="0" indent="349250">
              <a:buNone/>
            </a:pPr>
            <a:r>
              <a:rPr lang="en-US" sz="3200" dirty="0" smtClean="0"/>
              <a:t>“</a:t>
            </a:r>
            <a:r>
              <a:rPr lang="en-US" sz="3200" dirty="0"/>
              <a:t>The mercy seat of the Tabernacle where God met man was called the propitiation. Christ is our mercy seat, where God meets us in mercy and forgiveness</a:t>
            </a:r>
            <a:r>
              <a:rPr lang="en-US" sz="3200" dirty="0" smtClean="0"/>
              <a:t>.” </a:t>
            </a:r>
            <a:r>
              <a:rPr lang="en-US" sz="3200" i="1" dirty="0" smtClean="0"/>
              <a:t>(People’s New Testament) </a:t>
            </a:r>
            <a:endParaRPr lang="en-US" sz="3200" i="1" dirty="0"/>
          </a:p>
          <a:p>
            <a:pPr marL="0" indent="349250">
              <a:buNone/>
            </a:pPr>
            <a:endParaRPr lang="en-US" sz="3200" dirty="0"/>
          </a:p>
        </p:txBody>
      </p:sp>
      <p:pic>
        <p:nvPicPr>
          <p:cNvPr id="2050" name="Picture 2" descr="http://jehovajireh.com.mx/la%20biblia/open_bibl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80526">
            <a:off x="6674650" y="-6889"/>
            <a:ext cx="2275965" cy="143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2340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9" y="228544"/>
            <a:ext cx="8259856" cy="833718"/>
          </a:xfrm>
        </p:spPr>
        <p:txBody>
          <a:bodyPr>
            <a:normAutofit/>
          </a:bodyPr>
          <a:lstStyle/>
          <a:p>
            <a:r>
              <a:rPr lang="en-US" sz="5400" dirty="0" smtClean="0">
                <a:latin typeface="Kenyan Coffee" panose="02000400000000000000" pitchFamily="2" charset="0"/>
              </a:rPr>
              <a:t>Christ’s Life and Death Accepted for Us</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1062262"/>
            <a:ext cx="8231281" cy="5531969"/>
          </a:xfrm>
        </p:spPr>
        <p:txBody>
          <a:bodyPr>
            <a:normAutofit/>
          </a:bodyPr>
          <a:lstStyle/>
          <a:p>
            <a:r>
              <a:rPr lang="en-US" sz="3200" dirty="0" smtClean="0"/>
              <a:t>In His sinless life and sacrifice, He became       the sacrifice, which for the sinner,                        God accepts (2 Cor. 5:21; 1 John 2:1-2)</a:t>
            </a:r>
          </a:p>
          <a:p>
            <a:r>
              <a:rPr lang="en-US" sz="3200" dirty="0" smtClean="0"/>
              <a:t>His sacrifice brought down the middle wall of partition between the Jew and Gentile (Ephesians 2:13-18, READ)</a:t>
            </a:r>
          </a:p>
          <a:p>
            <a:r>
              <a:rPr lang="en-US" sz="3200" dirty="0" smtClean="0"/>
              <a:t>His sacrifice led to reconciliation with God (Colossians 1:19-20)</a:t>
            </a:r>
          </a:p>
        </p:txBody>
      </p:sp>
      <p:pic>
        <p:nvPicPr>
          <p:cNvPr id="5" name="Picture 2" descr="http://www.naasbaptist.ie/images/brushed_cro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317745">
            <a:off x="7705913" y="180796"/>
            <a:ext cx="1222797" cy="1938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569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79" y="228544"/>
            <a:ext cx="8259856" cy="833718"/>
          </a:xfrm>
        </p:spPr>
        <p:txBody>
          <a:bodyPr>
            <a:normAutofit/>
          </a:bodyPr>
          <a:lstStyle/>
          <a:p>
            <a:r>
              <a:rPr lang="en-US" sz="5400" dirty="0" smtClean="0">
                <a:latin typeface="Kenyan Coffee" panose="02000400000000000000" pitchFamily="2" charset="0"/>
              </a:rPr>
              <a:t>Colossians 1:19-20</a:t>
            </a:r>
            <a:endParaRPr lang="en-US" sz="5400" dirty="0">
              <a:latin typeface="Kenyan Coffee" panose="02000400000000000000" pitchFamily="2" charset="0"/>
            </a:endParaRPr>
          </a:p>
        </p:txBody>
      </p:sp>
      <p:sp>
        <p:nvSpPr>
          <p:cNvPr id="3" name="Content Placeholder 2"/>
          <p:cNvSpPr>
            <a:spLocks noGrp="1"/>
          </p:cNvSpPr>
          <p:nvPr>
            <p:ph idx="1"/>
          </p:nvPr>
        </p:nvSpPr>
        <p:spPr>
          <a:xfrm>
            <a:off x="442071" y="1150185"/>
            <a:ext cx="8231281" cy="5223721"/>
          </a:xfrm>
        </p:spPr>
        <p:txBody>
          <a:bodyPr>
            <a:normAutofit/>
          </a:bodyPr>
          <a:lstStyle/>
          <a:p>
            <a:pPr marL="0" indent="349250">
              <a:buNone/>
            </a:pPr>
            <a:r>
              <a:rPr lang="en-US" sz="3200" dirty="0"/>
              <a:t>For it pleased </a:t>
            </a:r>
            <a:r>
              <a:rPr lang="en-US" sz="3200" i="1" dirty="0"/>
              <a:t>the Father that</a:t>
            </a:r>
            <a:r>
              <a:rPr lang="en-US" sz="3200" dirty="0"/>
              <a:t> in Him </a:t>
            </a:r>
            <a:r>
              <a:rPr lang="en-US" sz="3200" dirty="0" smtClean="0"/>
              <a:t>                       all </a:t>
            </a:r>
            <a:r>
              <a:rPr lang="en-US" sz="3200" dirty="0"/>
              <a:t>the fullness should dwell, </a:t>
            </a:r>
            <a:r>
              <a:rPr lang="en-US" sz="3200" baseline="30000" dirty="0"/>
              <a:t>20 </a:t>
            </a:r>
            <a:r>
              <a:rPr lang="en-US" sz="3200" dirty="0"/>
              <a:t>and by </a:t>
            </a:r>
            <a:r>
              <a:rPr lang="en-US" sz="3200" dirty="0" smtClean="0"/>
              <a:t>                      Him </a:t>
            </a:r>
            <a:r>
              <a:rPr lang="en-US" sz="3200" dirty="0"/>
              <a:t>to reconcile all things to Himself, by Him, whether things on earth or things in heaven, having made peace through the blood of His cross.</a:t>
            </a:r>
          </a:p>
        </p:txBody>
      </p:sp>
      <p:pic>
        <p:nvPicPr>
          <p:cNvPr id="2050" name="Picture 2" descr="http://jehovajireh.com.mx/la%20biblia/open_bibl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80526">
            <a:off x="6674650" y="-6889"/>
            <a:ext cx="2275965" cy="143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188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TotalTime>
  <Words>716</Words>
  <Application>Microsoft Office PowerPoint</Application>
  <PresentationFormat>On-screen Show (4:3)</PresentationFormat>
  <Paragraphs>57</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Blue Highway</vt:lpstr>
      <vt:lpstr>Calibri</vt:lpstr>
      <vt:lpstr>Calibri Light</vt:lpstr>
      <vt:lpstr>Kenyan Coffee</vt:lpstr>
      <vt:lpstr>Office Theme</vt:lpstr>
      <vt:lpstr>Christ Our Sacrifice</vt:lpstr>
      <vt:lpstr>Romans 3:21-26</vt:lpstr>
      <vt:lpstr>Matthew 1:21</vt:lpstr>
      <vt:lpstr>John Bore Witness that Jesus was Our Sacrifice</vt:lpstr>
      <vt:lpstr>Christ’s Life and Death Accepted for Us</vt:lpstr>
      <vt:lpstr>2 Corinthians 5:21</vt:lpstr>
      <vt:lpstr>1 John 2:1-2</vt:lpstr>
      <vt:lpstr>Christ’s Life and Death Accepted for Us</vt:lpstr>
      <vt:lpstr>Colossians 1:19-20</vt:lpstr>
      <vt:lpstr>Christ’s Life and Death Accepted for Us</vt:lpstr>
      <vt:lpstr>Romans 6:1-4</vt:lpstr>
      <vt:lpstr>Christ’s Life and Death Accepted for Us</vt:lpstr>
      <vt:lpstr>John 12:32-33</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Our Sacrifice</dc:title>
  <dc:creator>Stan</dc:creator>
  <cp:lastModifiedBy>Stan</cp:lastModifiedBy>
  <cp:revision>14</cp:revision>
  <cp:lastPrinted>2014-03-23T13:37:50Z</cp:lastPrinted>
  <dcterms:created xsi:type="dcterms:W3CDTF">2014-03-23T00:22:13Z</dcterms:created>
  <dcterms:modified xsi:type="dcterms:W3CDTF">2014-03-23T13:56:44Z</dcterms:modified>
</cp:coreProperties>
</file>