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3" r:id="rId8"/>
    <p:sldId id="262" r:id="rId9"/>
  </p:sldIdLst>
  <p:sldSz cx="12192000" cy="6858000"/>
  <p:notesSz cx="6858000" cy="9144000"/>
  <p:embeddedFontLst>
    <p:embeddedFont>
      <p:font typeface="BadaBoom BB" panose="020B0603050302020204" pitchFamily="34" charset="0"/>
      <p:regular r:id="rId12"/>
    </p:embeddedFont>
    <p:embeddedFont>
      <p:font typeface="Motion Picture Personal Use " panose="02000000000000000000" pitchFamily="2" charset="0"/>
      <p:regular r:id="rId13"/>
    </p:embeddedFon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
      <p:font typeface="Arial Black" panose="020B0A04020102020204" pitchFamily="34"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3250" autoAdjust="0"/>
  </p:normalViewPr>
  <p:slideViewPr>
    <p:cSldViewPr snapToGrid="0">
      <p:cViewPr varScale="1">
        <p:scale>
          <a:sx n="22" d="100"/>
          <a:sy n="22" d="100"/>
        </p:scale>
        <p:origin x="2698" y="34"/>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2E62FB-4224-4195-A232-5F9C833247F5}"/>
              </a:ext>
            </a:extLst>
          </p:cNvPr>
          <p:cNvSpPr>
            <a:spLocks noGrp="1"/>
          </p:cNvSpPr>
          <p:nvPr>
            <p:ph type="hdr" sz="quarter"/>
          </p:nvPr>
        </p:nvSpPr>
        <p:spPr>
          <a:xfrm>
            <a:off x="0" y="0"/>
            <a:ext cx="3694176" cy="458788"/>
          </a:xfrm>
          <a:prstGeom prst="rect">
            <a:avLst/>
          </a:prstGeom>
        </p:spPr>
        <p:txBody>
          <a:bodyPr vert="horz" lIns="91440" tIns="45720" rIns="91440" bIns="45720" rtlCol="0"/>
          <a:lstStyle>
            <a:lvl1pPr algn="l">
              <a:defRPr sz="1200"/>
            </a:lvl1pPr>
          </a:lstStyle>
          <a:p>
            <a:r>
              <a:rPr lang="en-US" sz="2000" dirty="0">
                <a:latin typeface="BadaBoom BB" panose="020B0603050302020204" pitchFamily="34" charset="0"/>
              </a:rPr>
              <a:t>Church of Christ FAQ Sheet</a:t>
            </a:r>
          </a:p>
        </p:txBody>
      </p:sp>
      <p:sp>
        <p:nvSpPr>
          <p:cNvPr id="3" name="Date Placeholder 2">
            <a:extLst>
              <a:ext uri="{FF2B5EF4-FFF2-40B4-BE49-F238E27FC236}">
                <a16:creationId xmlns:a16="http://schemas.microsoft.com/office/drawing/2014/main" id="{3134E2FD-97C7-4ECC-9CC2-45AF2F843D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29, 2017 am</a:t>
            </a:r>
          </a:p>
        </p:txBody>
      </p:sp>
      <p:sp>
        <p:nvSpPr>
          <p:cNvPr id="4" name="Footer Placeholder 3">
            <a:extLst>
              <a:ext uri="{FF2B5EF4-FFF2-40B4-BE49-F238E27FC236}">
                <a16:creationId xmlns:a16="http://schemas.microsoft.com/office/drawing/2014/main" id="{4189D022-0A53-4E90-B063-923E5CFC27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F9B1CC5-FDEB-4321-A79B-AB786A333A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1FAAD7BF-DBFF-4D77-B63E-975CD6746086}" type="slidenum">
              <a:rPr lang="en-US" smtClean="0"/>
              <a:t>‹#›</a:t>
            </a:fld>
            <a:endParaRPr lang="en-US" dirty="0"/>
          </a:p>
        </p:txBody>
      </p:sp>
    </p:spTree>
    <p:extLst>
      <p:ext uri="{BB962C8B-B14F-4D97-AF65-F5344CB8AC3E}">
        <p14:creationId xmlns:p14="http://schemas.microsoft.com/office/powerpoint/2010/main" val="216903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A1D8E-C9DA-43E8-BA07-297B52AD13A1}" type="datetimeFigureOut">
              <a:rPr lang="en-US" smtClean="0"/>
              <a:t>10/29/2017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A9E1C-5D05-4FBE-875D-3993B3B00172}" type="slidenum">
              <a:rPr lang="en-US" smtClean="0"/>
              <a:t>‹#›</a:t>
            </a:fld>
            <a:endParaRPr lang="en-US"/>
          </a:p>
        </p:txBody>
      </p:sp>
    </p:spTree>
    <p:extLst>
      <p:ext uri="{BB962C8B-B14F-4D97-AF65-F5344CB8AC3E}">
        <p14:creationId xmlns:p14="http://schemas.microsoft.com/office/powerpoint/2010/main" val="169078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FAQ’s.</a:t>
            </a:r>
            <a:r>
              <a:rPr lang="en-US" sz="1200" b="0" i="0" kern="1200" dirty="0">
                <a:solidFill>
                  <a:schemeClr val="tx1"/>
                </a:solidFill>
                <a:effectLst/>
                <a:latin typeface="+mn-lt"/>
                <a:ea typeface="+mn-ea"/>
                <a:cs typeface="+mn-cs"/>
              </a:rPr>
              <a:t> The acronym is well known with the advent of the internet. Frequently asked questions. Here are some simple answers to frequently asked questions about the church of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 need for this has been brought home once again for me from an exchange I had with two women when advertising our Lectureship in NEXT DOOR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a:solidFill>
                  <a:schemeClr val="tx1"/>
                </a:solidFill>
                <a:effectLst/>
                <a:latin typeface="+mn-lt"/>
                <a:ea typeface="+mn-ea"/>
                <a:cs typeface="+mn-cs"/>
              </a:rPr>
              <a:t>“One of your members said that only members of your church are going to heaven”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My answer:  Certainly!  The Lord is the only Savior.  You have to be a member of His church to go to heaven.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a:solidFill>
                  <a:schemeClr val="tx1"/>
                </a:solidFill>
                <a:effectLst/>
                <a:latin typeface="+mn-lt"/>
                <a:ea typeface="+mn-ea"/>
                <a:cs typeface="+mn-cs"/>
              </a:rPr>
              <a:t>One response:  You misunderstood.  Do you have to attend a COC church?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My answer:  I didn’t understand.  I answered scripturally, instead of entertaining the denominational concept of the church entertained by most.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 then gave a fuller explanation of what the church is, and why denominationalism is wrong.</a:t>
            </a:r>
          </a:p>
          <a:p>
            <a:endParaRPr lang="en-US" dirty="0"/>
          </a:p>
        </p:txBody>
      </p:sp>
      <p:sp>
        <p:nvSpPr>
          <p:cNvPr id="4" name="Slide Number Placeholder 3"/>
          <p:cNvSpPr>
            <a:spLocks noGrp="1"/>
          </p:cNvSpPr>
          <p:nvPr>
            <p:ph type="sldNum" sz="quarter" idx="10"/>
          </p:nvPr>
        </p:nvSpPr>
        <p:spPr/>
        <p:txBody>
          <a:bodyPr/>
          <a:lstStyle/>
          <a:p>
            <a:fld id="{802A9E1C-5D05-4FBE-875D-3993B3B00172}" type="slidenum">
              <a:rPr lang="en-US" smtClean="0"/>
              <a:t>1</a:t>
            </a:fld>
            <a:endParaRPr lang="en-US"/>
          </a:p>
        </p:txBody>
      </p:sp>
    </p:spTree>
    <p:extLst>
      <p:ext uri="{BB962C8B-B14F-4D97-AF65-F5344CB8AC3E}">
        <p14:creationId xmlns:p14="http://schemas.microsoft.com/office/powerpoint/2010/main" val="99733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FAQ 1: When and where was the first congregation of churches of Christ begun?</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b="1" dirty="0">
                <a:effectLst/>
              </a:rPr>
              <a:t>The Old Testament predicted the eventual beginning of Christ’s church, </a:t>
            </a:r>
          </a:p>
          <a:p>
            <a:pPr marL="0" indent="0">
              <a:buFont typeface="Arial" panose="020B0604020202020204" pitchFamily="34" charset="0"/>
              <a:buNone/>
            </a:pPr>
            <a:r>
              <a:rPr lang="en-US" b="1" dirty="0">
                <a:effectLst/>
              </a:rPr>
              <a:t>(Isaiah 2:2-3), </a:t>
            </a:r>
            <a:r>
              <a:rPr lang="en-US" i="1" dirty="0">
                <a:effectLst/>
              </a:rPr>
              <a:t>“</a:t>
            </a:r>
            <a:r>
              <a:rPr lang="en-US" i="1" dirty="0"/>
              <a:t>Now it shall come to pass </a:t>
            </a:r>
            <a:r>
              <a:rPr lang="en-US" b="1" i="1" dirty="0"/>
              <a:t>in the latter days </a:t>
            </a:r>
            <a:r>
              <a:rPr lang="en-US" i="1" dirty="0"/>
              <a:t>that the mountain of the Lord's house shall be established on the top of the mountains, and shall be exalted above the hills;</a:t>
            </a:r>
            <a:br>
              <a:rPr lang="en-US" i="1" dirty="0"/>
            </a:br>
            <a:r>
              <a:rPr lang="en-US" i="1" dirty="0"/>
              <a:t>And </a:t>
            </a:r>
            <a:r>
              <a:rPr lang="en-US" b="1" i="1" dirty="0"/>
              <a:t>all nations shall flow to it</a:t>
            </a:r>
            <a:r>
              <a:rPr lang="en-US" i="1" dirty="0"/>
              <a:t>. </a:t>
            </a:r>
            <a:r>
              <a:rPr lang="en-US" i="1" baseline="30000" dirty="0"/>
              <a:t>3</a:t>
            </a:r>
            <a:r>
              <a:rPr lang="en-US" i="1" dirty="0"/>
              <a:t> Many people shall come and say, “Come, and let us go up to the mountain of the Lord, to the house of the God of Jacob; He will teach us His ways,</a:t>
            </a:r>
            <a:br>
              <a:rPr lang="en-US" i="1" dirty="0"/>
            </a:br>
            <a:r>
              <a:rPr lang="en-US" i="1" dirty="0"/>
              <a:t>And we shall walk in His paths.” For out of Zion shall go forth the law, and the word of the Lord from </a:t>
            </a:r>
            <a:r>
              <a:rPr lang="en-US" b="1" i="1" dirty="0"/>
              <a:t>Jerusalem</a:t>
            </a:r>
            <a:r>
              <a:rPr lang="en-US" i="1" dirty="0"/>
              <a:t>.”</a:t>
            </a:r>
            <a:endParaRPr lang="en-US" i="1" dirty="0">
              <a:effectLst/>
            </a:endParaRPr>
          </a:p>
          <a:p>
            <a:pPr marL="171450" indent="-171450">
              <a:buFont typeface="Arial" panose="020B0604020202020204" pitchFamily="34" charset="0"/>
              <a:buChar char="•"/>
            </a:pPr>
            <a:r>
              <a:rPr lang="en-US" b="1" dirty="0">
                <a:effectLst/>
              </a:rPr>
              <a:t>Jesus promised to establish or </a:t>
            </a:r>
            <a:r>
              <a:rPr lang="en-US" b="1" i="1" dirty="0">
                <a:effectLst/>
              </a:rPr>
              <a:t>“build”</a:t>
            </a:r>
            <a:r>
              <a:rPr lang="en-US" b="1" dirty="0">
                <a:effectLst/>
              </a:rPr>
              <a:t> his church. </a:t>
            </a:r>
          </a:p>
          <a:p>
            <a:pPr marL="0" indent="0">
              <a:buFont typeface="Arial" panose="020B0604020202020204" pitchFamily="34" charset="0"/>
              <a:buNone/>
            </a:pPr>
            <a:r>
              <a:rPr lang="en-US" b="1" dirty="0">
                <a:effectLst/>
              </a:rPr>
              <a:t>(Matthew 16:18), </a:t>
            </a:r>
            <a:r>
              <a:rPr lang="en-US" i="1" dirty="0">
                <a:effectLst/>
              </a:rPr>
              <a:t>“</a:t>
            </a:r>
            <a:r>
              <a:rPr lang="en-US" i="1" dirty="0"/>
              <a:t>And I also say to you that you are Peter, and on this rock I will build My church, and the gates of Hades shall not prevail against it.”</a:t>
            </a:r>
            <a:endParaRPr lang="en-US" i="1" dirty="0">
              <a:effectLst/>
            </a:endParaRPr>
          </a:p>
          <a:p>
            <a:pPr marL="171450" indent="-171450">
              <a:buFont typeface="Arial" panose="020B0604020202020204" pitchFamily="34" charset="0"/>
              <a:buChar char="•"/>
            </a:pPr>
            <a:r>
              <a:rPr lang="en-US" dirty="0">
                <a:effectLst/>
              </a:rPr>
              <a:t>With His victory over death, He established that church on the first Pentecost following His resurrection, in the city of Jerusalem. </a:t>
            </a:r>
          </a:p>
          <a:p>
            <a:pPr marL="171450" indent="-171450">
              <a:buFont typeface="Arial" panose="020B0604020202020204" pitchFamily="34" charset="0"/>
              <a:buChar char="•"/>
            </a:pPr>
            <a:r>
              <a:rPr lang="en-US" dirty="0">
                <a:effectLst/>
              </a:rPr>
              <a:t>This is where the gospel was first preached by the apostle Peter, and the historian Luke wrote, </a:t>
            </a:r>
            <a:r>
              <a:rPr lang="en-US" i="1" dirty="0">
                <a:effectLst/>
              </a:rPr>
              <a:t>“Then those who gladly received his word were baptized…”</a:t>
            </a:r>
            <a:r>
              <a:rPr lang="en-US" dirty="0">
                <a:effectLst/>
              </a:rPr>
              <a:t> </a:t>
            </a:r>
            <a:r>
              <a:rPr lang="en-US" b="1" dirty="0">
                <a:effectLst/>
              </a:rPr>
              <a:t>(Acts 2:41). </a:t>
            </a:r>
          </a:p>
          <a:p>
            <a:pPr marL="171450" indent="-171450">
              <a:buFont typeface="Arial" panose="020B0604020202020204" pitchFamily="34" charset="0"/>
              <a:buChar char="•"/>
            </a:pPr>
            <a:r>
              <a:rPr lang="en-US" dirty="0">
                <a:effectLst/>
              </a:rPr>
              <a:t>On that day 3,000 souls were saved, and the church was established in fulfillment of prophecy </a:t>
            </a:r>
          </a:p>
          <a:p>
            <a:pPr marL="0" indent="0">
              <a:buFont typeface="Arial" panose="020B0604020202020204" pitchFamily="34" charset="0"/>
              <a:buNone/>
            </a:pPr>
            <a:r>
              <a:rPr lang="en-US" b="1" dirty="0">
                <a:effectLst/>
              </a:rPr>
              <a:t>(Daniel 2:44), </a:t>
            </a:r>
            <a:r>
              <a:rPr lang="en-US" i="1" dirty="0">
                <a:effectLst/>
              </a:rPr>
              <a:t>“</a:t>
            </a:r>
            <a:r>
              <a:rPr lang="en-US" i="1" dirty="0"/>
              <a:t>And in the days of these kings the God of heaven will set up a kingdom which shall never be destroyed; and the kingdom shall not be left to other people; it shall break in pieces and consume all these kingdoms, and it shall stand forever.</a:t>
            </a:r>
            <a:r>
              <a:rPr lang="en-US" i="1" baseline="30000" dirty="0"/>
              <a:t>”</a:t>
            </a:r>
            <a:endParaRPr lang="en-US" i="1" dirty="0">
              <a:effectLst/>
            </a:endParaRPr>
          </a:p>
        </p:txBody>
      </p:sp>
      <p:sp>
        <p:nvSpPr>
          <p:cNvPr id="4" name="Slide Number Placeholder 3"/>
          <p:cNvSpPr>
            <a:spLocks noGrp="1"/>
          </p:cNvSpPr>
          <p:nvPr>
            <p:ph type="sldNum" sz="quarter" idx="10"/>
          </p:nvPr>
        </p:nvSpPr>
        <p:spPr/>
        <p:txBody>
          <a:bodyPr/>
          <a:lstStyle/>
          <a:p>
            <a:fld id="{802A9E1C-5D05-4FBE-875D-3993B3B00172}" type="slidenum">
              <a:rPr lang="en-US" smtClean="0"/>
              <a:t>2</a:t>
            </a:fld>
            <a:endParaRPr lang="en-US"/>
          </a:p>
        </p:txBody>
      </p:sp>
    </p:spTree>
    <p:extLst>
      <p:ext uri="{BB962C8B-B14F-4D97-AF65-F5344CB8AC3E}">
        <p14:creationId xmlns:p14="http://schemas.microsoft.com/office/powerpoint/2010/main" val="172401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FAQ 2: What or who is its founder and foundation?</a:t>
            </a:r>
          </a:p>
          <a:p>
            <a:pPr marL="171450" indent="-171450">
              <a:buFont typeface="Arial" panose="020B0604020202020204" pitchFamily="34" charset="0"/>
              <a:buChar char="•"/>
            </a:pPr>
            <a:r>
              <a:rPr lang="en-US" dirty="0">
                <a:effectLst/>
              </a:rPr>
              <a:t>It should be evident from the name that the founder of the church of Christ is Jesus Christ. </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(Matthew 16:18), </a:t>
            </a:r>
            <a:r>
              <a:rPr lang="en-US" sz="1200" b="1" i="1" kern="1200" dirty="0">
                <a:solidFill>
                  <a:schemeClr val="tx1"/>
                </a:solidFill>
                <a:effectLst/>
                <a:latin typeface="+mn-lt"/>
                <a:ea typeface="+mn-ea"/>
                <a:cs typeface="+mn-cs"/>
              </a:rPr>
              <a:t>“</a:t>
            </a:r>
            <a:r>
              <a:rPr lang="en-US" i="1" dirty="0"/>
              <a:t>And I also say to you that you are Peter, and on </a:t>
            </a:r>
            <a:r>
              <a:rPr lang="en-US" b="1" i="1" dirty="0"/>
              <a:t>this rock </a:t>
            </a:r>
            <a:r>
              <a:rPr lang="en-US" i="1" dirty="0"/>
              <a:t>I will build My church, and the gates of Hades shall not prevail against it.”</a:t>
            </a:r>
          </a:p>
          <a:p>
            <a:pPr marL="628650" lvl="1" indent="-171450">
              <a:buFont typeface="Arial" panose="020B0604020202020204" pitchFamily="34" charset="0"/>
              <a:buChar char="•"/>
            </a:pPr>
            <a:r>
              <a:rPr lang="en-US" b="1" i="1" dirty="0">
                <a:effectLst/>
              </a:rPr>
              <a:t>“this rock” – “</a:t>
            </a:r>
            <a:r>
              <a:rPr lang="en-US" b="1" i="1" dirty="0"/>
              <a:t>You are the Christ, the Son of the living God.” </a:t>
            </a:r>
            <a:r>
              <a:rPr lang="en-US" b="1" i="0" dirty="0"/>
              <a:t>(16:16).</a:t>
            </a:r>
            <a:r>
              <a:rPr lang="en-US" b="1" i="0" dirty="0">
                <a:effectLst/>
              </a:rPr>
              <a:t> </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b="1" dirty="0">
                <a:effectLst/>
              </a:rPr>
              <a:t>The prophet Isaiah spoke this truth beautifully</a:t>
            </a:r>
          </a:p>
          <a:p>
            <a:pPr marL="0" indent="0">
              <a:buFont typeface="Arial" panose="020B0604020202020204" pitchFamily="34" charset="0"/>
              <a:buNone/>
            </a:pPr>
            <a:r>
              <a:rPr lang="en-US" b="1" dirty="0">
                <a:effectLst/>
              </a:rPr>
              <a:t>(Isaiah 28:16),</a:t>
            </a:r>
            <a:r>
              <a:rPr lang="en-US" dirty="0">
                <a:effectLst/>
              </a:rPr>
              <a:t> </a:t>
            </a:r>
            <a:r>
              <a:rPr lang="en-US" i="1" dirty="0">
                <a:effectLst/>
              </a:rPr>
              <a:t>“…Behold, I lay in Zion a stone for a foundation, A tried stone, a precious cornerstone, a sure foundation…”</a:t>
            </a:r>
            <a:r>
              <a:rPr lang="en-US" dirty="0">
                <a:effectLst/>
              </a:rPr>
              <a:t> </a:t>
            </a:r>
          </a:p>
          <a:p>
            <a:pPr marL="171450" indent="-171450">
              <a:buFont typeface="Arial" panose="020B0604020202020204" pitchFamily="34" charset="0"/>
              <a:buChar char="•"/>
            </a:pPr>
            <a:r>
              <a:rPr lang="en-US" b="1" dirty="0">
                <a:effectLst/>
              </a:rPr>
              <a:t>Paul concurred regarding Christ as the foundation:</a:t>
            </a:r>
          </a:p>
          <a:p>
            <a:pPr marL="0" indent="0">
              <a:buFont typeface="Arial" panose="020B0604020202020204" pitchFamily="34" charset="0"/>
              <a:buNone/>
            </a:pPr>
            <a:r>
              <a:rPr lang="en-US" b="1" dirty="0">
                <a:effectLst/>
              </a:rPr>
              <a:t>(1 Corinthians 3:11), </a:t>
            </a:r>
            <a:r>
              <a:rPr lang="en-US" i="1" dirty="0">
                <a:effectLst/>
              </a:rPr>
              <a:t>“For no other foundation can anyone lay than that which is laid, which is Jesus Christ.”</a:t>
            </a:r>
            <a:endParaRPr lang="en-US" dirty="0">
              <a:effectLst/>
            </a:endParaRPr>
          </a:p>
        </p:txBody>
      </p:sp>
      <p:sp>
        <p:nvSpPr>
          <p:cNvPr id="4" name="Slide Number Placeholder 3"/>
          <p:cNvSpPr>
            <a:spLocks noGrp="1"/>
          </p:cNvSpPr>
          <p:nvPr>
            <p:ph type="sldNum" sz="quarter" idx="10"/>
          </p:nvPr>
        </p:nvSpPr>
        <p:spPr/>
        <p:txBody>
          <a:bodyPr/>
          <a:lstStyle/>
          <a:p>
            <a:fld id="{802A9E1C-5D05-4FBE-875D-3993B3B00172}" type="slidenum">
              <a:rPr lang="en-US" smtClean="0"/>
              <a:t>3</a:t>
            </a:fld>
            <a:endParaRPr lang="en-US"/>
          </a:p>
        </p:txBody>
      </p:sp>
    </p:spTree>
    <p:extLst>
      <p:ext uri="{BB962C8B-B14F-4D97-AF65-F5344CB8AC3E}">
        <p14:creationId xmlns:p14="http://schemas.microsoft.com/office/powerpoint/2010/main" val="136561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FAQ 3: By what name is the church called?</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b="1" dirty="0">
                <a:effectLst/>
              </a:rPr>
              <a:t>Actually, Christ never named His church with a proper name.</a:t>
            </a:r>
          </a:p>
          <a:p>
            <a:pPr marL="171450" indent="-171450">
              <a:buFont typeface="Arial" panose="020B0604020202020204" pitchFamily="34" charset="0"/>
              <a:buChar char="•"/>
            </a:pPr>
            <a:r>
              <a:rPr lang="en-US" dirty="0">
                <a:effectLst/>
              </a:rPr>
              <a:t>The phrase </a:t>
            </a:r>
            <a:r>
              <a:rPr lang="en-US" i="1" dirty="0">
                <a:effectLst/>
              </a:rPr>
              <a:t>“church of Christ”</a:t>
            </a:r>
            <a:r>
              <a:rPr lang="en-US" dirty="0">
                <a:effectLst/>
              </a:rPr>
              <a:t> (cf. Romans 16:16) is a description indicating those called out of the world, belonging to Jesus Christ. </a:t>
            </a:r>
          </a:p>
          <a:p>
            <a:pPr marL="171450" indent="-171450">
              <a:buFont typeface="Arial" panose="020B0604020202020204" pitchFamily="34" charset="0"/>
              <a:buChar char="•"/>
            </a:pPr>
            <a:r>
              <a:rPr lang="en-US" dirty="0">
                <a:effectLst/>
              </a:rPr>
              <a:t>Other descriptions include </a:t>
            </a:r>
            <a:r>
              <a:rPr lang="en-US" i="1" dirty="0">
                <a:effectLst/>
              </a:rPr>
              <a:t>“church of God” </a:t>
            </a:r>
            <a:r>
              <a:rPr lang="en-US" dirty="0">
                <a:effectLst/>
              </a:rPr>
              <a:t>(Acts 20:28), </a:t>
            </a:r>
          </a:p>
          <a:p>
            <a:pPr marL="171450" indent="-171450">
              <a:buFont typeface="Arial" panose="020B0604020202020204" pitchFamily="34" charset="0"/>
              <a:buChar char="•"/>
            </a:pPr>
            <a:r>
              <a:rPr lang="en-US" dirty="0">
                <a:effectLst/>
              </a:rPr>
              <a:t>and </a:t>
            </a:r>
            <a:r>
              <a:rPr lang="en-US" i="1" dirty="0">
                <a:effectLst/>
              </a:rPr>
              <a:t>“church of the living God”</a:t>
            </a:r>
            <a:r>
              <a:rPr lang="en-US" dirty="0">
                <a:effectLst/>
              </a:rPr>
              <a:t> (1 Timothy 3:15), among others.</a:t>
            </a:r>
          </a:p>
        </p:txBody>
      </p:sp>
      <p:sp>
        <p:nvSpPr>
          <p:cNvPr id="4" name="Slide Number Placeholder 3"/>
          <p:cNvSpPr>
            <a:spLocks noGrp="1"/>
          </p:cNvSpPr>
          <p:nvPr>
            <p:ph type="sldNum" sz="quarter" idx="10"/>
          </p:nvPr>
        </p:nvSpPr>
        <p:spPr/>
        <p:txBody>
          <a:bodyPr/>
          <a:lstStyle/>
          <a:p>
            <a:fld id="{802A9E1C-5D05-4FBE-875D-3993B3B00172}" type="slidenum">
              <a:rPr lang="en-US" smtClean="0"/>
              <a:t>4</a:t>
            </a:fld>
            <a:endParaRPr lang="en-US"/>
          </a:p>
        </p:txBody>
      </p:sp>
    </p:spTree>
    <p:extLst>
      <p:ext uri="{BB962C8B-B14F-4D97-AF65-F5344CB8AC3E}">
        <p14:creationId xmlns:p14="http://schemas.microsoft.com/office/powerpoint/2010/main" val="56881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FAQ 4: What are its members called?</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effectLst/>
              </a:rPr>
              <a:t>We know that some identify themselves as Baptists, some Methodists, some Catholics, etc.</a:t>
            </a:r>
          </a:p>
          <a:p>
            <a:pPr marL="171450" indent="-171450">
              <a:buFont typeface="Arial" panose="020B0604020202020204" pitchFamily="34" charset="0"/>
              <a:buChar char="•"/>
            </a:pPr>
            <a:r>
              <a:rPr lang="en-US" b="1" dirty="0">
                <a:effectLst/>
              </a:rPr>
              <a:t>We prefer the simple, scriptural name designated by the Holy Spirit.</a:t>
            </a:r>
            <a:r>
              <a:rPr lang="en-US" dirty="0">
                <a:effectLst/>
              </a:rPr>
              <a:t> </a:t>
            </a:r>
          </a:p>
          <a:p>
            <a:pPr marL="0" indent="0">
              <a:buFont typeface="Arial" panose="020B0604020202020204" pitchFamily="34" charset="0"/>
              <a:buNone/>
            </a:pPr>
            <a:r>
              <a:rPr lang="en-US" b="1" i="0" dirty="0">
                <a:effectLst/>
              </a:rPr>
              <a:t>(Acts 11:26), </a:t>
            </a:r>
            <a:r>
              <a:rPr lang="en-US" i="1" dirty="0">
                <a:effectLst/>
              </a:rPr>
              <a:t>“And the disciples were first called Christians in Antioch”</a:t>
            </a:r>
            <a:r>
              <a:rPr lang="en-US" dirty="0">
                <a:effectLst/>
              </a:rPr>
              <a:t> </a:t>
            </a:r>
          </a:p>
          <a:p>
            <a:pPr marL="171450" indent="-171450">
              <a:buFont typeface="Arial" panose="020B0604020202020204" pitchFamily="34" charset="0"/>
              <a:buChar char="•"/>
            </a:pPr>
            <a:r>
              <a:rPr lang="en-US" dirty="0">
                <a:effectLst/>
              </a:rPr>
              <a:t>Now, we may be described as disciples, children, members, branches, citizens, but these are only descriptions. </a:t>
            </a:r>
          </a:p>
          <a:p>
            <a:pPr marL="171450" indent="-171450">
              <a:buFont typeface="Arial" panose="020B0604020202020204" pitchFamily="34" charset="0"/>
              <a:buChar char="•"/>
            </a:pPr>
            <a:r>
              <a:rPr lang="en-US" dirty="0">
                <a:effectLst/>
              </a:rPr>
              <a:t>The only proper name ever given to members of the church of Christ is His name. </a:t>
            </a:r>
          </a:p>
          <a:p>
            <a:pPr marL="171450" indent="-171450">
              <a:buFont typeface="Arial" panose="020B0604020202020204" pitchFamily="34" charset="0"/>
              <a:buChar char="•"/>
            </a:pPr>
            <a:r>
              <a:rPr lang="en-US" b="1" dirty="0">
                <a:effectLst/>
              </a:rPr>
              <a:t>We wear the name of our Lord. We are Christians. </a:t>
            </a:r>
          </a:p>
          <a:p>
            <a:pPr marL="0" indent="0">
              <a:buFont typeface="Arial" panose="020B0604020202020204" pitchFamily="34" charset="0"/>
              <a:buNone/>
            </a:pPr>
            <a:r>
              <a:rPr lang="en-US" b="1" dirty="0">
                <a:effectLst/>
              </a:rPr>
              <a:t>(Acts 26:28), </a:t>
            </a:r>
            <a:r>
              <a:rPr lang="en-US" i="1" dirty="0">
                <a:effectLst/>
              </a:rPr>
              <a:t>“</a:t>
            </a:r>
            <a:r>
              <a:rPr lang="en-US" i="1" dirty="0"/>
              <a:t>Then Agrippa said to Paul, “You almost persuade me to become a Christian.”</a:t>
            </a:r>
            <a:endParaRPr lang="en-US" i="1" dirty="0">
              <a:effectLst/>
            </a:endParaRPr>
          </a:p>
          <a:p>
            <a:pPr marL="0" indent="0">
              <a:buFont typeface="Arial" panose="020B0604020202020204" pitchFamily="34" charset="0"/>
              <a:buNone/>
            </a:pPr>
            <a:endParaRPr lang="en-US" dirty="0">
              <a:effectLst/>
            </a:endParaRPr>
          </a:p>
          <a:p>
            <a:pPr marL="0" indent="0">
              <a:buFont typeface="Arial" panose="020B0604020202020204" pitchFamily="34" charset="0"/>
              <a:buNone/>
            </a:pPr>
            <a:r>
              <a:rPr lang="en-US" b="1" dirty="0">
                <a:effectLst/>
              </a:rPr>
              <a:t>(1 Peter 4:16), </a:t>
            </a:r>
            <a:r>
              <a:rPr lang="en-US" i="1" dirty="0">
                <a:effectLst/>
              </a:rPr>
              <a:t>“</a:t>
            </a:r>
            <a:r>
              <a:rPr lang="en-US" i="1" dirty="0"/>
              <a:t>Yet if anyone suffers as a Christian, let him not be ashamed, but let him glorify God in this matter.”</a:t>
            </a:r>
            <a:endParaRPr lang="en-US" i="1" dirty="0">
              <a:effectLst/>
            </a:endParaRPr>
          </a:p>
        </p:txBody>
      </p:sp>
      <p:sp>
        <p:nvSpPr>
          <p:cNvPr id="4" name="Slide Number Placeholder 3"/>
          <p:cNvSpPr>
            <a:spLocks noGrp="1"/>
          </p:cNvSpPr>
          <p:nvPr>
            <p:ph type="sldNum" sz="quarter" idx="10"/>
          </p:nvPr>
        </p:nvSpPr>
        <p:spPr/>
        <p:txBody>
          <a:bodyPr/>
          <a:lstStyle/>
          <a:p>
            <a:fld id="{802A9E1C-5D05-4FBE-875D-3993B3B00172}" type="slidenum">
              <a:rPr lang="en-US" smtClean="0"/>
              <a:t>5</a:t>
            </a:fld>
            <a:endParaRPr lang="en-US"/>
          </a:p>
        </p:txBody>
      </p:sp>
    </p:spTree>
    <p:extLst>
      <p:ext uri="{BB962C8B-B14F-4D97-AF65-F5344CB8AC3E}">
        <p14:creationId xmlns:p14="http://schemas.microsoft.com/office/powerpoint/2010/main" val="37248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FAQ 5: How is one forgiven, to become a member of the church of Christ?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b="1" dirty="0">
                <a:effectLst/>
              </a:rPr>
              <a:t>He responds in faith to the preaching of the gospel. </a:t>
            </a:r>
          </a:p>
          <a:p>
            <a:r>
              <a:rPr lang="en-US" b="1" dirty="0">
                <a:effectLst/>
              </a:rPr>
              <a:t>(Romans 1:16), </a:t>
            </a:r>
            <a:r>
              <a:rPr lang="en-US" i="1" dirty="0">
                <a:effectLst/>
              </a:rPr>
              <a:t>“</a:t>
            </a:r>
            <a:r>
              <a:rPr lang="en-US" i="1" dirty="0"/>
              <a:t>For I am not ashamed of the gospel of Christ, for it is the power of God to salvation for everyone who believes, for the Jew first and also for the Greek.”</a:t>
            </a:r>
            <a:endParaRPr lang="en-US" i="1" dirty="0">
              <a:effectLst/>
            </a:endParaRPr>
          </a:p>
          <a:p>
            <a:pPr marL="171450" indent="-171450">
              <a:buFont typeface="Arial" panose="020B0604020202020204" pitchFamily="34" charset="0"/>
              <a:buChar char="•"/>
            </a:pPr>
            <a:r>
              <a:rPr lang="en-US" b="1" dirty="0">
                <a:effectLst/>
              </a:rPr>
              <a:t>In order to develop faith, it is necessary that one hear or read that saving message </a:t>
            </a:r>
          </a:p>
          <a:p>
            <a:r>
              <a:rPr lang="en-US" b="1" dirty="0">
                <a:effectLst/>
              </a:rPr>
              <a:t>(Romans 10:17), </a:t>
            </a:r>
            <a:r>
              <a:rPr lang="en-US" i="1" dirty="0">
                <a:effectLst/>
              </a:rPr>
              <a:t>“</a:t>
            </a:r>
            <a:r>
              <a:rPr lang="en-US" i="1" dirty="0"/>
              <a:t>So then faith comes by hearing, and hearing by the word of God.”</a:t>
            </a:r>
            <a:endParaRPr lang="en-US" i="1" dirty="0">
              <a:effectLst/>
            </a:endParaRPr>
          </a:p>
          <a:p>
            <a:pPr marL="171450" indent="-171450">
              <a:buFont typeface="Arial" panose="020B0604020202020204" pitchFamily="34" charset="0"/>
              <a:buChar char="•"/>
            </a:pPr>
            <a:r>
              <a:rPr lang="en-US" b="1" dirty="0">
                <a:effectLst/>
              </a:rPr>
              <a:t>Those who hear it, and are convicted in their heart (they believe) must have a willingness to confess the truth, that Jesus Christ is the Son of God </a:t>
            </a:r>
          </a:p>
          <a:p>
            <a:r>
              <a:rPr lang="en-US" b="1" dirty="0">
                <a:effectLst/>
              </a:rPr>
              <a:t>(Romans 10:9-10), </a:t>
            </a:r>
            <a:r>
              <a:rPr lang="en-US" i="1" dirty="0">
                <a:effectLst/>
              </a:rPr>
              <a:t>“</a:t>
            </a:r>
            <a:r>
              <a:rPr lang="en-US" i="1" dirty="0"/>
              <a:t>that if you confess with your mouth the Lord Jesus and believe in your heart that God has raised Him from the dead, you will be saved.</a:t>
            </a:r>
            <a:r>
              <a:rPr lang="en-US" i="1" baseline="30000" dirty="0"/>
              <a:t> 10</a:t>
            </a:r>
            <a:r>
              <a:rPr lang="en-US" i="1" dirty="0"/>
              <a:t> For with the heart one believes unto righteousness, and with the mouth confession is made unto salvation.”</a:t>
            </a:r>
            <a:endParaRPr lang="en-US" i="1" dirty="0">
              <a:effectLst/>
            </a:endParaRPr>
          </a:p>
          <a:p>
            <a:pPr marL="171450" indent="-171450">
              <a:buFont typeface="Arial" panose="020B0604020202020204" pitchFamily="34" charset="0"/>
              <a:buChar char="•"/>
            </a:pPr>
            <a:r>
              <a:rPr lang="en-US" b="1" dirty="0">
                <a:effectLst/>
              </a:rPr>
              <a:t>The Jews who heard Peter preach the gospel on the day of Pentecost are an example of those convicted by its truths. They asked Peter and the other apostles, </a:t>
            </a:r>
            <a:r>
              <a:rPr lang="en-US" b="1" i="1" dirty="0">
                <a:effectLst/>
              </a:rPr>
              <a:t>“Men and brethren, what shall we do?”</a:t>
            </a:r>
            <a:r>
              <a:rPr lang="en-US" b="1" dirty="0">
                <a:effectLst/>
              </a:rPr>
              <a:t> (Acts 2:37). Peter answered them, </a:t>
            </a:r>
          </a:p>
          <a:p>
            <a:r>
              <a:rPr lang="en-US" b="1" i="0" dirty="0">
                <a:effectLst/>
              </a:rPr>
              <a:t>(Acts 2:38), </a:t>
            </a:r>
            <a:r>
              <a:rPr lang="en-US" i="1" dirty="0">
                <a:effectLst/>
              </a:rPr>
              <a:t>“Repent, and let every one of you be baptized in the name of Jesus Christ for the remission of your sins.”</a:t>
            </a:r>
            <a:r>
              <a:rPr lang="en-US" dirty="0">
                <a:effectLst/>
              </a:rPr>
              <a:t> </a:t>
            </a:r>
          </a:p>
          <a:p>
            <a:pPr marL="171450" indent="-171450">
              <a:buFont typeface="Arial" panose="020B0604020202020204" pitchFamily="34" charset="0"/>
              <a:buChar char="•"/>
            </a:pPr>
            <a:r>
              <a:rPr lang="en-US" b="1" dirty="0">
                <a:effectLst/>
              </a:rPr>
              <a:t>Jesus said in </a:t>
            </a:r>
          </a:p>
          <a:p>
            <a:r>
              <a:rPr lang="en-US" b="1" dirty="0">
                <a:effectLst/>
              </a:rPr>
              <a:t>(Mark 16:16), </a:t>
            </a:r>
            <a:r>
              <a:rPr lang="en-US" i="1" dirty="0">
                <a:effectLst/>
              </a:rPr>
              <a:t>“He who believes and is baptized will be saved, he who does not believe will be condemned.”</a:t>
            </a:r>
          </a:p>
          <a:p>
            <a:pPr marL="171450" indent="-171450">
              <a:buFont typeface="Arial" panose="020B0604020202020204" pitchFamily="34" charset="0"/>
              <a:buChar char="•"/>
            </a:pPr>
            <a:r>
              <a:rPr lang="en-US" b="1" dirty="0">
                <a:effectLst/>
              </a:rPr>
              <a:t>The Jews on Pentecost who believed and were baptized were saved. </a:t>
            </a:r>
          </a:p>
          <a:p>
            <a:r>
              <a:rPr lang="en-US" b="1" dirty="0">
                <a:effectLst/>
              </a:rPr>
              <a:t>(Acts 2:47), </a:t>
            </a:r>
            <a:r>
              <a:rPr lang="en-US" dirty="0">
                <a:effectLst/>
              </a:rPr>
              <a:t>“</a:t>
            </a:r>
            <a:r>
              <a:rPr lang="en-US" i="1" dirty="0">
                <a:effectLst/>
              </a:rPr>
              <a:t>And the Lord added to the church daily those who were being saved”</a:t>
            </a:r>
            <a:endParaRPr lang="en-US" dirty="0">
              <a:effectLst/>
            </a:endParaRPr>
          </a:p>
        </p:txBody>
      </p:sp>
      <p:sp>
        <p:nvSpPr>
          <p:cNvPr id="4" name="Slide Number Placeholder 3"/>
          <p:cNvSpPr>
            <a:spLocks noGrp="1"/>
          </p:cNvSpPr>
          <p:nvPr>
            <p:ph type="sldNum" sz="quarter" idx="10"/>
          </p:nvPr>
        </p:nvSpPr>
        <p:spPr/>
        <p:txBody>
          <a:bodyPr/>
          <a:lstStyle/>
          <a:p>
            <a:fld id="{802A9E1C-5D05-4FBE-875D-3993B3B00172}" type="slidenum">
              <a:rPr lang="en-US" smtClean="0"/>
              <a:t>6</a:t>
            </a:fld>
            <a:endParaRPr lang="en-US"/>
          </a:p>
        </p:txBody>
      </p:sp>
    </p:spTree>
    <p:extLst>
      <p:ext uri="{BB962C8B-B14F-4D97-AF65-F5344CB8AC3E}">
        <p14:creationId xmlns:p14="http://schemas.microsoft.com/office/powerpoint/2010/main" val="111103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FAQ 6: How does the church of Christ worship?</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effectLst/>
              </a:rPr>
              <a:t>Simply put, the church of Christ worships as directed by the Lord. </a:t>
            </a:r>
          </a:p>
          <a:p>
            <a:pPr marL="0" indent="0">
              <a:buFont typeface="Arial" panose="020B0604020202020204" pitchFamily="34" charset="0"/>
              <a:buNone/>
            </a:pPr>
            <a:r>
              <a:rPr lang="en-US" dirty="0">
                <a:effectLst/>
              </a:rPr>
              <a:t>(John 4:24), </a:t>
            </a:r>
            <a:r>
              <a:rPr lang="en-US" i="1" dirty="0">
                <a:effectLst/>
              </a:rPr>
              <a:t>“God is Spirit, and those who worship Him must worship in spirit and truth.”</a:t>
            </a:r>
            <a:r>
              <a:rPr lang="en-US" dirty="0">
                <a:effectLst/>
              </a:rPr>
              <a:t> </a:t>
            </a:r>
          </a:p>
          <a:p>
            <a:pPr marL="628650" lvl="1" indent="-171450">
              <a:buFont typeface="Arial" panose="020B0604020202020204" pitchFamily="34" charset="0"/>
              <a:buChar char="•"/>
            </a:pPr>
            <a:r>
              <a:rPr lang="en-US" b="1" dirty="0">
                <a:effectLst/>
              </a:rPr>
              <a:t>Note, a proper </a:t>
            </a:r>
            <a:r>
              <a:rPr lang="en-US" b="1" i="1" dirty="0">
                <a:effectLst/>
              </a:rPr>
              <a:t>“spirit”</a:t>
            </a:r>
            <a:r>
              <a:rPr lang="en-US" b="1" dirty="0">
                <a:effectLst/>
              </a:rPr>
              <a:t> (heart) and worship that conforms with </a:t>
            </a:r>
            <a:r>
              <a:rPr lang="en-US" b="1" i="1" dirty="0">
                <a:effectLst/>
              </a:rPr>
              <a:t>“truth”</a:t>
            </a:r>
            <a:r>
              <a:rPr lang="en-US" b="1" dirty="0">
                <a:effectLst/>
              </a:rPr>
              <a:t> are both necessary to pleasing God when we worship Him</a:t>
            </a:r>
            <a:r>
              <a:rPr lang="en-US" dirty="0">
                <a:effectLst/>
              </a:rPr>
              <a:t>. </a:t>
            </a:r>
          </a:p>
          <a:p>
            <a:pPr marL="628650" lvl="1" indent="-171450">
              <a:buFont typeface="Arial" panose="020B0604020202020204" pitchFamily="34" charset="0"/>
              <a:buChar char="•"/>
            </a:pPr>
            <a:r>
              <a:rPr lang="en-US" dirty="0">
                <a:effectLst/>
              </a:rPr>
              <a:t>If either is missing, we will fall short. </a:t>
            </a:r>
          </a:p>
          <a:p>
            <a:pPr marL="0" lvl="0" indent="0">
              <a:buFont typeface="Arial" panose="020B0604020202020204" pitchFamily="34" charset="0"/>
              <a:buNone/>
            </a:pPr>
            <a:r>
              <a:rPr lang="en-US" dirty="0">
                <a:effectLst/>
              </a:rPr>
              <a:t>The Bible reveals that we worship God through:</a:t>
            </a:r>
          </a:p>
          <a:p>
            <a:pPr marL="171450" lvl="0" indent="-171450">
              <a:buFont typeface="Arial" panose="020B0604020202020204" pitchFamily="34" charset="0"/>
              <a:buChar char="•"/>
            </a:pPr>
            <a:r>
              <a:rPr lang="en-US" u="sng" dirty="0">
                <a:effectLst/>
              </a:rPr>
              <a:t>Prayer</a:t>
            </a:r>
            <a:r>
              <a:rPr lang="en-US" u="none" dirty="0">
                <a:effectLst/>
              </a:rPr>
              <a:t>, </a:t>
            </a:r>
            <a:r>
              <a:rPr lang="en-US" b="1" dirty="0">
                <a:effectLst/>
              </a:rPr>
              <a:t>(Acts 2:42),</a:t>
            </a:r>
            <a:r>
              <a:rPr lang="en-US" dirty="0">
                <a:effectLst/>
              </a:rPr>
              <a:t> </a:t>
            </a:r>
            <a:r>
              <a:rPr lang="en-US" i="1" dirty="0">
                <a:effectLst/>
              </a:rPr>
              <a:t>”And </a:t>
            </a:r>
            <a:r>
              <a:rPr lang="en-US" i="1" dirty="0"/>
              <a:t>they continued steadfastly in the apostles’ doctrine and fellowship, in the breaking of bread, and in prayers.”</a:t>
            </a:r>
            <a:endParaRPr lang="en-US" i="1" dirty="0">
              <a:effectLst/>
            </a:endParaRPr>
          </a:p>
          <a:p>
            <a:pPr marL="171450" lvl="0" indent="-171450">
              <a:buFont typeface="Arial" panose="020B0604020202020204" pitchFamily="34" charset="0"/>
              <a:buChar char="•"/>
            </a:pPr>
            <a:r>
              <a:rPr lang="en-US" u="sng" dirty="0">
                <a:effectLst/>
              </a:rPr>
              <a:t>Singing</a:t>
            </a:r>
            <a:r>
              <a:rPr lang="en-US" u="none" dirty="0">
                <a:effectLst/>
              </a:rPr>
              <a:t>, </a:t>
            </a:r>
            <a:r>
              <a:rPr lang="en-US" b="1" dirty="0">
                <a:effectLst/>
              </a:rPr>
              <a:t>(Colossians 3:16), </a:t>
            </a:r>
            <a:r>
              <a:rPr lang="en-US" i="1" dirty="0">
                <a:effectLst/>
              </a:rPr>
              <a:t>”Let</a:t>
            </a:r>
            <a:r>
              <a:rPr lang="en-US" i="1" dirty="0"/>
              <a:t> the word of Christ dwell in you richly in all wisdom, teaching and admonishing one another in psalms and hymns and spiritual songs, singing with grace in your hearts to the Lord.”</a:t>
            </a:r>
            <a:endParaRPr lang="en-US" i="1" dirty="0">
              <a:effectLst/>
            </a:endParaRPr>
          </a:p>
          <a:p>
            <a:pPr marL="171450" lvl="0" indent="-171450">
              <a:buFont typeface="Arial" panose="020B0604020202020204" pitchFamily="34" charset="0"/>
              <a:buChar char="•"/>
            </a:pPr>
            <a:r>
              <a:rPr lang="en-US" u="sng" dirty="0">
                <a:effectLst/>
              </a:rPr>
              <a:t>Partaking of the Lord’s Supper</a:t>
            </a:r>
            <a:r>
              <a:rPr lang="en-US" dirty="0">
                <a:effectLst/>
              </a:rPr>
              <a:t> (a memorial of the Lord’s death, using as emblems unleavened bread and grape juice), </a:t>
            </a:r>
            <a:r>
              <a:rPr lang="en-US" b="1" dirty="0">
                <a:effectLst/>
              </a:rPr>
              <a:t>(Matthew 26:26-29), </a:t>
            </a:r>
            <a:r>
              <a:rPr lang="en-US" b="1" i="1" baseline="30000" dirty="0">
                <a:effectLst/>
              </a:rPr>
              <a:t>“</a:t>
            </a:r>
            <a:r>
              <a:rPr lang="en-US" i="1" dirty="0"/>
              <a:t>And as they were eating, Jesus took bread, blessed and broke it, and gave it to the disciples and said, “Take, eat; this is My body.”  </a:t>
            </a:r>
            <a:r>
              <a:rPr lang="en-US" i="1" baseline="30000" dirty="0"/>
              <a:t>27</a:t>
            </a:r>
            <a:r>
              <a:rPr lang="en-US" i="1" dirty="0"/>
              <a:t> Then He took the cup, and gave thanks, and gave it to them, saying, “Drink from it, all of you.</a:t>
            </a:r>
            <a:r>
              <a:rPr lang="en-US" i="1" baseline="30000" dirty="0"/>
              <a:t> 28</a:t>
            </a:r>
            <a:r>
              <a:rPr lang="en-US" i="1" dirty="0"/>
              <a:t> For this is My blood of the new covenant, which is shed for many for the remission of sins.</a:t>
            </a:r>
            <a:r>
              <a:rPr lang="en-US" i="1" baseline="30000" dirty="0"/>
              <a:t> 29</a:t>
            </a:r>
            <a:r>
              <a:rPr lang="en-US" i="1" dirty="0"/>
              <a:t> But I say to you, I will not drink of this fruit of the vine from now on until that day when I drink it new with you in My Father's kingdom.”</a:t>
            </a:r>
          </a:p>
          <a:p>
            <a:pPr marL="171450" lvl="0" indent="-171450">
              <a:buFont typeface="Arial" panose="020B0604020202020204" pitchFamily="34" charset="0"/>
              <a:buChar char="•"/>
            </a:pPr>
            <a:r>
              <a:rPr lang="en-US" u="sng" dirty="0">
                <a:effectLst/>
              </a:rPr>
              <a:t>Voluntary giving</a:t>
            </a:r>
            <a:r>
              <a:rPr lang="en-US" u="none" dirty="0">
                <a:effectLst/>
              </a:rPr>
              <a:t>, </a:t>
            </a:r>
            <a:r>
              <a:rPr lang="en-US" b="1" dirty="0">
                <a:effectLst/>
              </a:rPr>
              <a:t>(1 Corinthians 16:1-2), </a:t>
            </a:r>
            <a:r>
              <a:rPr lang="en-US" i="1" dirty="0">
                <a:effectLst/>
              </a:rPr>
              <a:t>“</a:t>
            </a:r>
            <a:r>
              <a:rPr lang="en-US" i="1" dirty="0"/>
              <a:t>Now concerning the collection for the saints, as I have given orders to the churches of Galatia, so you must do also:</a:t>
            </a:r>
            <a:r>
              <a:rPr lang="en-US" i="1" baseline="30000" dirty="0"/>
              <a:t> 2</a:t>
            </a:r>
            <a:r>
              <a:rPr lang="en-US" i="1" dirty="0"/>
              <a:t> On the first day of the week let each one of you lay something aside, storing up as he may prosper, that there be no collections when I come.”</a:t>
            </a:r>
            <a:endParaRPr lang="en-US" i="1" dirty="0">
              <a:effectLst/>
            </a:endParaRPr>
          </a:p>
          <a:p>
            <a:pPr marL="171450" lvl="0" indent="-171450">
              <a:buFont typeface="Arial" panose="020B0604020202020204" pitchFamily="34" charset="0"/>
              <a:buChar char="•"/>
            </a:pPr>
            <a:r>
              <a:rPr lang="en-US" u="sng" dirty="0">
                <a:effectLst/>
              </a:rPr>
              <a:t>Preaching of the gospel,</a:t>
            </a:r>
            <a:r>
              <a:rPr lang="en-US" dirty="0">
                <a:effectLst/>
              </a:rPr>
              <a:t> </a:t>
            </a:r>
            <a:r>
              <a:rPr lang="en-US" b="1" dirty="0">
                <a:effectLst/>
              </a:rPr>
              <a:t>(Acts 20:7), </a:t>
            </a:r>
            <a:r>
              <a:rPr lang="en-US" i="1" dirty="0">
                <a:effectLst/>
              </a:rPr>
              <a:t>“</a:t>
            </a:r>
            <a:r>
              <a:rPr lang="en-US" i="1" dirty="0"/>
              <a:t>Now on the first day of the week, when the disciples came together to break bread, Paul, ready to depart the next day, spoke to them and continued his message until midnight.”</a:t>
            </a:r>
            <a:endParaRPr lang="en-US" i="1" dirty="0">
              <a:effectLst/>
            </a:endParaRPr>
          </a:p>
          <a:p>
            <a:pPr marL="0" lvl="0" indent="0">
              <a:buFont typeface="Arial" panose="020B0604020202020204" pitchFamily="34" charset="0"/>
              <a:buNone/>
            </a:pPr>
            <a:r>
              <a:rPr lang="en-US" b="1" dirty="0">
                <a:effectLst/>
              </a:rPr>
              <a:t>This we do every first day of the week.</a:t>
            </a:r>
          </a:p>
          <a:p>
            <a:endParaRPr lang="en-US" dirty="0"/>
          </a:p>
        </p:txBody>
      </p:sp>
      <p:sp>
        <p:nvSpPr>
          <p:cNvPr id="4" name="Slide Number Placeholder 3"/>
          <p:cNvSpPr>
            <a:spLocks noGrp="1"/>
          </p:cNvSpPr>
          <p:nvPr>
            <p:ph type="sldNum" sz="quarter" idx="10"/>
          </p:nvPr>
        </p:nvSpPr>
        <p:spPr/>
        <p:txBody>
          <a:bodyPr/>
          <a:lstStyle/>
          <a:p>
            <a:fld id="{802A9E1C-5D05-4FBE-875D-3993B3B00172}" type="slidenum">
              <a:rPr lang="en-US" smtClean="0"/>
              <a:t>7</a:t>
            </a:fld>
            <a:endParaRPr lang="en-US"/>
          </a:p>
        </p:txBody>
      </p:sp>
    </p:spTree>
    <p:extLst>
      <p:ext uri="{BB962C8B-B14F-4D97-AF65-F5344CB8AC3E}">
        <p14:creationId xmlns:p14="http://schemas.microsoft.com/office/powerpoint/2010/main" val="209739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discerning reader notes that each question was answered by an appeal to scripture.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church of Christ is not a denomination.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does not have a modern origin and head. I</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 is the church established by Jesus. </a:t>
            </a:r>
            <a:r>
              <a:rPr lang="en-US" sz="1200" b="1" i="0" kern="1200" dirty="0">
                <a:solidFill>
                  <a:schemeClr val="tx1"/>
                </a:solidFill>
                <a:effectLst/>
                <a:latin typeface="+mn-lt"/>
                <a:ea typeface="+mn-ea"/>
                <a:cs typeface="+mn-cs"/>
              </a:rPr>
              <a:t>It is His church, governed by His will!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2A9E1C-5D05-4FBE-875D-3993B3B00172}" type="slidenum">
              <a:rPr lang="en-US" smtClean="0"/>
              <a:t>8</a:t>
            </a:fld>
            <a:endParaRPr lang="en-US"/>
          </a:p>
        </p:txBody>
      </p:sp>
    </p:spTree>
    <p:extLst>
      <p:ext uri="{BB962C8B-B14F-4D97-AF65-F5344CB8AC3E}">
        <p14:creationId xmlns:p14="http://schemas.microsoft.com/office/powerpoint/2010/main" val="1356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BA95-5461-4687-86C8-5F0205D10B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3FEAD6-D6E6-4F92-B39D-2B69C9331C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086FCE-C020-4FAD-9228-EA803D925E7B}"/>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5" name="Footer Placeholder 4">
            <a:extLst>
              <a:ext uri="{FF2B5EF4-FFF2-40B4-BE49-F238E27FC236}">
                <a16:creationId xmlns:a16="http://schemas.microsoft.com/office/drawing/2014/main" id="{EC844DC2-E922-41EA-9757-E3B8159D9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3F15C-12B5-4D44-986C-F5735F08B820}"/>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279013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306D-4877-4E22-AF0D-1B826E29A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D8A505-F0E0-4B67-BA00-442CC9265A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6FAAA-1C66-45B4-97D3-EC1D63752813}"/>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5" name="Footer Placeholder 4">
            <a:extLst>
              <a:ext uri="{FF2B5EF4-FFF2-40B4-BE49-F238E27FC236}">
                <a16:creationId xmlns:a16="http://schemas.microsoft.com/office/drawing/2014/main" id="{C253E5C5-656A-4989-BB5D-BEB2F884A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E6981-5997-4473-B1C2-B6FC20F0B6D6}"/>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304092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4541BB-559F-4E57-9AD3-C23C4AA98B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FB2FB1-D1CE-4BB4-B8C2-3D702E6092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94DDA-0664-4B1A-A4AE-101B053EC486}"/>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5" name="Footer Placeholder 4">
            <a:extLst>
              <a:ext uri="{FF2B5EF4-FFF2-40B4-BE49-F238E27FC236}">
                <a16:creationId xmlns:a16="http://schemas.microsoft.com/office/drawing/2014/main" id="{14D59580-739B-49C4-87D9-20D04CBDC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670DA-BF50-4362-95C7-B5D4FFA4923F}"/>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227061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A764-EA3D-48C0-8B8C-6AD8C2E23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75C34-DB2F-43CA-B2B6-7FE25A73CC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50BED-BAE4-45CF-A2E0-39AF26B3A9BA}"/>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5" name="Footer Placeholder 4">
            <a:extLst>
              <a:ext uri="{FF2B5EF4-FFF2-40B4-BE49-F238E27FC236}">
                <a16:creationId xmlns:a16="http://schemas.microsoft.com/office/drawing/2014/main" id="{957D242A-7689-4361-9D72-3E7974C8E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32694-68E9-4CF2-986F-B2B8916EB034}"/>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175547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089-8223-4672-AA5E-0FDC5FE858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8FCCE-A00B-4113-B226-23D81CD20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B26484-3662-473E-BE5D-DA1428967A52}"/>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5" name="Footer Placeholder 4">
            <a:extLst>
              <a:ext uri="{FF2B5EF4-FFF2-40B4-BE49-F238E27FC236}">
                <a16:creationId xmlns:a16="http://schemas.microsoft.com/office/drawing/2014/main" id="{FE84B58E-DBE1-4448-BCE3-AF32C07BA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38087-3A25-429D-822A-648E6B1EFC21}"/>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111893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5BB2-A0D5-4826-9AE7-EFF4C5622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45CB7C-02C6-4E7B-8706-15CD74395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B5678-20C7-42C7-80D6-DCFDB79C61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8A6EC9-2E4A-45BD-A5C9-44C6E7753AAF}"/>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6" name="Footer Placeholder 5">
            <a:extLst>
              <a:ext uri="{FF2B5EF4-FFF2-40B4-BE49-F238E27FC236}">
                <a16:creationId xmlns:a16="http://schemas.microsoft.com/office/drawing/2014/main" id="{7206DA31-C67D-4776-B48D-05B4A9E4F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C35AD-2DBF-4B1E-A9A0-A0170D6878A5}"/>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252855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57F0-EB21-4AC9-AAC5-8DC929C6B9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237BE-C7B6-47E6-9A0E-DE7A9D83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12491C-21B5-484E-AAE3-98DE4287F3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81355-3758-47A4-B391-D6CEF1953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779FA2-ADA3-410D-8F72-837D90DE41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3CAD15-2ADA-42FA-8C9F-7B8706E81ED3}"/>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8" name="Footer Placeholder 7">
            <a:extLst>
              <a:ext uri="{FF2B5EF4-FFF2-40B4-BE49-F238E27FC236}">
                <a16:creationId xmlns:a16="http://schemas.microsoft.com/office/drawing/2014/main" id="{3A40C58A-DBF7-425E-8065-E31F01E8B8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A6EAE3-E8C4-49F6-A268-5907F9C344DB}"/>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203293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B6C0-E391-484A-B00B-425C5B618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B4E7E8-6ABA-45A6-82D0-53A9F3BCA92F}"/>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4" name="Footer Placeholder 3">
            <a:extLst>
              <a:ext uri="{FF2B5EF4-FFF2-40B4-BE49-F238E27FC236}">
                <a16:creationId xmlns:a16="http://schemas.microsoft.com/office/drawing/2014/main" id="{FFDA20FE-4506-4D13-B35C-63D5D37024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C52596-13E6-4F55-A460-FF2C210381F7}"/>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401676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D89C8-CC1F-45BA-A564-C3727C690B9A}"/>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3" name="Footer Placeholder 2">
            <a:extLst>
              <a:ext uri="{FF2B5EF4-FFF2-40B4-BE49-F238E27FC236}">
                <a16:creationId xmlns:a16="http://schemas.microsoft.com/office/drawing/2014/main" id="{8E263864-C13C-4B04-AAD6-876C2D8815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750988-B895-4FAF-AED1-6477B0035569}"/>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145314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360C-3378-4088-B8DE-7C7307564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0919D7-D9CF-4BBA-BE69-CE94A97431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9A299B-70FE-4F34-AE06-EBFF09CF2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A6C21D-FB52-49BF-BA31-0BD7055C3414}"/>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6" name="Footer Placeholder 5">
            <a:extLst>
              <a:ext uri="{FF2B5EF4-FFF2-40B4-BE49-F238E27FC236}">
                <a16:creationId xmlns:a16="http://schemas.microsoft.com/office/drawing/2014/main" id="{A65B89BB-E441-4BA5-AF64-94F207911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3F9D0-447F-4D40-9324-73198ABF0B50}"/>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341216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A87C-B67C-4FA6-9C17-625151768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46ABB1-BF72-4D01-94AC-F8CA8C8AA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BA0B62-434E-4DDF-8D9E-D59DF94A3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8C8914-7D9D-4EDE-918A-A506C2F387CF}"/>
              </a:ext>
            </a:extLst>
          </p:cNvPr>
          <p:cNvSpPr>
            <a:spLocks noGrp="1"/>
          </p:cNvSpPr>
          <p:nvPr>
            <p:ph type="dt" sz="half" idx="10"/>
          </p:nvPr>
        </p:nvSpPr>
        <p:spPr/>
        <p:txBody>
          <a:bodyPr/>
          <a:lstStyle/>
          <a:p>
            <a:fld id="{66DF0CCE-5681-40D8-9151-2C24C4F0E911}" type="datetimeFigureOut">
              <a:rPr lang="en-US" smtClean="0"/>
              <a:t>10/29/2017</a:t>
            </a:fld>
            <a:endParaRPr lang="en-US"/>
          </a:p>
        </p:txBody>
      </p:sp>
      <p:sp>
        <p:nvSpPr>
          <p:cNvPr id="6" name="Footer Placeholder 5">
            <a:extLst>
              <a:ext uri="{FF2B5EF4-FFF2-40B4-BE49-F238E27FC236}">
                <a16:creationId xmlns:a16="http://schemas.microsoft.com/office/drawing/2014/main" id="{4270C9EE-F232-4001-9E30-89FDD7FDE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655D52-0BDA-44A4-9134-64D19F5E9017}"/>
              </a:ext>
            </a:extLst>
          </p:cNvPr>
          <p:cNvSpPr>
            <a:spLocks noGrp="1"/>
          </p:cNvSpPr>
          <p:nvPr>
            <p:ph type="sldNum" sz="quarter" idx="12"/>
          </p:nvPr>
        </p:nvSpPr>
        <p:spPr/>
        <p:txBody>
          <a:bodyPr/>
          <a:lstStyle/>
          <a:p>
            <a:fld id="{DA29BB90-E8F8-43FE-9CC8-5453258F26AA}" type="slidenum">
              <a:rPr lang="en-US" smtClean="0"/>
              <a:t>‹#›</a:t>
            </a:fld>
            <a:endParaRPr lang="en-US"/>
          </a:p>
        </p:txBody>
      </p:sp>
    </p:spTree>
    <p:extLst>
      <p:ext uri="{BB962C8B-B14F-4D97-AF65-F5344CB8AC3E}">
        <p14:creationId xmlns:p14="http://schemas.microsoft.com/office/powerpoint/2010/main" val="260999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FEEC0-B990-4DA9-A6AB-FEE08C73C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0A1E54-0897-4AAF-A6C9-EC1DAD583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E6E6E-C4CA-4973-A6D1-30C17D882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F0CCE-5681-40D8-9151-2C24C4F0E911}" type="datetimeFigureOut">
              <a:rPr lang="en-US" smtClean="0"/>
              <a:t>10/29/2017</a:t>
            </a:fld>
            <a:endParaRPr lang="en-US"/>
          </a:p>
        </p:txBody>
      </p:sp>
      <p:sp>
        <p:nvSpPr>
          <p:cNvPr id="5" name="Footer Placeholder 4">
            <a:extLst>
              <a:ext uri="{FF2B5EF4-FFF2-40B4-BE49-F238E27FC236}">
                <a16:creationId xmlns:a16="http://schemas.microsoft.com/office/drawing/2014/main" id="{2EA4A475-6683-4E18-91E3-D2C94A91D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18C2E-E5BA-4D06-A187-7423546D33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9BB90-E8F8-43FE-9CC8-5453258F26AA}" type="slidenum">
              <a:rPr lang="en-US" smtClean="0"/>
              <a:t>‹#›</a:t>
            </a:fld>
            <a:endParaRPr lang="en-US"/>
          </a:p>
        </p:txBody>
      </p:sp>
    </p:spTree>
    <p:extLst>
      <p:ext uri="{BB962C8B-B14F-4D97-AF65-F5344CB8AC3E}">
        <p14:creationId xmlns:p14="http://schemas.microsoft.com/office/powerpoint/2010/main" val="87747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C0C-4F3F-4CEE-A509-CE0C55765610}"/>
              </a:ext>
            </a:extLst>
          </p:cNvPr>
          <p:cNvSpPr>
            <a:spLocks noGrp="1"/>
          </p:cNvSpPr>
          <p:nvPr>
            <p:ph type="ctrTitle"/>
          </p:nvPr>
        </p:nvSpPr>
        <p:spPr>
          <a:xfrm>
            <a:off x="1406013" y="304799"/>
            <a:ext cx="9144000" cy="1189703"/>
          </a:xfrm>
        </p:spPr>
        <p:txBody>
          <a:bodyPr>
            <a:noAutofit/>
            <a:scene3d>
              <a:camera prst="orthographicFront"/>
              <a:lightRig rig="threePt" dir="t"/>
            </a:scene3d>
            <a:sp3d extrusionH="57150">
              <a:bevelT w="38100" h="38100" prst="angle"/>
            </a:sp3d>
          </a:bodyPr>
          <a:lstStyle/>
          <a:p>
            <a:r>
              <a:rPr lang="en-US" sz="8800" dirty="0">
                <a:solidFill>
                  <a:srgbClr val="FF0000"/>
                </a:solidFill>
                <a:effectLst>
                  <a:outerShdw blurRad="38100" dist="38100" dir="2700000" algn="tl">
                    <a:srgbClr val="000000">
                      <a:alpha val="43137"/>
                    </a:srgbClr>
                  </a:outerShdw>
                </a:effectLst>
                <a:latin typeface="BadaBoom BB" panose="020B0603050302020204" pitchFamily="34" charset="0"/>
              </a:rPr>
              <a:t>Church of Christ</a:t>
            </a:r>
          </a:p>
        </p:txBody>
      </p:sp>
      <p:sp>
        <p:nvSpPr>
          <p:cNvPr id="3" name="Subtitle 2">
            <a:extLst>
              <a:ext uri="{FF2B5EF4-FFF2-40B4-BE49-F238E27FC236}">
                <a16:creationId xmlns:a16="http://schemas.microsoft.com/office/drawing/2014/main" id="{946EB7BD-D689-4968-840E-23D566840452}"/>
              </a:ext>
            </a:extLst>
          </p:cNvPr>
          <p:cNvSpPr>
            <a:spLocks noGrp="1"/>
          </p:cNvSpPr>
          <p:nvPr>
            <p:ph type="subTitle" idx="1"/>
          </p:nvPr>
        </p:nvSpPr>
        <p:spPr>
          <a:xfrm>
            <a:off x="1602658" y="5702709"/>
            <a:ext cx="9144000" cy="951271"/>
          </a:xfrm>
        </p:spPr>
        <p:txBody>
          <a:bodyPr>
            <a:noAutofit/>
            <a:scene3d>
              <a:camera prst="orthographicFront"/>
              <a:lightRig rig="threePt" dir="t"/>
            </a:scene3d>
            <a:sp3d extrusionH="57150">
              <a:bevelT w="38100" h="38100" prst="angle"/>
            </a:sp3d>
          </a:bodyPr>
          <a:lstStyle/>
          <a:p>
            <a:r>
              <a:rPr lang="en-US" sz="6600" dirty="0">
                <a:solidFill>
                  <a:srgbClr val="FF0000"/>
                </a:solidFill>
                <a:latin typeface="Arial Black" panose="020B0A04020102020204" pitchFamily="34" charset="0"/>
              </a:rPr>
              <a:t>SHEET</a:t>
            </a:r>
          </a:p>
        </p:txBody>
      </p:sp>
    </p:spTree>
    <p:extLst>
      <p:ext uri="{BB962C8B-B14F-4D97-AF65-F5344CB8AC3E}">
        <p14:creationId xmlns:p14="http://schemas.microsoft.com/office/powerpoint/2010/main" val="26173126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C0C-4F3F-4CEE-A509-CE0C55765610}"/>
              </a:ext>
            </a:extLst>
          </p:cNvPr>
          <p:cNvSpPr>
            <a:spLocks noGrp="1"/>
          </p:cNvSpPr>
          <p:nvPr>
            <p:ph type="ctrTitle"/>
          </p:nvPr>
        </p:nvSpPr>
        <p:spPr>
          <a:xfrm>
            <a:off x="1406013" y="304799"/>
            <a:ext cx="9144000" cy="1189703"/>
          </a:xfrm>
        </p:spPr>
        <p:txBody>
          <a:bodyPr>
            <a:noAutofit/>
            <a:scene3d>
              <a:camera prst="orthographicFront"/>
              <a:lightRig rig="threePt" dir="t"/>
            </a:scene3d>
            <a:sp3d extrusionH="57150">
              <a:bevelT w="38100" h="38100" prst="angle"/>
            </a:sp3d>
          </a:bodyPr>
          <a:lstStyle/>
          <a:p>
            <a:r>
              <a:rPr lang="en-US" sz="8800" dirty="0">
                <a:solidFill>
                  <a:srgbClr val="FF0000"/>
                </a:solidFill>
                <a:effectLst>
                  <a:outerShdw blurRad="38100" dist="38100" dir="2700000" algn="tl">
                    <a:srgbClr val="000000">
                      <a:alpha val="43137"/>
                    </a:srgbClr>
                  </a:outerShdw>
                </a:effectLst>
                <a:latin typeface="BadaBoom BB" panose="020B0603050302020204" pitchFamily="34" charset="0"/>
              </a:rPr>
              <a:t>Church of Christ</a:t>
            </a:r>
          </a:p>
        </p:txBody>
      </p:sp>
      <p:sp>
        <p:nvSpPr>
          <p:cNvPr id="3" name="Subtitle 2">
            <a:extLst>
              <a:ext uri="{FF2B5EF4-FFF2-40B4-BE49-F238E27FC236}">
                <a16:creationId xmlns:a16="http://schemas.microsoft.com/office/drawing/2014/main" id="{946EB7BD-D689-4968-840E-23D566840452}"/>
              </a:ext>
            </a:extLst>
          </p:cNvPr>
          <p:cNvSpPr>
            <a:spLocks noGrp="1"/>
          </p:cNvSpPr>
          <p:nvPr>
            <p:ph type="subTitle" idx="1"/>
          </p:nvPr>
        </p:nvSpPr>
        <p:spPr>
          <a:xfrm>
            <a:off x="1602658" y="5702709"/>
            <a:ext cx="9144000" cy="951271"/>
          </a:xfrm>
        </p:spPr>
        <p:txBody>
          <a:bodyPr>
            <a:noAutofit/>
            <a:scene3d>
              <a:camera prst="orthographicFront"/>
              <a:lightRig rig="threePt" dir="t"/>
            </a:scene3d>
            <a:sp3d extrusionH="57150">
              <a:bevelT w="38100" h="38100" prst="angle"/>
            </a:sp3d>
          </a:bodyPr>
          <a:lstStyle/>
          <a:p>
            <a:r>
              <a:rPr lang="en-US" sz="6600" dirty="0">
                <a:solidFill>
                  <a:srgbClr val="FF0000"/>
                </a:solidFill>
                <a:latin typeface="Arial Black" panose="020B0A04020102020204" pitchFamily="34" charset="0"/>
              </a:rPr>
              <a:t>SHEET</a:t>
            </a:r>
          </a:p>
        </p:txBody>
      </p:sp>
      <p:sp>
        <p:nvSpPr>
          <p:cNvPr id="4" name="Rectangle 3">
            <a:extLst>
              <a:ext uri="{FF2B5EF4-FFF2-40B4-BE49-F238E27FC236}">
                <a16:creationId xmlns:a16="http://schemas.microsoft.com/office/drawing/2014/main" id="{50C4506A-3FED-4A4D-B3E7-B95A5F2DE962}"/>
              </a:ext>
            </a:extLst>
          </p:cNvPr>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endParaRPr>
          </a:p>
        </p:txBody>
      </p:sp>
      <p:sp>
        <p:nvSpPr>
          <p:cNvPr id="5" name="TextBox 4">
            <a:extLst>
              <a:ext uri="{FF2B5EF4-FFF2-40B4-BE49-F238E27FC236}">
                <a16:creationId xmlns:a16="http://schemas.microsoft.com/office/drawing/2014/main" id="{31E7DAF9-15D9-439F-BD3D-6CD3805D94C0}"/>
              </a:ext>
            </a:extLst>
          </p:cNvPr>
          <p:cNvSpPr txBox="1"/>
          <p:nvPr/>
        </p:nvSpPr>
        <p:spPr>
          <a:xfrm>
            <a:off x="438912" y="484151"/>
            <a:ext cx="11301984" cy="1938992"/>
          </a:xfrm>
          <a:prstGeom prst="rect">
            <a:avLst/>
          </a:prstGeom>
          <a:noFill/>
        </p:spPr>
        <p:txBody>
          <a:bodyPr wrap="square" rtlCol="0">
            <a:spAutoFit/>
          </a:bodyPr>
          <a:lstStyle/>
          <a:p>
            <a:pPr algn="ctr"/>
            <a:r>
              <a:rPr lang="en-US" sz="6000" dirty="0">
                <a:latin typeface="Motion Picture Personal Use " panose="02000000000000000000" pitchFamily="2" charset="0"/>
              </a:rPr>
              <a:t>When and where was the first congregation</a:t>
            </a:r>
            <a:br>
              <a:rPr lang="en-US" sz="6000" dirty="0">
                <a:latin typeface="Motion Picture Personal Use " panose="02000000000000000000" pitchFamily="2" charset="0"/>
              </a:rPr>
            </a:br>
            <a:r>
              <a:rPr lang="en-US" sz="6000" dirty="0">
                <a:latin typeface="Motion Picture Personal Use " panose="02000000000000000000" pitchFamily="2" charset="0"/>
              </a:rPr>
              <a:t>of churches of Christ begun?</a:t>
            </a:r>
          </a:p>
        </p:txBody>
      </p:sp>
      <p:sp>
        <p:nvSpPr>
          <p:cNvPr id="6" name="TextBox 5">
            <a:extLst>
              <a:ext uri="{FF2B5EF4-FFF2-40B4-BE49-F238E27FC236}">
                <a16:creationId xmlns:a16="http://schemas.microsoft.com/office/drawing/2014/main" id="{B4421CE0-1EE0-4774-B21C-986788A1AC6B}"/>
              </a:ext>
            </a:extLst>
          </p:cNvPr>
          <p:cNvSpPr txBox="1"/>
          <p:nvPr/>
        </p:nvSpPr>
        <p:spPr>
          <a:xfrm>
            <a:off x="438912" y="2657856"/>
            <a:ext cx="11301984" cy="3754874"/>
          </a:xfrm>
          <a:prstGeom prst="rect">
            <a:avLst/>
          </a:prstGeom>
          <a:noFill/>
        </p:spPr>
        <p:txBody>
          <a:bodyPr wrap="square" rtlCol="0">
            <a:spAutoFit/>
          </a:bodyPr>
          <a:lstStyle/>
          <a:p>
            <a:pPr algn="ctr"/>
            <a:r>
              <a:rPr lang="en-US" sz="4400" b="1" dirty="0"/>
              <a:t>Isaiah 2:2-3; Matthew 16:18</a:t>
            </a:r>
          </a:p>
          <a:p>
            <a:pPr algn="ctr"/>
            <a:r>
              <a:rPr lang="en-US" sz="4400" b="1" dirty="0"/>
              <a:t>Acts 2:41; Daniel 2:44</a:t>
            </a:r>
          </a:p>
          <a:p>
            <a:pPr algn="ctr"/>
            <a:endParaRPr lang="en-US" sz="4400" dirty="0"/>
          </a:p>
          <a:p>
            <a:pPr algn="ctr"/>
            <a:r>
              <a:rPr lang="en-US" sz="4400" b="1" i="1" dirty="0"/>
              <a:t>The first Pentecost following Christ’s resurrection, in Jerusalem</a:t>
            </a:r>
          </a:p>
          <a:p>
            <a:endParaRPr lang="en-US" dirty="0"/>
          </a:p>
        </p:txBody>
      </p:sp>
    </p:spTree>
    <p:extLst>
      <p:ext uri="{BB962C8B-B14F-4D97-AF65-F5344CB8AC3E}">
        <p14:creationId xmlns:p14="http://schemas.microsoft.com/office/powerpoint/2010/main" val="3202590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C0C-4F3F-4CEE-A509-CE0C55765610}"/>
              </a:ext>
            </a:extLst>
          </p:cNvPr>
          <p:cNvSpPr>
            <a:spLocks noGrp="1"/>
          </p:cNvSpPr>
          <p:nvPr>
            <p:ph type="ctrTitle"/>
          </p:nvPr>
        </p:nvSpPr>
        <p:spPr>
          <a:xfrm>
            <a:off x="1406013" y="304799"/>
            <a:ext cx="9144000" cy="1189703"/>
          </a:xfrm>
        </p:spPr>
        <p:txBody>
          <a:bodyPr>
            <a:noAutofit/>
            <a:scene3d>
              <a:camera prst="orthographicFront"/>
              <a:lightRig rig="threePt" dir="t"/>
            </a:scene3d>
            <a:sp3d extrusionH="57150">
              <a:bevelT w="38100" h="38100" prst="angle"/>
            </a:sp3d>
          </a:bodyPr>
          <a:lstStyle/>
          <a:p>
            <a:r>
              <a:rPr lang="en-US" sz="8800" dirty="0">
                <a:solidFill>
                  <a:srgbClr val="FF0000"/>
                </a:solidFill>
                <a:effectLst>
                  <a:outerShdw blurRad="38100" dist="38100" dir="2700000" algn="tl">
                    <a:srgbClr val="000000">
                      <a:alpha val="43137"/>
                    </a:srgbClr>
                  </a:outerShdw>
                </a:effectLst>
                <a:latin typeface="BadaBoom BB" panose="020B0603050302020204" pitchFamily="34" charset="0"/>
              </a:rPr>
              <a:t>Church of Christ</a:t>
            </a:r>
          </a:p>
        </p:txBody>
      </p:sp>
      <p:sp>
        <p:nvSpPr>
          <p:cNvPr id="3" name="Subtitle 2">
            <a:extLst>
              <a:ext uri="{FF2B5EF4-FFF2-40B4-BE49-F238E27FC236}">
                <a16:creationId xmlns:a16="http://schemas.microsoft.com/office/drawing/2014/main" id="{946EB7BD-D689-4968-840E-23D566840452}"/>
              </a:ext>
            </a:extLst>
          </p:cNvPr>
          <p:cNvSpPr>
            <a:spLocks noGrp="1"/>
          </p:cNvSpPr>
          <p:nvPr>
            <p:ph type="subTitle" idx="1"/>
          </p:nvPr>
        </p:nvSpPr>
        <p:spPr>
          <a:xfrm>
            <a:off x="1602658" y="5702709"/>
            <a:ext cx="9144000" cy="951271"/>
          </a:xfrm>
        </p:spPr>
        <p:txBody>
          <a:bodyPr>
            <a:noAutofit/>
            <a:scene3d>
              <a:camera prst="orthographicFront"/>
              <a:lightRig rig="threePt" dir="t"/>
            </a:scene3d>
            <a:sp3d extrusionH="57150">
              <a:bevelT w="38100" h="38100" prst="angle"/>
            </a:sp3d>
          </a:bodyPr>
          <a:lstStyle/>
          <a:p>
            <a:r>
              <a:rPr lang="en-US" sz="6600" dirty="0">
                <a:solidFill>
                  <a:srgbClr val="FF0000"/>
                </a:solidFill>
                <a:latin typeface="Arial Black" panose="020B0A04020102020204" pitchFamily="34" charset="0"/>
              </a:rPr>
              <a:t>SHEET</a:t>
            </a:r>
          </a:p>
        </p:txBody>
      </p:sp>
      <p:sp>
        <p:nvSpPr>
          <p:cNvPr id="4" name="Rectangle 3">
            <a:extLst>
              <a:ext uri="{FF2B5EF4-FFF2-40B4-BE49-F238E27FC236}">
                <a16:creationId xmlns:a16="http://schemas.microsoft.com/office/drawing/2014/main" id="{50C4506A-3FED-4A4D-B3E7-B95A5F2DE962}"/>
              </a:ext>
            </a:extLst>
          </p:cNvPr>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endParaRPr>
          </a:p>
        </p:txBody>
      </p:sp>
      <p:sp>
        <p:nvSpPr>
          <p:cNvPr id="5" name="TextBox 4">
            <a:extLst>
              <a:ext uri="{FF2B5EF4-FFF2-40B4-BE49-F238E27FC236}">
                <a16:creationId xmlns:a16="http://schemas.microsoft.com/office/drawing/2014/main" id="{31E7DAF9-15D9-439F-BD3D-6CD3805D94C0}"/>
              </a:ext>
            </a:extLst>
          </p:cNvPr>
          <p:cNvSpPr txBox="1"/>
          <p:nvPr/>
        </p:nvSpPr>
        <p:spPr>
          <a:xfrm>
            <a:off x="438912" y="1209306"/>
            <a:ext cx="11301984" cy="1015663"/>
          </a:xfrm>
          <a:prstGeom prst="rect">
            <a:avLst/>
          </a:prstGeom>
          <a:noFill/>
        </p:spPr>
        <p:txBody>
          <a:bodyPr wrap="square" rtlCol="0">
            <a:spAutoFit/>
          </a:bodyPr>
          <a:lstStyle/>
          <a:p>
            <a:pPr algn="ctr"/>
            <a:r>
              <a:rPr lang="en-US" sz="6000" dirty="0">
                <a:latin typeface="Motion Picture Personal Use " panose="02000000000000000000" pitchFamily="2" charset="0"/>
              </a:rPr>
              <a:t>What or who is its founder and foundation?</a:t>
            </a:r>
          </a:p>
        </p:txBody>
      </p:sp>
      <p:sp>
        <p:nvSpPr>
          <p:cNvPr id="6" name="TextBox 5">
            <a:extLst>
              <a:ext uri="{FF2B5EF4-FFF2-40B4-BE49-F238E27FC236}">
                <a16:creationId xmlns:a16="http://schemas.microsoft.com/office/drawing/2014/main" id="{B4421CE0-1EE0-4774-B21C-986788A1AC6B}"/>
              </a:ext>
            </a:extLst>
          </p:cNvPr>
          <p:cNvSpPr txBox="1"/>
          <p:nvPr/>
        </p:nvSpPr>
        <p:spPr>
          <a:xfrm>
            <a:off x="438912" y="2657856"/>
            <a:ext cx="11301984" cy="3754874"/>
          </a:xfrm>
          <a:prstGeom prst="rect">
            <a:avLst/>
          </a:prstGeom>
          <a:noFill/>
        </p:spPr>
        <p:txBody>
          <a:bodyPr wrap="square" rtlCol="0">
            <a:spAutoFit/>
          </a:bodyPr>
          <a:lstStyle/>
          <a:p>
            <a:pPr algn="ctr"/>
            <a:r>
              <a:rPr lang="en-US" sz="4400" b="1" dirty="0"/>
              <a:t>Matthew 16:18</a:t>
            </a:r>
          </a:p>
          <a:p>
            <a:pPr algn="ctr"/>
            <a:r>
              <a:rPr lang="en-US" sz="4400" b="1" dirty="0"/>
              <a:t>Isaiah 28:16; 1 Corinthians 3:11</a:t>
            </a:r>
          </a:p>
          <a:p>
            <a:pPr algn="ctr"/>
            <a:endParaRPr lang="en-US" sz="4400" dirty="0"/>
          </a:p>
          <a:p>
            <a:pPr algn="ctr"/>
            <a:r>
              <a:rPr lang="en-US" sz="4400" b="1" i="1" dirty="0"/>
              <a:t>Jesus Christ is both founder and the foundation of His own church.</a:t>
            </a:r>
          </a:p>
          <a:p>
            <a:endParaRPr lang="en-US" dirty="0"/>
          </a:p>
        </p:txBody>
      </p:sp>
    </p:spTree>
    <p:extLst>
      <p:ext uri="{BB962C8B-B14F-4D97-AF65-F5344CB8AC3E}">
        <p14:creationId xmlns:p14="http://schemas.microsoft.com/office/powerpoint/2010/main" val="2367365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C0C-4F3F-4CEE-A509-CE0C55765610}"/>
              </a:ext>
            </a:extLst>
          </p:cNvPr>
          <p:cNvSpPr>
            <a:spLocks noGrp="1"/>
          </p:cNvSpPr>
          <p:nvPr>
            <p:ph type="ctrTitle"/>
          </p:nvPr>
        </p:nvSpPr>
        <p:spPr>
          <a:xfrm>
            <a:off x="1406013" y="304799"/>
            <a:ext cx="9144000" cy="1189703"/>
          </a:xfrm>
        </p:spPr>
        <p:txBody>
          <a:bodyPr>
            <a:noAutofit/>
            <a:scene3d>
              <a:camera prst="orthographicFront"/>
              <a:lightRig rig="threePt" dir="t"/>
            </a:scene3d>
            <a:sp3d extrusionH="57150">
              <a:bevelT w="38100" h="38100" prst="angle"/>
            </a:sp3d>
          </a:bodyPr>
          <a:lstStyle/>
          <a:p>
            <a:r>
              <a:rPr lang="en-US" sz="8800" dirty="0">
                <a:solidFill>
                  <a:srgbClr val="FF0000"/>
                </a:solidFill>
                <a:effectLst>
                  <a:outerShdw blurRad="38100" dist="38100" dir="2700000" algn="tl">
                    <a:srgbClr val="000000">
                      <a:alpha val="43137"/>
                    </a:srgbClr>
                  </a:outerShdw>
                </a:effectLst>
                <a:latin typeface="BadaBoom BB" panose="020B0603050302020204" pitchFamily="34" charset="0"/>
              </a:rPr>
              <a:t>Church of Christ</a:t>
            </a:r>
          </a:p>
        </p:txBody>
      </p:sp>
      <p:sp>
        <p:nvSpPr>
          <p:cNvPr id="3" name="Subtitle 2">
            <a:extLst>
              <a:ext uri="{FF2B5EF4-FFF2-40B4-BE49-F238E27FC236}">
                <a16:creationId xmlns:a16="http://schemas.microsoft.com/office/drawing/2014/main" id="{946EB7BD-D689-4968-840E-23D566840452}"/>
              </a:ext>
            </a:extLst>
          </p:cNvPr>
          <p:cNvSpPr>
            <a:spLocks noGrp="1"/>
          </p:cNvSpPr>
          <p:nvPr>
            <p:ph type="subTitle" idx="1"/>
          </p:nvPr>
        </p:nvSpPr>
        <p:spPr>
          <a:xfrm>
            <a:off x="1602658" y="5702709"/>
            <a:ext cx="9144000" cy="951271"/>
          </a:xfrm>
        </p:spPr>
        <p:txBody>
          <a:bodyPr>
            <a:noAutofit/>
            <a:scene3d>
              <a:camera prst="orthographicFront"/>
              <a:lightRig rig="threePt" dir="t"/>
            </a:scene3d>
            <a:sp3d extrusionH="57150">
              <a:bevelT w="38100" h="38100" prst="angle"/>
            </a:sp3d>
          </a:bodyPr>
          <a:lstStyle/>
          <a:p>
            <a:r>
              <a:rPr lang="en-US" sz="6600" dirty="0">
                <a:solidFill>
                  <a:srgbClr val="FF0000"/>
                </a:solidFill>
                <a:latin typeface="Arial Black" panose="020B0A04020102020204" pitchFamily="34" charset="0"/>
              </a:rPr>
              <a:t>SHEET</a:t>
            </a:r>
          </a:p>
        </p:txBody>
      </p:sp>
      <p:sp>
        <p:nvSpPr>
          <p:cNvPr id="4" name="Rectangle 3">
            <a:extLst>
              <a:ext uri="{FF2B5EF4-FFF2-40B4-BE49-F238E27FC236}">
                <a16:creationId xmlns:a16="http://schemas.microsoft.com/office/drawing/2014/main" id="{50C4506A-3FED-4A4D-B3E7-B95A5F2DE962}"/>
              </a:ext>
            </a:extLst>
          </p:cNvPr>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endParaRPr>
          </a:p>
        </p:txBody>
      </p:sp>
      <p:sp>
        <p:nvSpPr>
          <p:cNvPr id="5" name="TextBox 4">
            <a:extLst>
              <a:ext uri="{FF2B5EF4-FFF2-40B4-BE49-F238E27FC236}">
                <a16:creationId xmlns:a16="http://schemas.microsoft.com/office/drawing/2014/main" id="{31E7DAF9-15D9-439F-BD3D-6CD3805D94C0}"/>
              </a:ext>
            </a:extLst>
          </p:cNvPr>
          <p:cNvSpPr txBox="1"/>
          <p:nvPr/>
        </p:nvSpPr>
        <p:spPr>
          <a:xfrm>
            <a:off x="438912" y="1209306"/>
            <a:ext cx="11301984" cy="1015663"/>
          </a:xfrm>
          <a:prstGeom prst="rect">
            <a:avLst/>
          </a:prstGeom>
          <a:noFill/>
        </p:spPr>
        <p:txBody>
          <a:bodyPr wrap="square" rtlCol="0">
            <a:spAutoFit/>
          </a:bodyPr>
          <a:lstStyle/>
          <a:p>
            <a:pPr algn="ctr"/>
            <a:r>
              <a:rPr lang="en-US" sz="6000" dirty="0">
                <a:latin typeface="Motion Picture Personal Use " panose="02000000000000000000" pitchFamily="2" charset="0"/>
              </a:rPr>
              <a:t>By what name is the church called?</a:t>
            </a:r>
          </a:p>
        </p:txBody>
      </p:sp>
      <p:sp>
        <p:nvSpPr>
          <p:cNvPr id="6" name="TextBox 5">
            <a:extLst>
              <a:ext uri="{FF2B5EF4-FFF2-40B4-BE49-F238E27FC236}">
                <a16:creationId xmlns:a16="http://schemas.microsoft.com/office/drawing/2014/main" id="{B4421CE0-1EE0-4774-B21C-986788A1AC6B}"/>
              </a:ext>
            </a:extLst>
          </p:cNvPr>
          <p:cNvSpPr txBox="1"/>
          <p:nvPr/>
        </p:nvSpPr>
        <p:spPr>
          <a:xfrm>
            <a:off x="438912" y="2657856"/>
            <a:ext cx="11301984" cy="3754874"/>
          </a:xfrm>
          <a:prstGeom prst="rect">
            <a:avLst/>
          </a:prstGeom>
          <a:noFill/>
        </p:spPr>
        <p:txBody>
          <a:bodyPr wrap="square" rtlCol="0">
            <a:spAutoFit/>
          </a:bodyPr>
          <a:lstStyle/>
          <a:p>
            <a:pPr algn="ctr"/>
            <a:r>
              <a:rPr lang="en-US" sz="4400" b="1" dirty="0"/>
              <a:t>Romans 16:16</a:t>
            </a:r>
          </a:p>
          <a:p>
            <a:pPr algn="ctr"/>
            <a:r>
              <a:rPr lang="en-US" sz="4400" b="1" dirty="0"/>
              <a:t>Acts 20:28; 1 Timothy 3:15</a:t>
            </a:r>
          </a:p>
          <a:p>
            <a:pPr algn="ctr"/>
            <a:endParaRPr lang="en-US" sz="4400" dirty="0"/>
          </a:p>
          <a:p>
            <a:pPr algn="ctr"/>
            <a:r>
              <a:rPr lang="en-US" sz="4400" b="1" i="1" dirty="0"/>
              <a:t>Christ never named His church</a:t>
            </a:r>
            <a:br>
              <a:rPr lang="en-US" sz="4400" b="1" i="1" dirty="0"/>
            </a:br>
            <a:r>
              <a:rPr lang="en-US" sz="4400" b="1" i="1" dirty="0"/>
              <a:t>with a proper name.</a:t>
            </a:r>
          </a:p>
          <a:p>
            <a:endParaRPr lang="en-US" dirty="0"/>
          </a:p>
        </p:txBody>
      </p:sp>
    </p:spTree>
    <p:extLst>
      <p:ext uri="{BB962C8B-B14F-4D97-AF65-F5344CB8AC3E}">
        <p14:creationId xmlns:p14="http://schemas.microsoft.com/office/powerpoint/2010/main" val="593296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C0C-4F3F-4CEE-A509-CE0C55765610}"/>
              </a:ext>
            </a:extLst>
          </p:cNvPr>
          <p:cNvSpPr>
            <a:spLocks noGrp="1"/>
          </p:cNvSpPr>
          <p:nvPr>
            <p:ph type="ctrTitle"/>
          </p:nvPr>
        </p:nvSpPr>
        <p:spPr>
          <a:xfrm>
            <a:off x="1406013" y="304799"/>
            <a:ext cx="9144000" cy="1189703"/>
          </a:xfrm>
        </p:spPr>
        <p:txBody>
          <a:bodyPr>
            <a:noAutofit/>
            <a:scene3d>
              <a:camera prst="orthographicFront"/>
              <a:lightRig rig="threePt" dir="t"/>
            </a:scene3d>
            <a:sp3d extrusionH="57150">
              <a:bevelT w="38100" h="38100" prst="angle"/>
            </a:sp3d>
          </a:bodyPr>
          <a:lstStyle/>
          <a:p>
            <a:r>
              <a:rPr lang="en-US" sz="8800" dirty="0">
                <a:solidFill>
                  <a:srgbClr val="FF0000"/>
                </a:solidFill>
                <a:effectLst>
                  <a:outerShdw blurRad="38100" dist="38100" dir="2700000" algn="tl">
                    <a:srgbClr val="000000">
                      <a:alpha val="43137"/>
                    </a:srgbClr>
                  </a:outerShdw>
                </a:effectLst>
                <a:latin typeface="BadaBoom BB" panose="020B0603050302020204" pitchFamily="34" charset="0"/>
              </a:rPr>
              <a:t>Church of Christ</a:t>
            </a:r>
          </a:p>
        </p:txBody>
      </p:sp>
      <p:sp>
        <p:nvSpPr>
          <p:cNvPr id="3" name="Subtitle 2">
            <a:extLst>
              <a:ext uri="{FF2B5EF4-FFF2-40B4-BE49-F238E27FC236}">
                <a16:creationId xmlns:a16="http://schemas.microsoft.com/office/drawing/2014/main" id="{946EB7BD-D689-4968-840E-23D566840452}"/>
              </a:ext>
            </a:extLst>
          </p:cNvPr>
          <p:cNvSpPr>
            <a:spLocks noGrp="1"/>
          </p:cNvSpPr>
          <p:nvPr>
            <p:ph type="subTitle" idx="1"/>
          </p:nvPr>
        </p:nvSpPr>
        <p:spPr>
          <a:xfrm>
            <a:off x="1602658" y="5702709"/>
            <a:ext cx="9144000" cy="951271"/>
          </a:xfrm>
        </p:spPr>
        <p:txBody>
          <a:bodyPr>
            <a:noAutofit/>
            <a:scene3d>
              <a:camera prst="orthographicFront"/>
              <a:lightRig rig="threePt" dir="t"/>
            </a:scene3d>
            <a:sp3d extrusionH="57150">
              <a:bevelT w="38100" h="38100" prst="angle"/>
            </a:sp3d>
          </a:bodyPr>
          <a:lstStyle/>
          <a:p>
            <a:r>
              <a:rPr lang="en-US" sz="6600" dirty="0">
                <a:solidFill>
                  <a:srgbClr val="FF0000"/>
                </a:solidFill>
                <a:latin typeface="Arial Black" panose="020B0A04020102020204" pitchFamily="34" charset="0"/>
              </a:rPr>
              <a:t>SHEET</a:t>
            </a:r>
          </a:p>
        </p:txBody>
      </p:sp>
      <p:sp>
        <p:nvSpPr>
          <p:cNvPr id="4" name="Rectangle 3">
            <a:extLst>
              <a:ext uri="{FF2B5EF4-FFF2-40B4-BE49-F238E27FC236}">
                <a16:creationId xmlns:a16="http://schemas.microsoft.com/office/drawing/2014/main" id="{50C4506A-3FED-4A4D-B3E7-B95A5F2DE962}"/>
              </a:ext>
            </a:extLst>
          </p:cNvPr>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endParaRPr>
          </a:p>
        </p:txBody>
      </p:sp>
      <p:sp>
        <p:nvSpPr>
          <p:cNvPr id="5" name="TextBox 4">
            <a:extLst>
              <a:ext uri="{FF2B5EF4-FFF2-40B4-BE49-F238E27FC236}">
                <a16:creationId xmlns:a16="http://schemas.microsoft.com/office/drawing/2014/main" id="{31E7DAF9-15D9-439F-BD3D-6CD3805D94C0}"/>
              </a:ext>
            </a:extLst>
          </p:cNvPr>
          <p:cNvSpPr txBox="1"/>
          <p:nvPr/>
        </p:nvSpPr>
        <p:spPr>
          <a:xfrm>
            <a:off x="523666" y="1291469"/>
            <a:ext cx="11301984" cy="1015663"/>
          </a:xfrm>
          <a:prstGeom prst="rect">
            <a:avLst/>
          </a:prstGeom>
          <a:noFill/>
        </p:spPr>
        <p:txBody>
          <a:bodyPr wrap="square" rtlCol="0">
            <a:spAutoFit/>
          </a:bodyPr>
          <a:lstStyle/>
          <a:p>
            <a:pPr algn="ctr"/>
            <a:r>
              <a:rPr lang="en-US" sz="6000" dirty="0">
                <a:latin typeface="Motion Picture Personal Use " panose="02000000000000000000" pitchFamily="2" charset="0"/>
              </a:rPr>
              <a:t>What are its members called?</a:t>
            </a:r>
          </a:p>
        </p:txBody>
      </p:sp>
      <p:sp>
        <p:nvSpPr>
          <p:cNvPr id="6" name="TextBox 5">
            <a:extLst>
              <a:ext uri="{FF2B5EF4-FFF2-40B4-BE49-F238E27FC236}">
                <a16:creationId xmlns:a16="http://schemas.microsoft.com/office/drawing/2014/main" id="{B4421CE0-1EE0-4774-B21C-986788A1AC6B}"/>
              </a:ext>
            </a:extLst>
          </p:cNvPr>
          <p:cNvSpPr txBox="1"/>
          <p:nvPr/>
        </p:nvSpPr>
        <p:spPr>
          <a:xfrm>
            <a:off x="438912" y="2657856"/>
            <a:ext cx="11301984" cy="3754874"/>
          </a:xfrm>
          <a:prstGeom prst="rect">
            <a:avLst/>
          </a:prstGeom>
          <a:noFill/>
        </p:spPr>
        <p:txBody>
          <a:bodyPr wrap="square" rtlCol="0">
            <a:spAutoFit/>
          </a:bodyPr>
          <a:lstStyle/>
          <a:p>
            <a:pPr algn="ctr"/>
            <a:r>
              <a:rPr lang="en-US" sz="4400" b="1" dirty="0"/>
              <a:t>Acts 11:26</a:t>
            </a:r>
          </a:p>
          <a:p>
            <a:pPr algn="ctr"/>
            <a:r>
              <a:rPr lang="en-US" sz="4400" b="1" dirty="0"/>
              <a:t>Acts 26:28; 1 Peter 4:16</a:t>
            </a:r>
          </a:p>
          <a:p>
            <a:pPr algn="ctr"/>
            <a:endParaRPr lang="en-US" sz="4400" dirty="0"/>
          </a:p>
          <a:p>
            <a:pPr algn="ctr"/>
            <a:r>
              <a:rPr lang="en-US" sz="4400" b="1" i="1" dirty="0"/>
              <a:t>The only proper name ever given to members of the church of Christ is “Christian”.</a:t>
            </a:r>
          </a:p>
          <a:p>
            <a:endParaRPr lang="en-US" dirty="0"/>
          </a:p>
        </p:txBody>
      </p:sp>
    </p:spTree>
    <p:extLst>
      <p:ext uri="{BB962C8B-B14F-4D97-AF65-F5344CB8AC3E}">
        <p14:creationId xmlns:p14="http://schemas.microsoft.com/office/powerpoint/2010/main" val="3560979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C0C-4F3F-4CEE-A509-CE0C55765610}"/>
              </a:ext>
            </a:extLst>
          </p:cNvPr>
          <p:cNvSpPr>
            <a:spLocks noGrp="1"/>
          </p:cNvSpPr>
          <p:nvPr>
            <p:ph type="ctrTitle"/>
          </p:nvPr>
        </p:nvSpPr>
        <p:spPr>
          <a:xfrm>
            <a:off x="1406013" y="304799"/>
            <a:ext cx="9144000" cy="1189703"/>
          </a:xfrm>
        </p:spPr>
        <p:txBody>
          <a:bodyPr>
            <a:noAutofit/>
            <a:scene3d>
              <a:camera prst="orthographicFront"/>
              <a:lightRig rig="threePt" dir="t"/>
            </a:scene3d>
            <a:sp3d extrusionH="57150">
              <a:bevelT w="38100" h="38100" prst="angle"/>
            </a:sp3d>
          </a:bodyPr>
          <a:lstStyle/>
          <a:p>
            <a:r>
              <a:rPr lang="en-US" sz="8800" dirty="0">
                <a:solidFill>
                  <a:srgbClr val="FF0000"/>
                </a:solidFill>
                <a:effectLst>
                  <a:outerShdw blurRad="38100" dist="38100" dir="2700000" algn="tl">
                    <a:srgbClr val="000000">
                      <a:alpha val="43137"/>
                    </a:srgbClr>
                  </a:outerShdw>
                </a:effectLst>
                <a:latin typeface="BadaBoom BB" panose="020B0603050302020204" pitchFamily="34" charset="0"/>
              </a:rPr>
              <a:t>Church of Christ</a:t>
            </a:r>
          </a:p>
        </p:txBody>
      </p:sp>
      <p:sp>
        <p:nvSpPr>
          <p:cNvPr id="3" name="Subtitle 2">
            <a:extLst>
              <a:ext uri="{FF2B5EF4-FFF2-40B4-BE49-F238E27FC236}">
                <a16:creationId xmlns:a16="http://schemas.microsoft.com/office/drawing/2014/main" id="{946EB7BD-D689-4968-840E-23D566840452}"/>
              </a:ext>
            </a:extLst>
          </p:cNvPr>
          <p:cNvSpPr>
            <a:spLocks noGrp="1"/>
          </p:cNvSpPr>
          <p:nvPr>
            <p:ph type="subTitle" idx="1"/>
          </p:nvPr>
        </p:nvSpPr>
        <p:spPr>
          <a:xfrm>
            <a:off x="1602658" y="5702709"/>
            <a:ext cx="9144000" cy="951271"/>
          </a:xfrm>
        </p:spPr>
        <p:txBody>
          <a:bodyPr>
            <a:noAutofit/>
            <a:scene3d>
              <a:camera prst="orthographicFront"/>
              <a:lightRig rig="threePt" dir="t"/>
            </a:scene3d>
            <a:sp3d extrusionH="57150">
              <a:bevelT w="38100" h="38100" prst="angle"/>
            </a:sp3d>
          </a:bodyPr>
          <a:lstStyle/>
          <a:p>
            <a:r>
              <a:rPr lang="en-US" sz="6600" dirty="0">
                <a:solidFill>
                  <a:srgbClr val="FF0000"/>
                </a:solidFill>
                <a:latin typeface="Arial Black" panose="020B0A04020102020204" pitchFamily="34" charset="0"/>
              </a:rPr>
              <a:t>SHEET</a:t>
            </a:r>
          </a:p>
        </p:txBody>
      </p:sp>
      <p:sp>
        <p:nvSpPr>
          <p:cNvPr id="4" name="Rectangle 3">
            <a:extLst>
              <a:ext uri="{FF2B5EF4-FFF2-40B4-BE49-F238E27FC236}">
                <a16:creationId xmlns:a16="http://schemas.microsoft.com/office/drawing/2014/main" id="{50C4506A-3FED-4A4D-B3E7-B95A5F2DE962}"/>
              </a:ext>
            </a:extLst>
          </p:cNvPr>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endParaRPr>
          </a:p>
        </p:txBody>
      </p:sp>
      <p:sp>
        <p:nvSpPr>
          <p:cNvPr id="5" name="TextBox 4">
            <a:extLst>
              <a:ext uri="{FF2B5EF4-FFF2-40B4-BE49-F238E27FC236}">
                <a16:creationId xmlns:a16="http://schemas.microsoft.com/office/drawing/2014/main" id="{31E7DAF9-15D9-439F-BD3D-6CD3805D94C0}"/>
              </a:ext>
            </a:extLst>
          </p:cNvPr>
          <p:cNvSpPr txBox="1"/>
          <p:nvPr/>
        </p:nvSpPr>
        <p:spPr>
          <a:xfrm>
            <a:off x="438912" y="484151"/>
            <a:ext cx="11301984" cy="1938992"/>
          </a:xfrm>
          <a:prstGeom prst="rect">
            <a:avLst/>
          </a:prstGeom>
          <a:noFill/>
        </p:spPr>
        <p:txBody>
          <a:bodyPr wrap="square" rtlCol="0">
            <a:spAutoFit/>
          </a:bodyPr>
          <a:lstStyle/>
          <a:p>
            <a:pPr algn="ctr"/>
            <a:r>
              <a:rPr lang="en-US" sz="6000" dirty="0">
                <a:latin typeface="Motion Picture Personal Use " panose="02000000000000000000" pitchFamily="2" charset="0"/>
              </a:rPr>
              <a:t>How is one forgiven,</a:t>
            </a:r>
            <a:br>
              <a:rPr lang="en-US" sz="6000" dirty="0">
                <a:latin typeface="Motion Picture Personal Use " panose="02000000000000000000" pitchFamily="2" charset="0"/>
              </a:rPr>
            </a:br>
            <a:r>
              <a:rPr lang="en-US" sz="6000" dirty="0">
                <a:latin typeface="Motion Picture Personal Use " panose="02000000000000000000" pitchFamily="2" charset="0"/>
              </a:rPr>
              <a:t>to become a member of the church of Christ?</a:t>
            </a:r>
          </a:p>
        </p:txBody>
      </p:sp>
      <p:sp>
        <p:nvSpPr>
          <p:cNvPr id="6" name="TextBox 5">
            <a:extLst>
              <a:ext uri="{FF2B5EF4-FFF2-40B4-BE49-F238E27FC236}">
                <a16:creationId xmlns:a16="http://schemas.microsoft.com/office/drawing/2014/main" id="{B4421CE0-1EE0-4774-B21C-986788A1AC6B}"/>
              </a:ext>
            </a:extLst>
          </p:cNvPr>
          <p:cNvSpPr txBox="1"/>
          <p:nvPr/>
        </p:nvSpPr>
        <p:spPr>
          <a:xfrm>
            <a:off x="438912" y="2657856"/>
            <a:ext cx="11301984" cy="3754874"/>
          </a:xfrm>
          <a:prstGeom prst="rect">
            <a:avLst/>
          </a:prstGeom>
          <a:noFill/>
        </p:spPr>
        <p:txBody>
          <a:bodyPr wrap="square" rtlCol="0">
            <a:spAutoFit/>
          </a:bodyPr>
          <a:lstStyle/>
          <a:p>
            <a:pPr algn="ctr"/>
            <a:r>
              <a:rPr lang="en-US" sz="4400" b="1" dirty="0"/>
              <a:t>Romans 1:16; 10:17; 10:9-10</a:t>
            </a:r>
          </a:p>
          <a:p>
            <a:pPr algn="ctr"/>
            <a:r>
              <a:rPr lang="en-US" sz="4400" b="1" dirty="0"/>
              <a:t>Acts 2:38; Mark 16:16; Acts 2:47</a:t>
            </a:r>
          </a:p>
          <a:p>
            <a:pPr algn="ctr"/>
            <a:endParaRPr lang="en-US" sz="4400" dirty="0"/>
          </a:p>
          <a:p>
            <a:pPr algn="ctr"/>
            <a:r>
              <a:rPr lang="en-US" sz="4400" b="1" i="1" dirty="0"/>
              <a:t>The Lord adds one to His church when they, in faith, obey His gospel and are thus forgiven.</a:t>
            </a:r>
          </a:p>
          <a:p>
            <a:endParaRPr lang="en-US" dirty="0"/>
          </a:p>
        </p:txBody>
      </p:sp>
    </p:spTree>
    <p:extLst>
      <p:ext uri="{BB962C8B-B14F-4D97-AF65-F5344CB8AC3E}">
        <p14:creationId xmlns:p14="http://schemas.microsoft.com/office/powerpoint/2010/main" val="1892744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C0C-4F3F-4CEE-A509-CE0C55765610}"/>
              </a:ext>
            </a:extLst>
          </p:cNvPr>
          <p:cNvSpPr>
            <a:spLocks noGrp="1"/>
          </p:cNvSpPr>
          <p:nvPr>
            <p:ph type="ctrTitle"/>
          </p:nvPr>
        </p:nvSpPr>
        <p:spPr>
          <a:xfrm>
            <a:off x="1406013" y="304799"/>
            <a:ext cx="9144000" cy="1189703"/>
          </a:xfrm>
        </p:spPr>
        <p:txBody>
          <a:bodyPr>
            <a:noAutofit/>
            <a:scene3d>
              <a:camera prst="orthographicFront"/>
              <a:lightRig rig="threePt" dir="t"/>
            </a:scene3d>
            <a:sp3d extrusionH="57150">
              <a:bevelT w="38100" h="38100" prst="angle"/>
            </a:sp3d>
          </a:bodyPr>
          <a:lstStyle/>
          <a:p>
            <a:r>
              <a:rPr lang="en-US" sz="8800" dirty="0">
                <a:solidFill>
                  <a:srgbClr val="FF0000"/>
                </a:solidFill>
                <a:effectLst>
                  <a:outerShdw blurRad="38100" dist="38100" dir="2700000" algn="tl">
                    <a:srgbClr val="000000">
                      <a:alpha val="43137"/>
                    </a:srgbClr>
                  </a:outerShdw>
                </a:effectLst>
                <a:latin typeface="BadaBoom BB" panose="020B0603050302020204" pitchFamily="34" charset="0"/>
              </a:rPr>
              <a:t>Church of Christ</a:t>
            </a:r>
          </a:p>
        </p:txBody>
      </p:sp>
      <p:sp>
        <p:nvSpPr>
          <p:cNvPr id="3" name="Subtitle 2">
            <a:extLst>
              <a:ext uri="{FF2B5EF4-FFF2-40B4-BE49-F238E27FC236}">
                <a16:creationId xmlns:a16="http://schemas.microsoft.com/office/drawing/2014/main" id="{946EB7BD-D689-4968-840E-23D566840452}"/>
              </a:ext>
            </a:extLst>
          </p:cNvPr>
          <p:cNvSpPr>
            <a:spLocks noGrp="1"/>
          </p:cNvSpPr>
          <p:nvPr>
            <p:ph type="subTitle" idx="1"/>
          </p:nvPr>
        </p:nvSpPr>
        <p:spPr>
          <a:xfrm>
            <a:off x="1602658" y="5702709"/>
            <a:ext cx="9144000" cy="951271"/>
          </a:xfrm>
        </p:spPr>
        <p:txBody>
          <a:bodyPr>
            <a:noAutofit/>
            <a:scene3d>
              <a:camera prst="orthographicFront"/>
              <a:lightRig rig="threePt" dir="t"/>
            </a:scene3d>
            <a:sp3d extrusionH="57150">
              <a:bevelT w="38100" h="38100" prst="angle"/>
            </a:sp3d>
          </a:bodyPr>
          <a:lstStyle/>
          <a:p>
            <a:r>
              <a:rPr lang="en-US" sz="6600" dirty="0">
                <a:solidFill>
                  <a:srgbClr val="FF0000"/>
                </a:solidFill>
                <a:latin typeface="Arial Black" panose="020B0A04020102020204" pitchFamily="34" charset="0"/>
              </a:rPr>
              <a:t>SHEET</a:t>
            </a:r>
          </a:p>
        </p:txBody>
      </p:sp>
      <p:sp>
        <p:nvSpPr>
          <p:cNvPr id="4" name="Rectangle 3">
            <a:extLst>
              <a:ext uri="{FF2B5EF4-FFF2-40B4-BE49-F238E27FC236}">
                <a16:creationId xmlns:a16="http://schemas.microsoft.com/office/drawing/2014/main" id="{50C4506A-3FED-4A4D-B3E7-B95A5F2DE962}"/>
              </a:ext>
            </a:extLst>
          </p:cNvPr>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endParaRPr>
          </a:p>
        </p:txBody>
      </p:sp>
      <p:sp>
        <p:nvSpPr>
          <p:cNvPr id="5" name="TextBox 4">
            <a:extLst>
              <a:ext uri="{FF2B5EF4-FFF2-40B4-BE49-F238E27FC236}">
                <a16:creationId xmlns:a16="http://schemas.microsoft.com/office/drawing/2014/main" id="{31E7DAF9-15D9-439F-BD3D-6CD3805D94C0}"/>
              </a:ext>
            </a:extLst>
          </p:cNvPr>
          <p:cNvSpPr txBox="1"/>
          <p:nvPr/>
        </p:nvSpPr>
        <p:spPr>
          <a:xfrm>
            <a:off x="523666" y="1209306"/>
            <a:ext cx="11301984" cy="1015663"/>
          </a:xfrm>
          <a:prstGeom prst="rect">
            <a:avLst/>
          </a:prstGeom>
          <a:noFill/>
        </p:spPr>
        <p:txBody>
          <a:bodyPr wrap="square" rtlCol="0">
            <a:spAutoFit/>
          </a:bodyPr>
          <a:lstStyle/>
          <a:p>
            <a:pPr algn="ctr"/>
            <a:r>
              <a:rPr lang="en-US" sz="6000" dirty="0">
                <a:latin typeface="Motion Picture Personal Use " panose="02000000000000000000" pitchFamily="2" charset="0"/>
              </a:rPr>
              <a:t>How does the church of Christ worship?</a:t>
            </a:r>
          </a:p>
        </p:txBody>
      </p:sp>
      <p:sp>
        <p:nvSpPr>
          <p:cNvPr id="6" name="TextBox 5">
            <a:extLst>
              <a:ext uri="{FF2B5EF4-FFF2-40B4-BE49-F238E27FC236}">
                <a16:creationId xmlns:a16="http://schemas.microsoft.com/office/drawing/2014/main" id="{B4421CE0-1EE0-4774-B21C-986788A1AC6B}"/>
              </a:ext>
            </a:extLst>
          </p:cNvPr>
          <p:cNvSpPr txBox="1"/>
          <p:nvPr/>
        </p:nvSpPr>
        <p:spPr>
          <a:xfrm>
            <a:off x="0" y="2657856"/>
            <a:ext cx="12192000" cy="3754874"/>
          </a:xfrm>
          <a:prstGeom prst="rect">
            <a:avLst/>
          </a:prstGeom>
          <a:noFill/>
        </p:spPr>
        <p:txBody>
          <a:bodyPr wrap="square" rtlCol="0">
            <a:spAutoFit/>
          </a:bodyPr>
          <a:lstStyle/>
          <a:p>
            <a:pPr algn="ctr"/>
            <a:r>
              <a:rPr lang="en-US" sz="4400" b="1" dirty="0"/>
              <a:t>John 4:24; Acts 2:42; Colossians 3:16</a:t>
            </a:r>
          </a:p>
          <a:p>
            <a:pPr algn="ctr"/>
            <a:r>
              <a:rPr lang="en-US" sz="4400" b="1" dirty="0"/>
              <a:t>Matthew 26:26-29; 1 Corinthians 16:1-2; Acts 20:7</a:t>
            </a:r>
          </a:p>
          <a:p>
            <a:pPr algn="ctr"/>
            <a:endParaRPr lang="en-US" sz="4400" dirty="0"/>
          </a:p>
          <a:p>
            <a:pPr algn="ctr"/>
            <a:r>
              <a:rPr lang="en-US" sz="4400" b="1" i="1" dirty="0"/>
              <a:t>In “spirit and truth”, according to the</a:t>
            </a:r>
            <a:br>
              <a:rPr lang="en-US" sz="4400" b="1" i="1" dirty="0"/>
            </a:br>
            <a:r>
              <a:rPr lang="en-US" sz="4400" b="1" i="1" dirty="0"/>
              <a:t>New Testament pattern</a:t>
            </a:r>
          </a:p>
          <a:p>
            <a:endParaRPr lang="en-US" dirty="0"/>
          </a:p>
        </p:txBody>
      </p:sp>
    </p:spTree>
    <p:extLst>
      <p:ext uri="{BB962C8B-B14F-4D97-AF65-F5344CB8AC3E}">
        <p14:creationId xmlns:p14="http://schemas.microsoft.com/office/powerpoint/2010/main" val="1511719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C0C-4F3F-4CEE-A509-CE0C55765610}"/>
              </a:ext>
            </a:extLst>
          </p:cNvPr>
          <p:cNvSpPr>
            <a:spLocks noGrp="1"/>
          </p:cNvSpPr>
          <p:nvPr>
            <p:ph type="ctrTitle"/>
          </p:nvPr>
        </p:nvSpPr>
        <p:spPr>
          <a:xfrm>
            <a:off x="1406013" y="304799"/>
            <a:ext cx="9144000" cy="1189703"/>
          </a:xfrm>
        </p:spPr>
        <p:txBody>
          <a:bodyPr>
            <a:noAutofit/>
            <a:scene3d>
              <a:camera prst="orthographicFront"/>
              <a:lightRig rig="threePt" dir="t"/>
            </a:scene3d>
            <a:sp3d extrusionH="57150">
              <a:bevelT w="38100" h="38100" prst="angle"/>
            </a:sp3d>
          </a:bodyPr>
          <a:lstStyle/>
          <a:p>
            <a:r>
              <a:rPr lang="en-US" sz="8800" dirty="0">
                <a:solidFill>
                  <a:srgbClr val="FF0000"/>
                </a:solidFill>
                <a:effectLst>
                  <a:outerShdw blurRad="38100" dist="38100" dir="2700000" algn="tl">
                    <a:srgbClr val="000000">
                      <a:alpha val="43137"/>
                    </a:srgbClr>
                  </a:outerShdw>
                </a:effectLst>
                <a:latin typeface="BadaBoom BB" panose="020B0603050302020204" pitchFamily="34" charset="0"/>
              </a:rPr>
              <a:t>Church of Christ</a:t>
            </a:r>
          </a:p>
        </p:txBody>
      </p:sp>
      <p:sp>
        <p:nvSpPr>
          <p:cNvPr id="3" name="Subtitle 2">
            <a:extLst>
              <a:ext uri="{FF2B5EF4-FFF2-40B4-BE49-F238E27FC236}">
                <a16:creationId xmlns:a16="http://schemas.microsoft.com/office/drawing/2014/main" id="{946EB7BD-D689-4968-840E-23D566840452}"/>
              </a:ext>
            </a:extLst>
          </p:cNvPr>
          <p:cNvSpPr>
            <a:spLocks noGrp="1"/>
          </p:cNvSpPr>
          <p:nvPr>
            <p:ph type="subTitle" idx="1"/>
          </p:nvPr>
        </p:nvSpPr>
        <p:spPr>
          <a:xfrm>
            <a:off x="1602658" y="5702709"/>
            <a:ext cx="9144000" cy="951271"/>
          </a:xfrm>
        </p:spPr>
        <p:txBody>
          <a:bodyPr>
            <a:noAutofit/>
            <a:scene3d>
              <a:camera prst="orthographicFront"/>
              <a:lightRig rig="threePt" dir="t"/>
            </a:scene3d>
            <a:sp3d extrusionH="57150">
              <a:bevelT w="38100" h="38100" prst="angle"/>
            </a:sp3d>
          </a:bodyPr>
          <a:lstStyle/>
          <a:p>
            <a:r>
              <a:rPr lang="en-US" sz="6600" dirty="0">
                <a:solidFill>
                  <a:srgbClr val="FF0000"/>
                </a:solidFill>
                <a:latin typeface="Arial Black" panose="020B0A04020102020204" pitchFamily="34" charset="0"/>
              </a:rPr>
              <a:t>SHEET</a:t>
            </a:r>
          </a:p>
        </p:txBody>
      </p:sp>
      <p:sp>
        <p:nvSpPr>
          <p:cNvPr id="4" name="Rectangle 3">
            <a:extLst>
              <a:ext uri="{FF2B5EF4-FFF2-40B4-BE49-F238E27FC236}">
                <a16:creationId xmlns:a16="http://schemas.microsoft.com/office/drawing/2014/main" id="{50C4506A-3FED-4A4D-B3E7-B95A5F2DE962}"/>
              </a:ext>
            </a:extLst>
          </p:cNvPr>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endParaRPr>
          </a:p>
        </p:txBody>
      </p:sp>
      <p:sp>
        <p:nvSpPr>
          <p:cNvPr id="5" name="TextBox 4">
            <a:extLst>
              <a:ext uri="{FF2B5EF4-FFF2-40B4-BE49-F238E27FC236}">
                <a16:creationId xmlns:a16="http://schemas.microsoft.com/office/drawing/2014/main" id="{31E7DAF9-15D9-439F-BD3D-6CD3805D94C0}"/>
              </a:ext>
            </a:extLst>
          </p:cNvPr>
          <p:cNvSpPr txBox="1"/>
          <p:nvPr/>
        </p:nvSpPr>
        <p:spPr>
          <a:xfrm>
            <a:off x="523666" y="20372"/>
            <a:ext cx="11301984" cy="1569660"/>
          </a:xfrm>
          <a:prstGeom prst="rect">
            <a:avLst/>
          </a:prstGeom>
          <a:noFill/>
        </p:spPr>
        <p:txBody>
          <a:bodyPr wrap="square" rtlCol="0">
            <a:spAutoFit/>
          </a:bodyPr>
          <a:lstStyle/>
          <a:p>
            <a:pPr algn="ctr"/>
            <a:r>
              <a:rPr lang="en-US" sz="9600" dirty="0">
                <a:latin typeface="Motion Picture Personal Use " panose="02000000000000000000" pitchFamily="2" charset="0"/>
              </a:rPr>
              <a:t>Conclusion</a:t>
            </a:r>
          </a:p>
        </p:txBody>
      </p:sp>
      <p:sp>
        <p:nvSpPr>
          <p:cNvPr id="6" name="TextBox 5">
            <a:extLst>
              <a:ext uri="{FF2B5EF4-FFF2-40B4-BE49-F238E27FC236}">
                <a16:creationId xmlns:a16="http://schemas.microsoft.com/office/drawing/2014/main" id="{B4421CE0-1EE0-4774-B21C-986788A1AC6B}"/>
              </a:ext>
            </a:extLst>
          </p:cNvPr>
          <p:cNvSpPr txBox="1"/>
          <p:nvPr/>
        </p:nvSpPr>
        <p:spPr>
          <a:xfrm>
            <a:off x="386862" y="1688836"/>
            <a:ext cx="11438788" cy="4585871"/>
          </a:xfrm>
          <a:prstGeom prst="rect">
            <a:avLst/>
          </a:prstGeom>
          <a:noFill/>
        </p:spPr>
        <p:txBody>
          <a:bodyPr wrap="square" rtlCol="0">
            <a:spAutoFit/>
          </a:bodyPr>
          <a:lstStyle/>
          <a:p>
            <a:r>
              <a:rPr lang="en-US" sz="4400" b="1" dirty="0"/>
              <a:t>The church of Christ:</a:t>
            </a:r>
          </a:p>
          <a:p>
            <a:pPr marL="966788" indent="-571500">
              <a:buFont typeface="Arial" panose="020B0604020202020204" pitchFamily="34" charset="0"/>
              <a:buChar char="•"/>
            </a:pPr>
            <a:r>
              <a:rPr lang="en-US" sz="4400" dirty="0"/>
              <a:t>Is not a denomination</a:t>
            </a:r>
          </a:p>
          <a:p>
            <a:pPr marL="966788" indent="-571500">
              <a:buFont typeface="Arial" panose="020B0604020202020204" pitchFamily="34" charset="0"/>
              <a:buChar char="•"/>
            </a:pPr>
            <a:r>
              <a:rPr lang="en-US" sz="4400" dirty="0"/>
              <a:t>Does not have a modern origin and head</a:t>
            </a:r>
          </a:p>
          <a:p>
            <a:pPr marL="966788" indent="-571500">
              <a:buFont typeface="Arial" panose="020B0604020202020204" pitchFamily="34" charset="0"/>
              <a:buChar char="•"/>
            </a:pPr>
            <a:r>
              <a:rPr lang="en-US" sz="4400" dirty="0"/>
              <a:t>It is the church established by Jesus and governed by His will.</a:t>
            </a:r>
          </a:p>
          <a:p>
            <a:pPr marL="395288"/>
            <a:endParaRPr lang="en-US" sz="2800" dirty="0"/>
          </a:p>
          <a:p>
            <a:pPr algn="ctr"/>
            <a:r>
              <a:rPr lang="en-US" sz="4400" b="1" i="1" dirty="0"/>
              <a:t>The church of Christ is Christ’s church (Simple!)</a:t>
            </a:r>
          </a:p>
        </p:txBody>
      </p:sp>
    </p:spTree>
    <p:extLst>
      <p:ext uri="{BB962C8B-B14F-4D97-AF65-F5344CB8AC3E}">
        <p14:creationId xmlns:p14="http://schemas.microsoft.com/office/powerpoint/2010/main" val="680637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791</Words>
  <Application>Microsoft Office PowerPoint</Application>
  <PresentationFormat>Widescreen</PresentationFormat>
  <Paragraphs>131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BadaBoom BB</vt:lpstr>
      <vt:lpstr>Motion Picture Personal Use </vt:lpstr>
      <vt:lpstr>Calibri Light</vt:lpstr>
      <vt:lpstr>Arial</vt:lpstr>
      <vt:lpstr>Calibri</vt:lpstr>
      <vt:lpstr>Arial Black</vt:lpstr>
      <vt:lpstr>Office Theme</vt:lpstr>
      <vt:lpstr>Church of Christ</vt:lpstr>
      <vt:lpstr>Church of Christ</vt:lpstr>
      <vt:lpstr>Church of Christ</vt:lpstr>
      <vt:lpstr>Church of Christ</vt:lpstr>
      <vt:lpstr>Church of Christ</vt:lpstr>
      <vt:lpstr>Church of Christ</vt:lpstr>
      <vt:lpstr>Church of Christ</vt:lpstr>
      <vt:lpstr>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dc:title>
  <dc:creator>Stan Cox</dc:creator>
  <cp:lastModifiedBy>Stan Cox</cp:lastModifiedBy>
  <cp:revision>17</cp:revision>
  <dcterms:created xsi:type="dcterms:W3CDTF">2017-10-26T22:41:50Z</dcterms:created>
  <dcterms:modified xsi:type="dcterms:W3CDTF">2017-10-29T13:57:03Z</dcterms:modified>
</cp:coreProperties>
</file>