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5"/>
  </p:handoutMasterIdLst>
  <p:sldIdLst>
    <p:sldId id="256" r:id="rId2"/>
    <p:sldId id="279" r:id="rId3"/>
    <p:sldId id="280" r:id="rId4"/>
    <p:sldId id="281" r:id="rId5"/>
    <p:sldId id="282" r:id="rId6"/>
    <p:sldId id="284" r:id="rId7"/>
    <p:sldId id="286" r:id="rId8"/>
    <p:sldId id="292" r:id="rId9"/>
    <p:sldId id="293" r:id="rId10"/>
    <p:sldId id="287" r:id="rId11"/>
    <p:sldId id="294" r:id="rId12"/>
    <p:sldId id="295" r:id="rId13"/>
    <p:sldId id="296" r:id="rId14"/>
  </p:sldIdLst>
  <p:sldSz cx="9144000" cy="6858000" type="screen4x3"/>
  <p:notesSz cx="6858000"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0" autoAdjust="0"/>
    <p:restoredTop sz="94660"/>
  </p:normalViewPr>
  <p:slideViewPr>
    <p:cSldViewPr>
      <p:cViewPr varScale="1">
        <p:scale>
          <a:sx n="62" d="100"/>
          <a:sy n="62" d="100"/>
        </p:scale>
        <p:origin x="-7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AEB7EB29-5050-43D1-9CC2-F12622E26F4A}" type="datetimeFigureOut">
              <a:rPr lang="en-US" smtClean="0"/>
              <a:pPr/>
              <a:t>5/6/2011</a:t>
            </a:fld>
            <a:endParaRPr lang="en-US"/>
          </a:p>
        </p:txBody>
      </p:sp>
      <p:sp>
        <p:nvSpPr>
          <p:cNvPr id="4" name="Footer Placeholder 3"/>
          <p:cNvSpPr>
            <a:spLocks noGrp="1"/>
          </p:cNvSpPr>
          <p:nvPr>
            <p:ph type="ftr" sz="quarter" idx="2"/>
          </p:nvPr>
        </p:nvSpPr>
        <p:spPr>
          <a:xfrm>
            <a:off x="0" y="8845550"/>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5550"/>
            <a:ext cx="2971800" cy="465138"/>
          </a:xfrm>
          <a:prstGeom prst="rect">
            <a:avLst/>
          </a:prstGeom>
        </p:spPr>
        <p:txBody>
          <a:bodyPr vert="horz" lIns="91440" tIns="45720" rIns="91440" bIns="45720" rtlCol="0" anchor="b"/>
          <a:lstStyle>
            <a:lvl1pPr algn="r">
              <a:defRPr sz="1200"/>
            </a:lvl1pPr>
          </a:lstStyle>
          <a:p>
            <a:fld id="{31218A72-2C73-43FF-9492-7E16D2B98D7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7B1B205-EC5A-4944-A4FB-DC73474CD135}" type="datetimeFigureOut">
              <a:rPr lang="en-US" smtClean="0"/>
              <a:pPr/>
              <a:t>5/6/2011</a:t>
            </a:fld>
            <a:endParaRPr lang="en-US"/>
          </a:p>
        </p:txBody>
      </p:sp>
      <p:sp>
        <p:nvSpPr>
          <p:cNvPr id="16" name="Slide Number Placeholder 15"/>
          <p:cNvSpPr>
            <a:spLocks noGrp="1"/>
          </p:cNvSpPr>
          <p:nvPr>
            <p:ph type="sldNum" sz="quarter" idx="11"/>
          </p:nvPr>
        </p:nvSpPr>
        <p:spPr/>
        <p:txBody>
          <a:bodyPr/>
          <a:lstStyle/>
          <a:p>
            <a:fld id="{CAD9A3CE-2E75-44D7-8A5C-0FCF48A794F7}"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B1B205-EC5A-4944-A4FB-DC73474CD135}"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9A3CE-2E75-44D7-8A5C-0FCF48A794F7}"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B1B205-EC5A-4944-A4FB-DC73474CD135}"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9A3CE-2E75-44D7-8A5C-0FCF48A794F7}"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7B1B205-EC5A-4944-A4FB-DC73474CD135}" type="datetimeFigureOut">
              <a:rPr lang="en-US" smtClean="0"/>
              <a:pPr/>
              <a:t>5/6/2011</a:t>
            </a:fld>
            <a:endParaRPr lang="en-US"/>
          </a:p>
        </p:txBody>
      </p:sp>
      <p:sp>
        <p:nvSpPr>
          <p:cNvPr id="15" name="Slide Number Placeholder 14"/>
          <p:cNvSpPr>
            <a:spLocks noGrp="1"/>
          </p:cNvSpPr>
          <p:nvPr>
            <p:ph type="sldNum" sz="quarter" idx="15"/>
          </p:nvPr>
        </p:nvSpPr>
        <p:spPr/>
        <p:txBody>
          <a:bodyPr/>
          <a:lstStyle>
            <a:lvl1pPr algn="ctr">
              <a:defRPr/>
            </a:lvl1pPr>
          </a:lstStyle>
          <a:p>
            <a:fld id="{CAD9A3CE-2E75-44D7-8A5C-0FCF48A794F7}"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7B1B205-EC5A-4944-A4FB-DC73474CD135}"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9A3CE-2E75-44D7-8A5C-0FCF48A794F7}"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7B1B205-EC5A-4944-A4FB-DC73474CD135}" type="datetimeFigureOut">
              <a:rPr lang="en-US" smtClean="0"/>
              <a:pPr/>
              <a:t>5/6/2011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9A3CE-2E75-44D7-8A5C-0FCF48A794F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AD9A3CE-2E75-44D7-8A5C-0FCF48A794F7}"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87B1B205-EC5A-4944-A4FB-DC73474CD135}" type="datetimeFigureOut">
              <a:rPr lang="en-US" smtClean="0"/>
              <a:pPr/>
              <a:t>5/6/2011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7B1B205-EC5A-4944-A4FB-DC73474CD135}" type="datetimeFigureOut">
              <a:rPr lang="en-US" smtClean="0"/>
              <a:pPr/>
              <a:t>5/6/2011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D9A3CE-2E75-44D7-8A5C-0FCF48A794F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B1B205-EC5A-4944-A4FB-DC73474CD135}" type="datetimeFigureOut">
              <a:rPr lang="en-US" smtClean="0"/>
              <a:pPr/>
              <a:t>5/6/2011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D9A3CE-2E75-44D7-8A5C-0FCF48A794F7}"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7B1B205-EC5A-4944-A4FB-DC73474CD135}" type="datetimeFigureOut">
              <a:rPr lang="en-US" smtClean="0"/>
              <a:pPr/>
              <a:t>5/6/2011</a:t>
            </a:fld>
            <a:endParaRPr lang="en-US"/>
          </a:p>
        </p:txBody>
      </p:sp>
      <p:sp>
        <p:nvSpPr>
          <p:cNvPr id="9" name="Slide Number Placeholder 8"/>
          <p:cNvSpPr>
            <a:spLocks noGrp="1"/>
          </p:cNvSpPr>
          <p:nvPr>
            <p:ph type="sldNum" sz="quarter" idx="15"/>
          </p:nvPr>
        </p:nvSpPr>
        <p:spPr/>
        <p:txBody>
          <a:bodyPr/>
          <a:lstStyle/>
          <a:p>
            <a:fld id="{CAD9A3CE-2E75-44D7-8A5C-0FCF48A794F7}"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7B1B205-EC5A-4944-A4FB-DC73474CD135}" type="datetimeFigureOut">
              <a:rPr lang="en-US" smtClean="0"/>
              <a:pPr/>
              <a:t>5/6/2011</a:t>
            </a:fld>
            <a:endParaRPr lang="en-US"/>
          </a:p>
        </p:txBody>
      </p:sp>
      <p:sp>
        <p:nvSpPr>
          <p:cNvPr id="9" name="Slide Number Placeholder 8"/>
          <p:cNvSpPr>
            <a:spLocks noGrp="1"/>
          </p:cNvSpPr>
          <p:nvPr>
            <p:ph type="sldNum" sz="quarter" idx="11"/>
          </p:nvPr>
        </p:nvSpPr>
        <p:spPr/>
        <p:txBody>
          <a:bodyPr/>
          <a:lstStyle/>
          <a:p>
            <a:fld id="{CAD9A3CE-2E75-44D7-8A5C-0FCF48A794F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7B1B205-EC5A-4944-A4FB-DC73474CD135}" type="datetimeFigureOut">
              <a:rPr lang="en-US" smtClean="0"/>
              <a:pPr/>
              <a:t>5/6/2011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AD9A3CE-2E75-44D7-8A5C-0FCF48A794F7}"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886200"/>
            <a:ext cx="7315200" cy="1752600"/>
          </a:xfrm>
        </p:spPr>
        <p:txBody>
          <a:bodyPr/>
          <a:lstStyle/>
          <a:p>
            <a:r>
              <a:rPr lang="en-US" dirty="0" smtClean="0"/>
              <a:t>Sanctify them by Your truth. Your word is truth.</a:t>
            </a:r>
          </a:p>
          <a:p>
            <a:r>
              <a:rPr lang="en-US" dirty="0" smtClean="0"/>
              <a:t>John 17:17</a:t>
            </a:r>
            <a:endParaRPr lang="en-US" dirty="0"/>
          </a:p>
        </p:txBody>
      </p:sp>
      <p:sp>
        <p:nvSpPr>
          <p:cNvPr id="2" name="Title 1"/>
          <p:cNvSpPr>
            <a:spLocks noGrp="1"/>
          </p:cNvSpPr>
          <p:nvPr>
            <p:ph type="ctrTitle"/>
          </p:nvPr>
        </p:nvSpPr>
        <p:spPr/>
        <p:txBody>
          <a:bodyPr>
            <a:normAutofit/>
          </a:bodyPr>
          <a:lstStyle/>
          <a:p>
            <a:r>
              <a:rPr lang="en-US" sz="6000" b="1" dirty="0" smtClean="0"/>
              <a:t>Coming to Agreement </a:t>
            </a:r>
            <a:br>
              <a:rPr lang="en-US" sz="6000" b="1" dirty="0" smtClean="0"/>
            </a:br>
            <a:r>
              <a:rPr sz="6000" b="1" smtClean="0"/>
              <a:t>on Matters of Faith</a:t>
            </a:r>
            <a:endParaRPr lang="en-US" sz="6000" b="1"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Studying Together</a:t>
            </a:r>
            <a:endParaRPr lang="en-US" dirty="0"/>
          </a:p>
        </p:txBody>
      </p:sp>
      <p:sp>
        <p:nvSpPr>
          <p:cNvPr id="3" name="Text Placeholder 2"/>
          <p:cNvSpPr>
            <a:spLocks noGrp="1"/>
          </p:cNvSpPr>
          <p:nvPr>
            <p:ph type="body" idx="1"/>
          </p:nvPr>
        </p:nvSpPr>
        <p:spPr>
          <a:xfrm>
            <a:off x="685800" y="4958864"/>
            <a:ext cx="8077200" cy="1441936"/>
          </a:xfrm>
        </p:spPr>
        <p:txBody>
          <a:bodyPr>
            <a:normAutofit/>
          </a:bodyPr>
          <a:lstStyle/>
          <a:p>
            <a:r>
              <a:rPr lang="en-US" dirty="0" smtClean="0"/>
              <a:t>Be diligent to present yourself approved to God, a worker who does not need to be ashamed, rightly dividing the word of truth.</a:t>
            </a:r>
          </a:p>
          <a:p>
            <a:r>
              <a:rPr lang="en-US" dirty="0" smtClean="0"/>
              <a:t>2 Timothy 2:15</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rmAutofit/>
          </a:bodyPr>
          <a:lstStyle/>
          <a:p>
            <a:r>
              <a:rPr lang="en-US" dirty="0" smtClean="0"/>
              <a:t>Exposing differences counter-productive if not followed by reflection together on God’s word</a:t>
            </a:r>
          </a:p>
          <a:p>
            <a:pPr lvl="1"/>
            <a:r>
              <a:rPr lang="en-US" dirty="0" smtClean="0"/>
              <a:t>many </a:t>
            </a:r>
            <a:r>
              <a:rPr lang="en-US" dirty="0" err="1" smtClean="0"/>
              <a:t>Bereans</a:t>
            </a:r>
            <a:r>
              <a:rPr lang="en-US" dirty="0" smtClean="0"/>
              <a:t> believed because they searched the Scriptures daily for their beliefs (Acts 17:11-12)</a:t>
            </a:r>
          </a:p>
          <a:p>
            <a:pPr lvl="1"/>
            <a:r>
              <a:rPr lang="en-US" dirty="0" smtClean="0"/>
              <a:t>apostles and elders came together to study and come to a conclusion on the church’s relationship to the Old Law (Acts 15:16-21)</a:t>
            </a:r>
          </a:p>
          <a:p>
            <a:pPr lvl="1"/>
            <a:r>
              <a:rPr lang="en-US" dirty="0" smtClean="0"/>
              <a:t>without coming to a unified conclusion, churches left in chaos and confusion</a:t>
            </a:r>
          </a:p>
          <a:p>
            <a:pPr lvl="1"/>
            <a:endParaRPr lang="en-US" sz="800" dirty="0" smtClean="0"/>
          </a:p>
        </p:txBody>
      </p:sp>
      <p:sp>
        <p:nvSpPr>
          <p:cNvPr id="3" name="Title 2"/>
          <p:cNvSpPr>
            <a:spLocks noGrp="1"/>
          </p:cNvSpPr>
          <p:nvPr>
            <p:ph type="title"/>
          </p:nvPr>
        </p:nvSpPr>
        <p:spPr/>
        <p:txBody>
          <a:bodyPr/>
          <a:lstStyle/>
          <a:p>
            <a:r>
              <a:rPr smtClean="0"/>
              <a:t>Studying Together</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rmAutofit/>
          </a:bodyPr>
          <a:lstStyle/>
          <a:p>
            <a:r>
              <a:rPr lang="en-US" dirty="0" smtClean="0"/>
              <a:t>Only need good hearts, common goal, and Scriptures</a:t>
            </a:r>
          </a:p>
          <a:p>
            <a:pPr lvl="1"/>
            <a:r>
              <a:rPr lang="en-US" dirty="0" smtClean="0"/>
              <a:t>individuals are promised that with diligent and open-hearted study comes knowledge leading to obedience and salvation (Deut. 4:29)(Mt. 7:7-8)(James 1:5-8)</a:t>
            </a:r>
          </a:p>
          <a:p>
            <a:pPr lvl="1"/>
            <a:r>
              <a:rPr lang="en-US" dirty="0" smtClean="0"/>
              <a:t>yet, if we trust God’s promises, then why do so many doubt that two or more, or even a church, can come to that same saving knowledge together?</a:t>
            </a:r>
          </a:p>
          <a:p>
            <a:pPr lvl="2"/>
            <a:r>
              <a:rPr lang="en-US" dirty="0" smtClean="0"/>
              <a:t>discernment should be increased in numbers (Prov. 27:17)</a:t>
            </a:r>
          </a:p>
          <a:p>
            <a:pPr lvl="2"/>
            <a:r>
              <a:rPr lang="en-US" dirty="0" smtClean="0"/>
              <a:t>good hearts should receive truth (Lk. 8:11-15), and church comprised of good hearts should do the same (1 Cor. 3:9)</a:t>
            </a:r>
          </a:p>
          <a:p>
            <a:pPr lvl="1"/>
            <a:endParaRPr lang="en-US" sz="800" dirty="0" smtClean="0"/>
          </a:p>
        </p:txBody>
      </p:sp>
      <p:sp>
        <p:nvSpPr>
          <p:cNvPr id="3" name="Title 2"/>
          <p:cNvSpPr>
            <a:spLocks noGrp="1"/>
          </p:cNvSpPr>
          <p:nvPr>
            <p:ph type="title"/>
          </p:nvPr>
        </p:nvSpPr>
        <p:spPr/>
        <p:txBody>
          <a:bodyPr/>
          <a:lstStyle/>
          <a:p>
            <a:r>
              <a:rPr smtClean="0"/>
              <a:t>Studying Together</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rmAutofit/>
          </a:bodyPr>
          <a:lstStyle/>
          <a:p>
            <a:r>
              <a:rPr lang="en-US" dirty="0" smtClean="0"/>
              <a:t>While many churches are content with peace fostered primarily by tolerance, we must recognize that we are called to a higher goal if we are to be faithful</a:t>
            </a:r>
          </a:p>
          <a:p>
            <a:endParaRPr lang="en-US" sz="800" dirty="0" smtClean="0"/>
          </a:p>
          <a:p>
            <a:r>
              <a:rPr lang="en-US" dirty="0" smtClean="0"/>
              <a:t>Biblical unity may take time and may involve taking difficult actions along the way, but with good hearts all actively working together towards the same goal, becoming of one mind and one judgment is not only possible, but promised</a:t>
            </a:r>
          </a:p>
        </p:txBody>
      </p:sp>
      <p:sp>
        <p:nvSpPr>
          <p:cNvPr id="3" name="Title 2"/>
          <p:cNvSpPr>
            <a:spLocks noGrp="1"/>
          </p:cNvSpPr>
          <p:nvPr>
            <p:ph type="title"/>
          </p:nvPr>
        </p:nvSpPr>
        <p:spPr/>
        <p:txBody>
          <a:bodyPr/>
          <a:lstStyle/>
          <a:p>
            <a:r>
              <a:rPr smtClean="0"/>
              <a:t>Conclusion</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3468874" y="4671043"/>
            <a:ext cx="1985383" cy="1365716"/>
            <a:chOff x="3468874" y="4671043"/>
            <a:chExt cx="1985383" cy="1365716"/>
          </a:xfrm>
        </p:grpSpPr>
        <p:sp>
          <p:nvSpPr>
            <p:cNvPr id="15" name="Left Arrow 14"/>
            <p:cNvSpPr/>
            <p:nvPr/>
          </p:nvSpPr>
          <p:spPr>
            <a:xfrm rot="7571268">
              <a:off x="3028409" y="5164501"/>
              <a:ext cx="1306611" cy="425682"/>
            </a:xfrm>
            <a:prstGeom prst="leftArrow">
              <a:avLst>
                <a:gd name="adj1" fmla="val 60000"/>
                <a:gd name="adj2" fmla="val 50000"/>
              </a:avLst>
            </a:prstGeom>
            <a:solidFill>
              <a:schemeClr val="accent6">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sp>
          <p:nvSpPr>
            <p:cNvPr id="16" name="Left Arrow 15"/>
            <p:cNvSpPr/>
            <p:nvPr/>
          </p:nvSpPr>
          <p:spPr>
            <a:xfrm rot="3076653">
              <a:off x="4558558" y="5141060"/>
              <a:ext cx="1365716" cy="425682"/>
            </a:xfrm>
            <a:prstGeom prst="leftArrow">
              <a:avLst>
                <a:gd name="adj1" fmla="val 60000"/>
                <a:gd name="adj2" fmla="val 50000"/>
              </a:avLst>
            </a:prstGeom>
            <a:solidFill>
              <a:schemeClr val="accent6">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grpSp>
      <p:sp>
        <p:nvSpPr>
          <p:cNvPr id="2" name="Content Placeholder 1"/>
          <p:cNvSpPr>
            <a:spLocks noGrp="1"/>
          </p:cNvSpPr>
          <p:nvPr>
            <p:ph idx="1"/>
          </p:nvPr>
        </p:nvSpPr>
        <p:spPr/>
        <p:txBody>
          <a:bodyPr/>
          <a:lstStyle/>
          <a:p>
            <a:r>
              <a:rPr lang="en-US" dirty="0" smtClean="0"/>
              <a:t>Learned that fellowship between two individuals is determined by their mutual fellowship with God</a:t>
            </a:r>
          </a:p>
          <a:p>
            <a:pPr lvl="1"/>
            <a:r>
              <a:rPr lang="en-US" dirty="0" smtClean="0"/>
              <a:t>also, basis of fellowship with God (and each other) is common understanding of God’s word</a:t>
            </a:r>
          </a:p>
          <a:p>
            <a:pPr lvl="1"/>
            <a:r>
              <a:rPr lang="en-US" dirty="0" smtClean="0"/>
              <a:t>according to Scriptures, common understanding can and must be found if brethren wish to be unified</a:t>
            </a:r>
            <a:endParaRPr lang="en-US" dirty="0"/>
          </a:p>
        </p:txBody>
      </p:sp>
      <p:sp>
        <p:nvSpPr>
          <p:cNvPr id="3" name="Title 2"/>
          <p:cNvSpPr>
            <a:spLocks noGrp="1"/>
          </p:cNvSpPr>
          <p:nvPr>
            <p:ph type="title"/>
          </p:nvPr>
        </p:nvSpPr>
        <p:spPr/>
        <p:txBody>
          <a:bodyPr/>
          <a:lstStyle/>
          <a:p>
            <a:r>
              <a:rPr smtClean="0"/>
              <a:t>Introduction</a:t>
            </a:r>
            <a:endParaRPr lang="en-US" dirty="0"/>
          </a:p>
        </p:txBody>
      </p:sp>
      <p:grpSp>
        <p:nvGrpSpPr>
          <p:cNvPr id="4" name="Group 3"/>
          <p:cNvGrpSpPr/>
          <p:nvPr/>
        </p:nvGrpSpPr>
        <p:grpSpPr>
          <a:xfrm>
            <a:off x="2819400" y="4114800"/>
            <a:ext cx="3276600" cy="2217647"/>
            <a:chOff x="2895600" y="3962400"/>
            <a:chExt cx="3130696" cy="2370047"/>
          </a:xfrm>
        </p:grpSpPr>
        <p:grpSp>
          <p:nvGrpSpPr>
            <p:cNvPr id="5" name="Group 5"/>
            <p:cNvGrpSpPr/>
            <p:nvPr/>
          </p:nvGrpSpPr>
          <p:grpSpPr>
            <a:xfrm>
              <a:off x="3962400" y="3962400"/>
              <a:ext cx="944791" cy="944791"/>
              <a:chOff x="2560400" y="121991"/>
              <a:chExt cx="944791" cy="944791"/>
            </a:xfrm>
            <a:scene3d>
              <a:camera prst="orthographicFront"/>
              <a:lightRig rig="threePt" dir="t">
                <a:rot lat="0" lon="0" rev="7500000"/>
              </a:lightRig>
            </a:scene3d>
          </p:grpSpPr>
          <p:sp>
            <p:nvSpPr>
              <p:cNvPr id="12" name="Oval 11"/>
              <p:cNvSpPr/>
              <p:nvPr/>
            </p:nvSpPr>
            <p:spPr>
              <a:xfrm>
                <a:off x="2560400" y="121991"/>
                <a:ext cx="944791" cy="944791"/>
              </a:xfrm>
              <a:prstGeom prst="ellipse">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13" name="Oval 4"/>
              <p:cNvSpPr/>
              <p:nvPr/>
            </p:nvSpPr>
            <p:spPr>
              <a:xfrm>
                <a:off x="2698762" y="260352"/>
                <a:ext cx="668067" cy="66806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God</a:t>
                </a:r>
                <a:endParaRPr lang="en-US" sz="2700" kern="1200" dirty="0"/>
              </a:p>
            </p:txBody>
          </p:sp>
        </p:grpSp>
        <p:grpSp>
          <p:nvGrpSpPr>
            <p:cNvPr id="6" name="Group 8"/>
            <p:cNvGrpSpPr/>
            <p:nvPr/>
          </p:nvGrpSpPr>
          <p:grpSpPr>
            <a:xfrm>
              <a:off x="5181600" y="5638800"/>
              <a:ext cx="844696" cy="675757"/>
              <a:chOff x="3809999" y="1752591"/>
              <a:chExt cx="844696" cy="675757"/>
            </a:xfrm>
            <a:scene3d>
              <a:camera prst="orthographicFront"/>
              <a:lightRig rig="threePt" dir="t">
                <a:rot lat="0" lon="0" rev="7500000"/>
              </a:lightRig>
            </a:scene3d>
          </p:grpSpPr>
          <p:sp>
            <p:nvSpPr>
              <p:cNvPr id="10" name="Rounded Rectangle 9"/>
              <p:cNvSpPr/>
              <p:nvPr/>
            </p:nvSpPr>
            <p:spPr>
              <a:xfrm>
                <a:off x="3809999" y="1752591"/>
                <a:ext cx="844696" cy="67575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11" name="Rounded Rectangle 4"/>
              <p:cNvSpPr/>
              <p:nvPr/>
            </p:nvSpPr>
            <p:spPr>
              <a:xfrm>
                <a:off x="3829791" y="1772383"/>
                <a:ext cx="805112" cy="63617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B</a:t>
                </a:r>
                <a:endParaRPr lang="en-US" sz="3500" kern="1200" dirty="0"/>
              </a:p>
            </p:txBody>
          </p:sp>
        </p:grpSp>
        <p:grpSp>
          <p:nvGrpSpPr>
            <p:cNvPr id="7" name="Group 11"/>
            <p:cNvGrpSpPr/>
            <p:nvPr/>
          </p:nvGrpSpPr>
          <p:grpSpPr>
            <a:xfrm>
              <a:off x="2895600" y="5638800"/>
              <a:ext cx="854075" cy="693647"/>
              <a:chOff x="1510472" y="1744752"/>
              <a:chExt cx="854075" cy="693647"/>
            </a:xfrm>
            <a:scene3d>
              <a:camera prst="orthographicFront"/>
              <a:lightRig rig="threePt" dir="t">
                <a:rot lat="0" lon="0" rev="7500000"/>
              </a:lightRig>
            </a:scene3d>
          </p:grpSpPr>
          <p:sp>
            <p:nvSpPr>
              <p:cNvPr id="8" name="Rounded Rectangle 7"/>
              <p:cNvSpPr/>
              <p:nvPr/>
            </p:nvSpPr>
            <p:spPr>
              <a:xfrm>
                <a:off x="1510472" y="1744752"/>
                <a:ext cx="854075" cy="69364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9" name="Rounded Rectangle 4"/>
              <p:cNvSpPr/>
              <p:nvPr/>
            </p:nvSpPr>
            <p:spPr>
              <a:xfrm>
                <a:off x="1530788" y="1765068"/>
                <a:ext cx="813443" cy="65301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A</a:t>
                </a:r>
                <a:endParaRPr lang="en-US" sz="3500" kern="1200" dirty="0"/>
              </a:p>
            </p:txBody>
          </p:sp>
        </p:grpSp>
      </p:grpSp>
      <p:sp>
        <p:nvSpPr>
          <p:cNvPr id="17" name="Left-Right Arrow 16"/>
          <p:cNvSpPr/>
          <p:nvPr/>
        </p:nvSpPr>
        <p:spPr>
          <a:xfrm>
            <a:off x="3810000" y="5791200"/>
            <a:ext cx="1295400" cy="457200"/>
          </a:xfrm>
          <a:prstGeom prst="leftRightArrow">
            <a:avLst/>
          </a:prstGeom>
          <a:solidFill>
            <a:schemeClr val="accent6">
              <a:lumMod val="60000"/>
              <a:lumOff val="40000"/>
            </a:schemeClr>
          </a:solidFill>
          <a:ln>
            <a:noFill/>
          </a:ln>
          <a:effectLst>
            <a:outerShdw blurRad="9906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648200"/>
          </a:xfrm>
        </p:spPr>
        <p:txBody>
          <a:bodyPr>
            <a:normAutofit/>
          </a:bodyPr>
          <a:lstStyle/>
          <a:p>
            <a:r>
              <a:rPr lang="en-US" dirty="0" smtClean="0"/>
              <a:t>However, many protest that such unity is impossible</a:t>
            </a:r>
          </a:p>
          <a:p>
            <a:pPr lvl="1"/>
            <a:r>
              <a:rPr lang="en-US" dirty="0" smtClean="0"/>
              <a:t>believe that instruction of Scriptures is good foundation and profitable in theory, but impossible to put into practice (2 Tim. 3:16-17)</a:t>
            </a:r>
          </a:p>
          <a:p>
            <a:pPr lvl="1"/>
            <a:r>
              <a:rPr lang="en-US" dirty="0" smtClean="0"/>
              <a:t>appeal, instead, to worldly wisdom and anecdotal evidence of “faithful” and “unified” churches that remained fragmented in doctrine and practice</a:t>
            </a:r>
          </a:p>
          <a:p>
            <a:endParaRPr lang="en-US" sz="800" dirty="0" smtClean="0"/>
          </a:p>
          <a:p>
            <a:r>
              <a:rPr lang="en-US" dirty="0" smtClean="0"/>
              <a:t>Man’s wisdom will always be shunned in favor of God’s, but with so many obvious examples of brethren disagreeing, is it worthwhile or even possible to come to an agreement on matters of faith?</a:t>
            </a:r>
            <a:endParaRPr lang="en-US" dirty="0"/>
          </a:p>
        </p:txBody>
      </p:sp>
      <p:sp>
        <p:nvSpPr>
          <p:cNvPr id="3" name="Title 2"/>
          <p:cNvSpPr>
            <a:spLocks noGrp="1"/>
          </p:cNvSpPr>
          <p:nvPr>
            <p:ph type="title"/>
          </p:nvPr>
        </p:nvSpPr>
        <p:spPr/>
        <p:txBody>
          <a:bodyPr/>
          <a:lstStyle/>
          <a:p>
            <a:r>
              <a:rPr smtClean="0"/>
              <a:t>Introduction</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Briefly: Matters of Faith</a:t>
            </a:r>
            <a:endParaRPr lang="en-US" dirty="0"/>
          </a:p>
        </p:txBody>
      </p:sp>
      <p:sp>
        <p:nvSpPr>
          <p:cNvPr id="3" name="Text Placeholder 2"/>
          <p:cNvSpPr>
            <a:spLocks noGrp="1"/>
          </p:cNvSpPr>
          <p:nvPr>
            <p:ph type="body" idx="1"/>
          </p:nvPr>
        </p:nvSpPr>
        <p:spPr>
          <a:xfrm>
            <a:off x="685800" y="4958864"/>
            <a:ext cx="7924800" cy="1137136"/>
          </a:xfrm>
        </p:spPr>
        <p:txBody>
          <a:bodyPr>
            <a:normAutofit fontScale="85000" lnSpcReduction="10000"/>
          </a:bodyPr>
          <a:lstStyle/>
          <a:p>
            <a:r>
              <a:rPr lang="en-US" dirty="0" smtClean="0"/>
              <a:t>Beloved, while I was very diligent to write to you concerning our common salvation, I found it necessary to write to you exhorting you to contend earnestly for the faith which was once for all delivered to the saints.</a:t>
            </a:r>
          </a:p>
          <a:p>
            <a:r>
              <a:rPr lang="en-US" dirty="0" smtClean="0"/>
              <a:t>Jude 3</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Would be those things that, unlike opinions, are pertinent to one’s relationship with God and brethren</a:t>
            </a:r>
          </a:p>
          <a:p>
            <a:pPr lvl="1"/>
            <a:r>
              <a:rPr lang="en-US" dirty="0" smtClean="0"/>
              <a:t>several passages explicitly indicate source of fellowship</a:t>
            </a:r>
          </a:p>
          <a:p>
            <a:pPr lvl="2"/>
            <a:r>
              <a:rPr lang="en-US" dirty="0" smtClean="0"/>
              <a:t>the apostle’s doctrine (Acts 2:42)</a:t>
            </a:r>
          </a:p>
          <a:p>
            <a:pPr lvl="2"/>
            <a:r>
              <a:rPr lang="en-US" dirty="0" smtClean="0"/>
              <a:t>the gospel of Christ (Gal. 1:6-9)</a:t>
            </a:r>
          </a:p>
          <a:p>
            <a:pPr lvl="2"/>
            <a:r>
              <a:rPr lang="en-US" dirty="0" smtClean="0"/>
              <a:t>the doctrine of Christ (2 Jn. 9-11)</a:t>
            </a:r>
          </a:p>
          <a:p>
            <a:pPr lvl="1"/>
            <a:r>
              <a:rPr lang="en-US" dirty="0" smtClean="0"/>
              <a:t>upon authority of God’s word that we place our salvation</a:t>
            </a:r>
          </a:p>
          <a:p>
            <a:endParaRPr lang="en-US" sz="800" dirty="0" smtClean="0"/>
          </a:p>
          <a:p>
            <a:r>
              <a:rPr lang="en-US" dirty="0" smtClean="0"/>
              <a:t>Christians, then, should strive to come to agreement</a:t>
            </a:r>
          </a:p>
          <a:p>
            <a:pPr lvl="1"/>
            <a:r>
              <a:rPr lang="en-US" dirty="0" smtClean="0"/>
              <a:t>only upon what has been revealed (Rom. 10:17)</a:t>
            </a:r>
          </a:p>
          <a:p>
            <a:pPr lvl="1"/>
            <a:r>
              <a:rPr lang="en-US" dirty="0" smtClean="0"/>
              <a:t>as opposed to what has not (Deut. 29:29)(2 Tim. 2:14)</a:t>
            </a:r>
          </a:p>
        </p:txBody>
      </p:sp>
      <p:sp>
        <p:nvSpPr>
          <p:cNvPr id="3" name="Title 2"/>
          <p:cNvSpPr>
            <a:spLocks noGrp="1"/>
          </p:cNvSpPr>
          <p:nvPr>
            <p:ph type="title"/>
          </p:nvPr>
        </p:nvSpPr>
        <p:spPr/>
        <p:txBody>
          <a:bodyPr/>
          <a:lstStyle/>
          <a:p>
            <a:r>
              <a:rPr smtClean="0"/>
              <a:t>Matters of Faith</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500"/>
                                        <p:tgtEl>
                                          <p:spTgt spid="2">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500"/>
                                        <p:tgtEl>
                                          <p:spTgt spid="2">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xEl>
                                              <p:pRg st="7" end="7"/>
                                            </p:txEl>
                                          </p:spTgt>
                                        </p:tgtEl>
                                        <p:attrNameLst>
                                          <p:attrName>style.visibility</p:attrName>
                                        </p:attrNameLst>
                                      </p:cBhvr>
                                      <p:to>
                                        <p:strVal val="visible"/>
                                      </p:to>
                                    </p:set>
                                    <p:animEffect transition="in" filter="fade">
                                      <p:cBhvr>
                                        <p:cTn id="26" dur="500"/>
                                        <p:tgtEl>
                                          <p:spTgt spid="2">
                                            <p:txEl>
                                              <p:pRg st="7" end="7"/>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animEffect transition="in" filter="fade">
                                      <p:cBhvr>
                                        <p:cTn id="29" dur="500"/>
                                        <p:tgtEl>
                                          <p:spTgt spid="2">
                                            <p:txEl>
                                              <p:pRg st="8" end="8"/>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fade">
                                      <p:cBhvr>
                                        <p:cTn id="3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smtClean="0"/>
              <a:t>Not Ignoring Differences</a:t>
            </a:r>
            <a:endParaRPr lang="en-US" dirty="0"/>
          </a:p>
        </p:txBody>
      </p:sp>
      <p:sp>
        <p:nvSpPr>
          <p:cNvPr id="3" name="Text Placeholder 2"/>
          <p:cNvSpPr>
            <a:spLocks noGrp="1"/>
          </p:cNvSpPr>
          <p:nvPr>
            <p:ph type="body" idx="1"/>
          </p:nvPr>
        </p:nvSpPr>
        <p:spPr>
          <a:xfrm>
            <a:off x="685800" y="4958864"/>
            <a:ext cx="7924800" cy="1441936"/>
          </a:xfrm>
        </p:spPr>
        <p:txBody>
          <a:bodyPr>
            <a:normAutofit fontScale="92500" lnSpcReduction="20000"/>
          </a:bodyPr>
          <a:lstStyle/>
          <a:p>
            <a:r>
              <a:rPr lang="en-US" dirty="0" smtClean="0"/>
              <a:t>Now in giving these instructions I do not praise you, since you come together not for the better but for the worse. For first of all, when you come together as a church, I hear that there are divisions among you, and in part I believe it.</a:t>
            </a:r>
          </a:p>
          <a:p>
            <a:r>
              <a:rPr lang="en-US" dirty="0" smtClean="0"/>
              <a:t>1 Corinthians 11:17-18</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rmAutofit/>
          </a:bodyPr>
          <a:lstStyle/>
          <a:p>
            <a:r>
              <a:rPr lang="en-US" dirty="0" smtClean="0"/>
              <a:t>Tendency to overlook differences of faith</a:t>
            </a:r>
          </a:p>
          <a:p>
            <a:pPr lvl="1"/>
            <a:r>
              <a:rPr lang="en-US" dirty="0" smtClean="0"/>
              <a:t>intentionally sweeping issues under the rug (1 Cor. 5:1-2)</a:t>
            </a:r>
          </a:p>
          <a:p>
            <a:pPr lvl="1"/>
            <a:r>
              <a:rPr lang="en-US" dirty="0" smtClean="0"/>
              <a:t>wanting to please everyone (Gal. 1:6-10)</a:t>
            </a:r>
          </a:p>
          <a:p>
            <a:pPr lvl="1"/>
            <a:r>
              <a:rPr lang="en-US" dirty="0" smtClean="0"/>
              <a:t>either way, end result is a deceiving and dangerous tolerance (2 Cor. 11:1-4)</a:t>
            </a:r>
          </a:p>
          <a:p>
            <a:pPr lvl="1"/>
            <a:endParaRPr lang="en-US" sz="800" dirty="0" smtClean="0"/>
          </a:p>
          <a:p>
            <a:r>
              <a:rPr lang="en-US" dirty="0" smtClean="0"/>
              <a:t>Instead of being tolerant, apostles were proactive towards resolving differences</a:t>
            </a:r>
          </a:p>
          <a:p>
            <a:pPr lvl="1"/>
            <a:r>
              <a:rPr lang="en-US" dirty="0" smtClean="0"/>
              <a:t>exposing works of darkness (Eph. 5:8-14)</a:t>
            </a:r>
          </a:p>
          <a:p>
            <a:pPr lvl="1"/>
            <a:r>
              <a:rPr lang="en-US" dirty="0" smtClean="0"/>
              <a:t>stopping the spread of false doctrine (Tit. 1:10-11)</a:t>
            </a:r>
          </a:p>
          <a:p>
            <a:pPr lvl="1"/>
            <a:r>
              <a:rPr lang="en-US" dirty="0" smtClean="0"/>
              <a:t>correcting the honestly mistaken (Acts 18:24-28)</a:t>
            </a:r>
          </a:p>
          <a:p>
            <a:pPr lvl="1"/>
            <a:r>
              <a:rPr lang="en-US" dirty="0" smtClean="0"/>
              <a:t>did not pay lip-service to the lofty goal of Biblical unity</a:t>
            </a:r>
          </a:p>
        </p:txBody>
      </p:sp>
      <p:sp>
        <p:nvSpPr>
          <p:cNvPr id="3" name="Title 2"/>
          <p:cNvSpPr>
            <a:spLocks noGrp="1"/>
          </p:cNvSpPr>
          <p:nvPr>
            <p:ph type="title"/>
          </p:nvPr>
        </p:nvSpPr>
        <p:spPr/>
        <p:txBody>
          <a:bodyPr/>
          <a:lstStyle/>
          <a:p>
            <a:r>
              <a:rPr smtClean="0"/>
              <a:t>Not Ignoring Differences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500"/>
                                        <p:tgtEl>
                                          <p:spTgt spid="2">
                                            <p:txEl>
                                              <p:pRg st="5" end="5"/>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6" end="6"/>
                                            </p:txEl>
                                          </p:spTgt>
                                        </p:tgtEl>
                                        <p:attrNameLst>
                                          <p:attrName>style.visibility</p:attrName>
                                        </p:attrNameLst>
                                      </p:cBhvr>
                                      <p:to>
                                        <p:strVal val="visible"/>
                                      </p:to>
                                    </p:set>
                                    <p:animEffect transition="in" filter="fade">
                                      <p:cBhvr>
                                        <p:cTn id="10" dur="500"/>
                                        <p:tgtEl>
                                          <p:spTgt spid="2">
                                            <p:txEl>
                                              <p:pRg st="6" end="6"/>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animEffect transition="in" filter="fade">
                                      <p:cBhvr>
                                        <p:cTn id="13" dur="500"/>
                                        <p:tgtEl>
                                          <p:spTgt spid="2">
                                            <p:txEl>
                                              <p:pRg st="7" end="7"/>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8" end="8"/>
                                            </p:txEl>
                                          </p:spTgt>
                                        </p:tgtEl>
                                        <p:attrNameLst>
                                          <p:attrName>style.visibility</p:attrName>
                                        </p:attrNameLst>
                                      </p:cBhvr>
                                      <p:to>
                                        <p:strVal val="visible"/>
                                      </p:to>
                                    </p:set>
                                    <p:animEffect transition="in" filter="fade">
                                      <p:cBhvr>
                                        <p:cTn id="16" dur="500"/>
                                        <p:tgtEl>
                                          <p:spTgt spid="2">
                                            <p:txEl>
                                              <p:pRg st="8" end="8"/>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Effect transition="in" filter="fade">
                                      <p:cBhvr>
                                        <p:cTn id="19"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rmAutofit fontScale="92500" lnSpcReduction="10000"/>
          </a:bodyPr>
          <a:lstStyle/>
          <a:p>
            <a:r>
              <a:rPr lang="en-US" dirty="0" smtClean="0"/>
              <a:t>Need not be divisive practice if done with humility and a view towards resolving differences (2 Tim. 2:24-26)</a:t>
            </a:r>
          </a:p>
          <a:p>
            <a:pPr lvl="1"/>
            <a:endParaRPr lang="en-US" sz="800" dirty="0" smtClean="0"/>
          </a:p>
          <a:p>
            <a:r>
              <a:rPr lang="en-US" dirty="0" smtClean="0"/>
              <a:t>Goal of 1 Corinthians was unity (1 Cor. 1:10), but before they could enjoy unity, they had to address…</a:t>
            </a:r>
          </a:p>
          <a:p>
            <a:pPr lvl="1"/>
            <a:r>
              <a:rPr lang="en-US" dirty="0" smtClean="0"/>
              <a:t>withdrawing from a sinning member (chapter 5)</a:t>
            </a:r>
          </a:p>
          <a:p>
            <a:pPr lvl="1"/>
            <a:r>
              <a:rPr lang="en-US" dirty="0" smtClean="0"/>
              <a:t>suing one another (chapter 6)</a:t>
            </a:r>
          </a:p>
          <a:p>
            <a:pPr lvl="1"/>
            <a:r>
              <a:rPr lang="en-US" dirty="0" smtClean="0"/>
              <a:t>engaging in sexual immorality (chapter 6)</a:t>
            </a:r>
          </a:p>
          <a:p>
            <a:pPr lvl="1"/>
            <a:r>
              <a:rPr lang="en-US" dirty="0" smtClean="0"/>
              <a:t>offending one another’s consciences (chapters 8-9)</a:t>
            </a:r>
          </a:p>
          <a:p>
            <a:pPr lvl="1"/>
            <a:r>
              <a:rPr lang="en-US" dirty="0" smtClean="0"/>
              <a:t>mingling with pagan idolatries (chapter 10)</a:t>
            </a:r>
          </a:p>
          <a:p>
            <a:pPr lvl="1"/>
            <a:r>
              <a:rPr lang="en-US" dirty="0" smtClean="0"/>
              <a:t>rebellious dress (chapter 11)</a:t>
            </a:r>
          </a:p>
          <a:p>
            <a:pPr lvl="1"/>
            <a:r>
              <a:rPr lang="en-US" dirty="0" smtClean="0"/>
              <a:t>abuses of the Lord’s Supper (chapter 11)</a:t>
            </a:r>
          </a:p>
          <a:p>
            <a:pPr lvl="1"/>
            <a:r>
              <a:rPr lang="en-US" dirty="0" smtClean="0"/>
              <a:t>arguments over spiritual gifts (chapters 12-14)</a:t>
            </a:r>
          </a:p>
          <a:p>
            <a:pPr lvl="1"/>
            <a:r>
              <a:rPr lang="en-US" dirty="0" smtClean="0"/>
              <a:t>false doctrine concerning the resurrection (chapter 15)</a:t>
            </a:r>
            <a:endParaRPr lang="en-US" dirty="0"/>
          </a:p>
        </p:txBody>
      </p:sp>
      <p:sp>
        <p:nvSpPr>
          <p:cNvPr id="3" name="Title 2"/>
          <p:cNvSpPr>
            <a:spLocks noGrp="1"/>
          </p:cNvSpPr>
          <p:nvPr>
            <p:ph type="title"/>
          </p:nvPr>
        </p:nvSpPr>
        <p:spPr/>
        <p:txBody>
          <a:bodyPr/>
          <a:lstStyle/>
          <a:p>
            <a:r>
              <a:rPr smtClean="0"/>
              <a:t>Not Ignoring Differences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Effect transition="in" filter="fade">
                                      <p:cBhvr>
                                        <p:cTn id="11" dur="500"/>
                                        <p:tgtEl>
                                          <p:spTgt spid="2">
                                            <p:txEl>
                                              <p:pRg st="4" end="4"/>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fade">
                                      <p:cBhvr>
                                        <p:cTn id="15" dur="500"/>
                                        <p:tgtEl>
                                          <p:spTgt spid="2">
                                            <p:txEl>
                                              <p:pRg st="5" end="5"/>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fade">
                                      <p:cBhvr>
                                        <p:cTn id="19" dur="500"/>
                                        <p:tgtEl>
                                          <p:spTgt spid="2">
                                            <p:txEl>
                                              <p:pRg st="6" end="6"/>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Effect transition="in" filter="fade">
                                      <p:cBhvr>
                                        <p:cTn id="23" dur="500"/>
                                        <p:tgtEl>
                                          <p:spTgt spid="2">
                                            <p:txEl>
                                              <p:pRg st="7" end="7"/>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500"/>
                                        <p:tgtEl>
                                          <p:spTgt spid="2">
                                            <p:txEl>
                                              <p:pRg st="8" end="8"/>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Effect transition="in" filter="fade">
                                      <p:cBhvr>
                                        <p:cTn id="31" dur="500"/>
                                        <p:tgtEl>
                                          <p:spTgt spid="2">
                                            <p:txEl>
                                              <p:pRg st="9" end="9"/>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Effect transition="in" filter="fade">
                                      <p:cBhvr>
                                        <p:cTn id="35" dur="500"/>
                                        <p:tgtEl>
                                          <p:spTgt spid="2">
                                            <p:txEl>
                                              <p:pRg st="10" end="10"/>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animEffect transition="in" filter="fade">
                                      <p:cBhvr>
                                        <p:cTn id="39"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rmAutofit/>
          </a:bodyPr>
          <a:lstStyle/>
          <a:p>
            <a:r>
              <a:rPr lang="en-US" dirty="0" smtClean="0"/>
              <a:t>With all these problems, one would think they had no hope of unity, but Paul’s persistence (1 Cor. 16:13-14) was rewarded with comfort and joy in their collective obedience to the truth (2 Cor. 7:13-16)</a:t>
            </a:r>
          </a:p>
          <a:p>
            <a:pPr lvl="1"/>
            <a:endParaRPr lang="en-US" sz="800" dirty="0" smtClean="0"/>
          </a:p>
          <a:p>
            <a:r>
              <a:rPr lang="en-US" dirty="0" smtClean="0"/>
              <a:t>Importance of closeness within the congregation</a:t>
            </a:r>
          </a:p>
          <a:p>
            <a:pPr lvl="1"/>
            <a:r>
              <a:rPr lang="en-US" dirty="0" smtClean="0"/>
              <a:t>besides obvious benefits of friendship, also makes sin more difficult to remain hidden and unaccounted for</a:t>
            </a:r>
          </a:p>
          <a:p>
            <a:pPr lvl="1"/>
            <a:r>
              <a:rPr lang="en-US" dirty="0" smtClean="0"/>
              <a:t>ultimate show of friendship is restoring one’s fellowship with God (James 5:19-20)</a:t>
            </a:r>
            <a:endParaRPr lang="en-US" dirty="0"/>
          </a:p>
        </p:txBody>
      </p:sp>
      <p:sp>
        <p:nvSpPr>
          <p:cNvPr id="3" name="Title 2"/>
          <p:cNvSpPr>
            <a:spLocks noGrp="1"/>
          </p:cNvSpPr>
          <p:nvPr>
            <p:ph type="title"/>
          </p:nvPr>
        </p:nvSpPr>
        <p:spPr/>
        <p:txBody>
          <a:bodyPr/>
          <a:lstStyle/>
          <a:p>
            <a:r>
              <a:rPr smtClean="0"/>
              <a:t>Not Ignoring Differences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500"/>
                                        <p:tgtEl>
                                          <p:spTgt spid="2">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1286</TotalTime>
  <Words>956</Words>
  <Application>Microsoft Office PowerPoint</Application>
  <PresentationFormat>On-screen Show (4:3)</PresentationFormat>
  <Paragraphs>81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Paper</vt:lpstr>
      <vt:lpstr>Coming to Agreement  on Matters of Faith</vt:lpstr>
      <vt:lpstr>Introduction</vt:lpstr>
      <vt:lpstr>Introduction</vt:lpstr>
      <vt:lpstr>Briefly: Matters of Faith</vt:lpstr>
      <vt:lpstr>Matters of Faith</vt:lpstr>
      <vt:lpstr>Not Ignoring Differences</vt:lpstr>
      <vt:lpstr>Not Ignoring Differences</vt:lpstr>
      <vt:lpstr>Not Ignoring Differences</vt:lpstr>
      <vt:lpstr>Not Ignoring Differences</vt:lpstr>
      <vt:lpstr>Studying Together</vt:lpstr>
      <vt:lpstr>Studying Together</vt:lpstr>
      <vt:lpstr>Studying Together</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Unforgivable Sin?</dc:title>
  <dc:creator>Kris Braddock</dc:creator>
  <cp:lastModifiedBy>Kris Braddock</cp:lastModifiedBy>
  <cp:revision>76</cp:revision>
  <dcterms:created xsi:type="dcterms:W3CDTF">2008-03-30T03:00:17Z</dcterms:created>
  <dcterms:modified xsi:type="dcterms:W3CDTF">2011-05-07T00:49:39Z</dcterms:modified>
</cp:coreProperties>
</file>