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bel" panose="020B0503020204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1107" autoAdjust="0"/>
  </p:normalViewPr>
  <p:slideViewPr>
    <p:cSldViewPr snapToGrid="0">
      <p:cViewPr varScale="1">
        <p:scale>
          <a:sx n="33" d="100"/>
          <a:sy n="33" d="100"/>
        </p:scale>
        <p:origin x="21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01616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b="1" cap="small" dirty="0">
                <a:latin typeface="Corbel" panose="020B0503020204020204" pitchFamily="34" charset="0"/>
              </a:rPr>
              <a:t>Conversion of the </a:t>
            </a:r>
            <a:r>
              <a:rPr lang="en-US" sz="2400" b="1" cap="all" dirty="0">
                <a:latin typeface="Corbel" panose="020B0503020204020204" pitchFamily="34" charset="0"/>
              </a:rPr>
              <a:t>Jailor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March 26, 2017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 soundteaching.org        </a:t>
            </a:r>
            <a:fld id="{ED823390-5DA2-4B7E-B849-8A04AB5B63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88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2EFD4-E354-4542-A3D6-9261146818C1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F321E-FD01-48F9-A97B-F7D2A63F4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3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Paul and Silas jailed at Philippi, Macedonia.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Their “crime” – casting “spirit of divination” out of slave girl.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Their treatment – arrested, beaten, put in maximum security.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Their release – Midnight earthquake and jailer’s response.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Paul and Silas were found in three positions the night the jailhouse rocked.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321E-FD01-48F9-A97B-F7D2A63F46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formal charge: Unlawful troublemakers (vv. 20-21).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Unfair to charge “troublemaker” or “division causer” period!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(Acts 17:6), </a:t>
            </a:r>
            <a:r>
              <a:rPr lang="en-US" i="1" dirty="0"/>
              <a:t>“But when they </a:t>
            </a:r>
            <a:r>
              <a:rPr lang="en-US" b="1" i="0" dirty="0"/>
              <a:t>[envious Jews in Thessalonica</a:t>
            </a:r>
            <a:r>
              <a:rPr lang="en-US" sz="1400" b="1" i="0" dirty="0"/>
              <a:t>]</a:t>
            </a:r>
            <a:r>
              <a:rPr lang="en-US" b="1" i="0" dirty="0"/>
              <a:t> </a:t>
            </a:r>
            <a:r>
              <a:rPr lang="en-US" i="1" dirty="0"/>
              <a:t>did not find them </a:t>
            </a:r>
            <a:r>
              <a:rPr lang="en-US" b="1" i="0" dirty="0"/>
              <a:t>[Paul &amp; Silas]</a:t>
            </a:r>
            <a:r>
              <a:rPr lang="en-US" b="0" i="0" dirty="0"/>
              <a:t>, </a:t>
            </a:r>
            <a:r>
              <a:rPr lang="en-US" i="1" dirty="0"/>
              <a:t>they dragged Jason and some brethren to the rulers of the city, crying out, "These who have turned the world upside down have come here too.”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Unfair to stigmatize one with generalities: “anti”, “troublemaker”, etc</a:t>
            </a:r>
            <a:r>
              <a:rPr lang="en-US" b="1" dirty="0"/>
              <a:t>.  (We can be guilty too)</a:t>
            </a:r>
            <a:endParaRPr lang="en-US" b="1" i="1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(Romans 16:17</a:t>
            </a:r>
            <a:r>
              <a:rPr lang="en-US" b="1" i="1" dirty="0"/>
              <a:t>),</a:t>
            </a:r>
            <a:r>
              <a:rPr lang="en-US" i="1" dirty="0"/>
              <a:t> “Now I urge you, brethren, note those who cause divisions and offenses, contrary to the doctrine which you learned, and avoid them.”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The real reason: Selfishness of masters (v. 16-19) – cared neither for girl or law.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People often hide real motives behind more acceptable language – often called “spin”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Brethren often use high sounding principles as pretext for sin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(Matthew 15:4-6), </a:t>
            </a:r>
            <a:r>
              <a:rPr lang="en-US" i="1" dirty="0"/>
              <a:t>“For God commanded, saying, "Honor your father and your mother'; and, 'He who curses father or mother, let him be put to death. ' </a:t>
            </a:r>
            <a:r>
              <a:rPr lang="en-US" i="1" baseline="30000" dirty="0"/>
              <a:t>5 </a:t>
            </a:r>
            <a:r>
              <a:rPr lang="en-US" i="1" dirty="0"/>
              <a:t>But you say, "Whoever says to his father or mother, 'Whatever profit you might have received from me is a gift to God"— </a:t>
            </a:r>
            <a:r>
              <a:rPr lang="en-US" i="1" baseline="30000" dirty="0"/>
              <a:t>6</a:t>
            </a:r>
            <a:r>
              <a:rPr lang="en-US" i="1" dirty="0"/>
              <a:t> then he need not honor his father or mother. ' Thus you have made the commandment of God of no effect by your tradition.”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321E-FD01-48F9-A97B-F7D2A63F46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Praying and Singing are not the sounds of self-pity </a:t>
            </a:r>
          </a:p>
          <a:p>
            <a:r>
              <a:rPr lang="en-US" b="1" dirty="0"/>
              <a:t>(Matthew 5:11-12), </a:t>
            </a:r>
            <a:r>
              <a:rPr lang="en-US" b="0" i="1" dirty="0"/>
              <a:t>“Blessed are you when they revile and persecute you, and say all kinds of evil against you falsely for My sake. </a:t>
            </a:r>
            <a:r>
              <a:rPr lang="en-US" b="0" i="1" baseline="30000" dirty="0"/>
              <a:t>12</a:t>
            </a:r>
            <a:r>
              <a:rPr lang="en-US" b="0" i="1" dirty="0"/>
              <a:t> Rejoice and be exceedingly glad, for great is your reward in heaven, for so they persecuted the prophets who were before you.”</a:t>
            </a:r>
          </a:p>
          <a:p>
            <a:endParaRPr lang="en-US" dirty="0"/>
          </a:p>
          <a:p>
            <a:r>
              <a:rPr lang="en-US" b="1" dirty="0"/>
              <a:t>Praying and Singing openly, without shame, in heathen prison.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prisoners heard them!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Many afraid to be caught religious away from “church.”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(Matthew 5:14-16), </a:t>
            </a:r>
            <a:r>
              <a:rPr lang="en-US" b="1" i="1" dirty="0"/>
              <a:t>“</a:t>
            </a:r>
            <a:r>
              <a:rPr lang="en-US" i="1" dirty="0"/>
              <a:t>You are the light of the world. A city that is set on a hill cannot be hidden. </a:t>
            </a:r>
            <a:r>
              <a:rPr lang="en-US" i="1" baseline="30000" dirty="0"/>
              <a:t>15</a:t>
            </a:r>
            <a:r>
              <a:rPr lang="en-US" i="1" dirty="0"/>
              <a:t> Nor do they light a lamp and put it under a basket, but on a lampstand, and it gives light to all who are in the house. </a:t>
            </a:r>
            <a:r>
              <a:rPr lang="en-US" i="1" baseline="30000" dirty="0"/>
              <a:t>16</a:t>
            </a:r>
            <a:r>
              <a:rPr lang="en-US" i="1" dirty="0"/>
              <a:t> Let your light so shine before men, that they may see your good works and glorify your Father in heaven.”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321E-FD01-48F9-A97B-F7D2A63F46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09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sinner’s question: “Sirs, what must I do to be saved?” (v. 30).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Saved from what? (Not earthquake – it was over; Not Roman penalty – prisoners were safe.)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must I do? (Not what God, Christ or Holy Spirit must do; Not what must I feel or experience.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The preacher’s answer: “Believe on the Lord” ... (vv. 31, 32).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Answer began where the jailer was – an unbelieving pagan.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Answer to </a:t>
            </a:r>
            <a:r>
              <a:rPr lang="en-US" dirty="0" err="1"/>
              <a:t>Pentecostians</a:t>
            </a:r>
            <a:r>
              <a:rPr lang="en-US" dirty="0"/>
              <a:t> began where they were – believers </a:t>
            </a:r>
            <a:r>
              <a:rPr lang="en-US" b="1" dirty="0"/>
              <a:t>(Acts 2:38).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Answer to Saul of Tarsus began where he was – penitent believer </a:t>
            </a:r>
            <a:r>
              <a:rPr lang="en-US" b="1" dirty="0"/>
              <a:t>(Acts 22:16).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Answer was not “faith only” – but, active, living faith including repentance and baptism.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The believer’s baptism (v. 33).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time shows the urgency and importance. </a:t>
            </a:r>
            <a:r>
              <a:rPr lang="en-US" b="1" dirty="0"/>
              <a:t>(33) </a:t>
            </a:r>
            <a:r>
              <a:rPr lang="en-US" i="1" dirty="0"/>
              <a:t>“Immediately”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place </a:t>
            </a:r>
            <a:r>
              <a:rPr lang="en-US" u="sng" dirty="0"/>
              <a:t>suggests</a:t>
            </a:r>
            <a:r>
              <a:rPr lang="en-US" dirty="0"/>
              <a:t> how baptism was performed. (Not in the jail; Not in the house; </a:t>
            </a:r>
            <a:r>
              <a:rPr lang="en-US" b="1" dirty="0"/>
              <a:t>(33, 34) </a:t>
            </a:r>
            <a:r>
              <a:rPr lang="en-US" u="sng" dirty="0"/>
              <a:t>Hence, not sprinkling</a:t>
            </a:r>
            <a:r>
              <a:rPr lang="en-US" dirty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dirty="0"/>
              <a:t>(John 3:23) [Baptism is immersion], </a:t>
            </a:r>
            <a:r>
              <a:rPr lang="en-US" i="1" dirty="0"/>
              <a:t>“Now John also was baptizing in </a:t>
            </a:r>
            <a:r>
              <a:rPr lang="en-US" i="1" dirty="0" err="1"/>
              <a:t>Aenon</a:t>
            </a:r>
            <a:r>
              <a:rPr lang="en-US" i="1" dirty="0"/>
              <a:t> near Salim, because there was much water there.”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prerequisites and results </a:t>
            </a:r>
            <a:r>
              <a:rPr lang="en-US" b="1" dirty="0"/>
              <a:t>[FAITH] </a:t>
            </a:r>
            <a:r>
              <a:rPr lang="en-US" dirty="0"/>
              <a:t>show that no infants were involved </a:t>
            </a:r>
            <a:r>
              <a:rPr lang="en-US" b="1" dirty="0"/>
              <a:t>(vv. 32, 34).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321E-FD01-48F9-A97B-F7D2A63F46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30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You can be saved like this family was and rejoice like they did.</a:t>
            </a:r>
          </a:p>
          <a:p>
            <a:endParaRPr lang="en-US" dirty="0"/>
          </a:p>
          <a:p>
            <a:r>
              <a:rPr lang="en-US" b="1" dirty="0"/>
              <a:t>You can then behave like Paul and Silas: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Suffer joyfully,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Pray and sing unashamedly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Preach plainly.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F321E-FD01-48F9-A97B-F7D2A63F46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4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1201030"/>
            <a:ext cx="9966960" cy="1930097"/>
          </a:xfrm>
        </p:spPr>
        <p:txBody>
          <a:bodyPr/>
          <a:lstStyle/>
          <a:p>
            <a:r>
              <a:rPr lang="en-US" sz="6000" cap="small" dirty="0"/>
              <a:t>Conversion of the</a:t>
            </a:r>
            <a:br>
              <a:rPr lang="en-US" dirty="0"/>
            </a:br>
            <a:r>
              <a:rPr lang="en-US" dirty="0"/>
              <a:t>Jailor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Acts 16:25-34</a:t>
            </a:r>
          </a:p>
        </p:txBody>
      </p:sp>
    </p:spTree>
    <p:extLst>
      <p:ext uri="{BB962C8B-B14F-4D97-AF65-F5344CB8AC3E}">
        <p14:creationId xmlns:p14="http://schemas.microsoft.com/office/powerpoint/2010/main" val="47363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40" y="426720"/>
            <a:ext cx="9733280" cy="107696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cap="small" dirty="0"/>
              <a:t>Three Positions of Paul &amp; Silas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0" y="1910080"/>
            <a:ext cx="10668000" cy="4185920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4400" b="1" dirty="0"/>
              <a:t>Prisoners</a:t>
            </a:r>
          </a:p>
          <a:p>
            <a:pPr marL="630238" lvl="1" indent="0">
              <a:buNone/>
            </a:pPr>
            <a:r>
              <a:rPr lang="en-US" sz="4200" dirty="0"/>
              <a:t>the </a:t>
            </a:r>
            <a:r>
              <a:rPr lang="en-US" sz="4200" cap="small" dirty="0"/>
              <a:t>Charge</a:t>
            </a:r>
            <a:r>
              <a:rPr lang="en-US" sz="4200" dirty="0"/>
              <a:t> (20-21); the </a:t>
            </a:r>
            <a:r>
              <a:rPr lang="en-US" sz="4200" cap="small" dirty="0"/>
              <a:t>Reason</a:t>
            </a:r>
            <a:r>
              <a:rPr lang="en-US" sz="4200" dirty="0"/>
              <a:t> (19)</a:t>
            </a:r>
          </a:p>
        </p:txBody>
      </p:sp>
    </p:spTree>
    <p:extLst>
      <p:ext uri="{BB962C8B-B14F-4D97-AF65-F5344CB8AC3E}">
        <p14:creationId xmlns:p14="http://schemas.microsoft.com/office/powerpoint/2010/main" val="29849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40" y="426720"/>
            <a:ext cx="9733280" cy="107696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cap="small" dirty="0"/>
              <a:t>Three Positions of Paul &amp; Silas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0" y="1910080"/>
            <a:ext cx="10668000" cy="4185920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4400" b="1" dirty="0"/>
              <a:t>Prisoners</a:t>
            </a:r>
          </a:p>
          <a:p>
            <a:pPr marL="630238" lvl="1" indent="0">
              <a:buNone/>
            </a:pPr>
            <a:r>
              <a:rPr lang="en-US" sz="4200" dirty="0"/>
              <a:t>the </a:t>
            </a:r>
            <a:r>
              <a:rPr lang="en-US" sz="4200" cap="small" dirty="0"/>
              <a:t>Charge</a:t>
            </a:r>
            <a:r>
              <a:rPr lang="en-US" sz="4200" dirty="0"/>
              <a:t> (20-21); the </a:t>
            </a:r>
            <a:r>
              <a:rPr lang="en-US" sz="4200" cap="small" dirty="0"/>
              <a:t>Reason</a:t>
            </a:r>
            <a:r>
              <a:rPr lang="en-US" sz="4200" dirty="0"/>
              <a:t> (19)</a:t>
            </a:r>
          </a:p>
          <a:p>
            <a:pPr marL="466725" indent="-466725"/>
            <a:r>
              <a:rPr lang="en-US" sz="4400" b="1" dirty="0"/>
              <a:t>Pray-</a:t>
            </a:r>
            <a:r>
              <a:rPr lang="en-US" sz="4400" b="1" dirty="0" err="1"/>
              <a:t>ers</a:t>
            </a:r>
            <a:r>
              <a:rPr lang="en-US" sz="4400" b="1" dirty="0"/>
              <a:t> (25)</a:t>
            </a:r>
          </a:p>
          <a:p>
            <a:pPr marL="630238" lvl="1" indent="0">
              <a:buNone/>
            </a:pPr>
            <a:r>
              <a:rPr lang="en-US" sz="4200" cap="small" dirty="0"/>
              <a:t>Not</a:t>
            </a:r>
            <a:r>
              <a:rPr lang="en-US" sz="4200" dirty="0"/>
              <a:t> self-pity; rather, open glorifying of God</a:t>
            </a:r>
          </a:p>
        </p:txBody>
      </p:sp>
    </p:spTree>
    <p:extLst>
      <p:ext uri="{BB962C8B-B14F-4D97-AF65-F5344CB8AC3E}">
        <p14:creationId xmlns:p14="http://schemas.microsoft.com/office/powerpoint/2010/main" val="290725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840" y="426720"/>
            <a:ext cx="9733280" cy="107696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5400" b="1" cap="small" dirty="0"/>
              <a:t>Three Positions of Paul &amp; Silas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760" y="1910080"/>
            <a:ext cx="10668000" cy="4185920"/>
          </a:xfrm>
        </p:spPr>
        <p:txBody>
          <a:bodyPr>
            <a:normAutofit/>
          </a:bodyPr>
          <a:lstStyle/>
          <a:p>
            <a:pPr marL="466725" indent="-466725"/>
            <a:r>
              <a:rPr lang="en-US" sz="4400" b="1" dirty="0"/>
              <a:t>Prisoners</a:t>
            </a:r>
          </a:p>
          <a:p>
            <a:pPr marL="630238" lvl="1" indent="0">
              <a:buNone/>
            </a:pPr>
            <a:r>
              <a:rPr lang="en-US" sz="4200" dirty="0"/>
              <a:t>the </a:t>
            </a:r>
            <a:r>
              <a:rPr lang="en-US" sz="4200" cap="small" dirty="0"/>
              <a:t>Charge</a:t>
            </a:r>
            <a:r>
              <a:rPr lang="en-US" sz="4200" dirty="0"/>
              <a:t> (20-21); the </a:t>
            </a:r>
            <a:r>
              <a:rPr lang="en-US" sz="4200" cap="small" dirty="0"/>
              <a:t>Reason</a:t>
            </a:r>
            <a:r>
              <a:rPr lang="en-US" sz="4200" dirty="0"/>
              <a:t> (19)</a:t>
            </a:r>
          </a:p>
          <a:p>
            <a:pPr marL="466725" indent="-466725"/>
            <a:r>
              <a:rPr lang="en-US" sz="4400" b="1" dirty="0"/>
              <a:t>Pray-</a:t>
            </a:r>
            <a:r>
              <a:rPr lang="en-US" sz="4400" b="1" dirty="0" err="1"/>
              <a:t>ers</a:t>
            </a:r>
            <a:r>
              <a:rPr lang="en-US" sz="4400" b="1" dirty="0"/>
              <a:t> (25)</a:t>
            </a:r>
          </a:p>
          <a:p>
            <a:pPr marL="630238" lvl="1" indent="0">
              <a:buNone/>
            </a:pPr>
            <a:r>
              <a:rPr lang="en-US" sz="4200" cap="small" dirty="0"/>
              <a:t>Not</a:t>
            </a:r>
            <a:r>
              <a:rPr lang="en-US" sz="4200" dirty="0"/>
              <a:t> self-pity; rather, open glorifying of God</a:t>
            </a:r>
          </a:p>
          <a:p>
            <a:pPr marL="466725" indent="-466725"/>
            <a:r>
              <a:rPr lang="en-US" sz="4400" b="1" dirty="0"/>
              <a:t>Preachers (32)</a:t>
            </a:r>
          </a:p>
          <a:p>
            <a:pPr marL="630238" lvl="1" indent="0">
              <a:buNone/>
            </a:pPr>
            <a:r>
              <a:rPr lang="en-US" sz="4200" dirty="0"/>
              <a:t>The </a:t>
            </a:r>
            <a:r>
              <a:rPr lang="en-US" sz="4200" cap="small" dirty="0"/>
              <a:t>Question</a:t>
            </a:r>
            <a:r>
              <a:rPr lang="en-US" sz="4200" dirty="0"/>
              <a:t> (30); the </a:t>
            </a:r>
            <a:r>
              <a:rPr lang="en-US" sz="4200" cap="small" dirty="0"/>
              <a:t>Answer</a:t>
            </a:r>
            <a:r>
              <a:rPr lang="en-US" sz="4200" dirty="0"/>
              <a:t> (31-32)</a:t>
            </a:r>
          </a:p>
        </p:txBody>
      </p:sp>
    </p:spTree>
    <p:extLst>
      <p:ext uri="{BB962C8B-B14F-4D97-AF65-F5344CB8AC3E}">
        <p14:creationId xmlns:p14="http://schemas.microsoft.com/office/powerpoint/2010/main" val="37912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604" y="235974"/>
            <a:ext cx="9966960" cy="31561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dirty="0"/>
            </a:br>
            <a:r>
              <a:rPr lang="en-US" sz="8900" dirty="0"/>
              <a:t>Conclusion</a:t>
            </a:r>
            <a:br>
              <a:rPr lang="en-US" sz="900" dirty="0"/>
            </a:br>
            <a:br>
              <a:rPr lang="en-US" sz="900" dirty="0"/>
            </a:br>
            <a:br>
              <a:rPr lang="en-US" sz="900" dirty="0"/>
            </a:br>
            <a:r>
              <a:rPr lang="en-US" sz="5300" cap="none" dirty="0"/>
              <a:t>You can be saved</a:t>
            </a:r>
            <a:br>
              <a:rPr lang="en-US" sz="5300" cap="none" dirty="0"/>
            </a:br>
            <a:r>
              <a:rPr lang="en-US" sz="5300" cap="none" dirty="0"/>
              <a:t>like the jailor &amp; his family!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949" y="3893574"/>
            <a:ext cx="11238270" cy="2035278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endParaRPr lang="en-US" sz="800" b="1" dirty="0"/>
          </a:p>
          <a:p>
            <a:pPr>
              <a:buClr>
                <a:schemeClr val="bg1"/>
              </a:buClr>
            </a:pPr>
            <a:r>
              <a:rPr lang="en-US" sz="6000" b="1" dirty="0"/>
              <a:t>You can then behave</a:t>
            </a:r>
          </a:p>
          <a:p>
            <a:pPr>
              <a:buClr>
                <a:schemeClr val="bg1"/>
              </a:buClr>
            </a:pPr>
            <a:r>
              <a:rPr lang="en-US" sz="6000" b="1" dirty="0"/>
              <a:t>like Paul &amp; Silas!</a:t>
            </a:r>
          </a:p>
        </p:txBody>
      </p:sp>
    </p:spTree>
    <p:extLst>
      <p:ext uri="{BB962C8B-B14F-4D97-AF65-F5344CB8AC3E}">
        <p14:creationId xmlns:p14="http://schemas.microsoft.com/office/powerpoint/2010/main" val="3538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134</TotalTime>
  <Words>880</Words>
  <Application>Microsoft Office PowerPoint</Application>
  <PresentationFormat>Widescreen</PresentationFormat>
  <Paragraphs>68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Basis</vt:lpstr>
      <vt:lpstr>Conversion of the Jailor</vt:lpstr>
      <vt:lpstr>Three Positions of Paul &amp; Silas</vt:lpstr>
      <vt:lpstr>Three Positions of Paul &amp; Silas</vt:lpstr>
      <vt:lpstr>Three Positions of Paul &amp; Silas</vt:lpstr>
      <vt:lpstr> Conclusion   You can be saved like the jailor &amp; his family!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Conversion of the Jailor</dc:title>
  <dc:creator>Stan Cox</dc:creator>
  <cp:lastModifiedBy>Josh Cox</cp:lastModifiedBy>
  <cp:revision>11</cp:revision>
  <dcterms:created xsi:type="dcterms:W3CDTF">2017-03-26T00:20:51Z</dcterms:created>
  <dcterms:modified xsi:type="dcterms:W3CDTF">2017-05-23T02:22:25Z</dcterms:modified>
</cp:coreProperties>
</file>