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093" autoAdjust="0"/>
  </p:normalViewPr>
  <p:slideViewPr>
    <p:cSldViewPr snapToGrid="0">
      <p:cViewPr varScale="1">
        <p:scale>
          <a:sx n="44" d="100"/>
          <a:sy n="44" d="100"/>
        </p:scale>
        <p:origin x="2076" y="48"/>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500282" cy="627529"/>
          </a:xfrm>
          <a:prstGeom prst="rect">
            <a:avLst/>
          </a:prstGeom>
        </p:spPr>
        <p:txBody>
          <a:bodyPr vert="horz" lIns="91440" tIns="45720" rIns="91440" bIns="45720" rtlCol="0"/>
          <a:lstStyle>
            <a:lvl1pPr algn="l">
              <a:defRPr sz="1200"/>
            </a:lvl1pPr>
          </a:lstStyle>
          <a:p>
            <a:r>
              <a:rPr lang="en-US" sz="1800" dirty="0" smtClean="0">
                <a:latin typeface="Cooper Black" panose="0208090404030B020404" pitchFamily="18" charset="0"/>
              </a:rPr>
              <a:t>Danger:  Apostasy Approaching!</a:t>
            </a:r>
            <a:endParaRPr lang="en-US" sz="1800" dirty="0">
              <a:latin typeface="Cooper Black" panose="0208090404030B020404" pitchFamily="18" charset="0"/>
            </a:endParaRPr>
          </a:p>
        </p:txBody>
      </p:sp>
      <p:sp>
        <p:nvSpPr>
          <p:cNvPr id="3" name="Date Placeholder 2"/>
          <p:cNvSpPr>
            <a:spLocks noGrp="1"/>
          </p:cNvSpPr>
          <p:nvPr>
            <p:ph type="dt" sz="quarter" idx="1"/>
          </p:nvPr>
        </p:nvSpPr>
        <p:spPr>
          <a:xfrm>
            <a:off x="4769223" y="0"/>
            <a:ext cx="2087189" cy="458788"/>
          </a:xfrm>
          <a:prstGeom prst="rect">
            <a:avLst/>
          </a:prstGeom>
        </p:spPr>
        <p:txBody>
          <a:bodyPr vert="horz" lIns="91440" tIns="45720" rIns="91440" bIns="45720" rtlCol="0"/>
          <a:lstStyle>
            <a:lvl1pPr algn="r">
              <a:defRPr sz="1200"/>
            </a:lvl1pPr>
          </a:lstStyle>
          <a:p>
            <a:r>
              <a:rPr lang="en-US" dirty="0" smtClean="0"/>
              <a:t>November 15, 2015 PM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1784389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3EB4D-80D0-4CBE-BF9F-A2D462682BB0}" type="datetimeFigureOut">
              <a:rPr lang="en-US" smtClean="0"/>
              <a:t>11/14/2015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6CDAB-1111-452B-BD7F-A89181D528C0}" type="slidenum">
              <a:rPr lang="en-US" smtClean="0"/>
              <a:t>‹#›</a:t>
            </a:fld>
            <a:endParaRPr lang="en-US"/>
          </a:p>
        </p:txBody>
      </p:sp>
    </p:spTree>
    <p:extLst>
      <p:ext uri="{BB962C8B-B14F-4D97-AF65-F5344CB8AC3E}">
        <p14:creationId xmlns:p14="http://schemas.microsoft.com/office/powerpoint/2010/main" val="1583048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We are in danger of falling if we do not examine our spiritual strength (faith) and devote ourselves to growth.</a:t>
            </a:r>
            <a:endParaRPr lang="en-US" b="1" dirty="0" smtClean="0"/>
          </a:p>
          <a:p>
            <a:endParaRPr lang="en-US" dirty="0" smtClean="0"/>
          </a:p>
          <a:p>
            <a:r>
              <a:rPr lang="en-US" b="1" dirty="0" smtClean="0"/>
              <a:t>(2 Corinthians</a:t>
            </a:r>
            <a:r>
              <a:rPr lang="en-US" b="1" baseline="0" dirty="0" smtClean="0"/>
              <a:t> 13:5), </a:t>
            </a:r>
            <a:r>
              <a:rPr lang="en-US" i="1" baseline="0" dirty="0" smtClean="0"/>
              <a:t>“Examine yourselves as to whether you are in the faith. Test yourselves. Do you not know yourselves, that Jesus Christ is in you? — unless indeed you are disqualified.”</a:t>
            </a:r>
          </a:p>
          <a:p>
            <a:endParaRPr lang="en-US" i="1" baseline="0" dirty="0" smtClean="0"/>
          </a:p>
          <a:p>
            <a:r>
              <a:rPr lang="en-US" b="1" i="0" baseline="0" dirty="0" smtClean="0"/>
              <a:t>(1 Corinthians 10:12-13), </a:t>
            </a:r>
            <a:r>
              <a:rPr lang="en-US" i="1" baseline="0" dirty="0" smtClean="0"/>
              <a:t>“Therefore let him who thinks he stands take heed lest he fall. 13 No temptation has overtaken you except such as is common to man; but God is faithful, who will not allow you to be tempted beyond what you are able, but with the temptation will also make the way of escape, that you may be able to bear it.</a:t>
            </a:r>
          </a:p>
          <a:p>
            <a:endParaRPr lang="en-US" i="1" baseline="0" dirty="0" smtClean="0"/>
          </a:p>
          <a:p>
            <a:r>
              <a:rPr lang="en-US" b="1" i="0" baseline="0" dirty="0" smtClean="0"/>
              <a:t>What are some of the danger signs indicating the danger of apostasy?</a:t>
            </a:r>
          </a:p>
          <a:p>
            <a:endParaRPr lang="en-US" b="1" i="0" baseline="0" dirty="0" smtClean="0"/>
          </a:p>
          <a:p>
            <a:r>
              <a:rPr lang="en-US" b="1" i="0" baseline="0" dirty="0" smtClean="0"/>
              <a:t>(Adapted from a March 2012 sermon outline by Joe Price)</a:t>
            </a:r>
            <a:endParaRPr lang="en-US" b="1" i="0" dirty="0"/>
          </a:p>
        </p:txBody>
      </p:sp>
      <p:sp>
        <p:nvSpPr>
          <p:cNvPr id="4" name="Slide Number Placeholder 3"/>
          <p:cNvSpPr>
            <a:spLocks noGrp="1"/>
          </p:cNvSpPr>
          <p:nvPr>
            <p:ph type="sldNum" sz="quarter" idx="10"/>
          </p:nvPr>
        </p:nvSpPr>
        <p:spPr/>
        <p:txBody>
          <a:bodyPr/>
          <a:lstStyle/>
          <a:p>
            <a:fld id="{22B6CDAB-1111-452B-BD7F-A89181D528C0}" type="slidenum">
              <a:rPr lang="en-US" smtClean="0"/>
              <a:t>1</a:t>
            </a:fld>
            <a:endParaRPr lang="en-US"/>
          </a:p>
        </p:txBody>
      </p:sp>
    </p:spTree>
    <p:extLst>
      <p:ext uri="{BB962C8B-B14F-4D97-AF65-F5344CB8AC3E}">
        <p14:creationId xmlns:p14="http://schemas.microsoft.com/office/powerpoint/2010/main" val="64816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ISOLATION.</a:t>
            </a:r>
            <a:r>
              <a:rPr lang="en-US" sz="1200" kern="1200" dirty="0" smtClean="0">
                <a:solidFill>
                  <a:schemeClr val="tx1"/>
                </a:solidFill>
                <a:effectLst/>
                <a:latin typeface="+mn-lt"/>
                <a:ea typeface="+mn-ea"/>
                <a:cs typeface="+mn-cs"/>
              </a:rPr>
              <a:t> (“I don’t need/want anybody’s help.”)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(Ecclesiastes 4:9-12), </a:t>
            </a:r>
            <a:r>
              <a:rPr lang="en-US" sz="1200" i="1" kern="1200" dirty="0" smtClean="0">
                <a:solidFill>
                  <a:schemeClr val="tx1"/>
                </a:solidFill>
                <a:effectLst/>
                <a:latin typeface="+mn-lt"/>
                <a:ea typeface="+mn-ea"/>
                <a:cs typeface="+mn-cs"/>
              </a:rPr>
              <a:t>“Two are better than one, because they have a good reward for their labor. </a:t>
            </a:r>
            <a:r>
              <a:rPr lang="en-US" sz="1200" i="1" kern="1200" baseline="30000" dirty="0" smtClean="0">
                <a:solidFill>
                  <a:schemeClr val="tx1"/>
                </a:solidFill>
                <a:effectLst/>
                <a:latin typeface="+mn-lt"/>
                <a:ea typeface="+mn-ea"/>
                <a:cs typeface="+mn-cs"/>
              </a:rPr>
              <a:t>10</a:t>
            </a:r>
            <a:r>
              <a:rPr lang="en-US" sz="1200" i="1" kern="1200" dirty="0" smtClean="0">
                <a:solidFill>
                  <a:schemeClr val="tx1"/>
                </a:solidFill>
                <a:effectLst/>
                <a:latin typeface="+mn-lt"/>
                <a:ea typeface="+mn-ea"/>
                <a:cs typeface="+mn-cs"/>
              </a:rPr>
              <a:t> For if they fall, one will lift up his companion. But woe to him who is alone when he falls, for he has no one to help him up. </a:t>
            </a:r>
            <a:r>
              <a:rPr lang="en-US" sz="1200" i="1" kern="1200" baseline="30000" dirty="0" smtClean="0">
                <a:solidFill>
                  <a:schemeClr val="tx1"/>
                </a:solidFill>
                <a:effectLst/>
                <a:latin typeface="+mn-lt"/>
                <a:ea typeface="+mn-ea"/>
                <a:cs typeface="+mn-cs"/>
              </a:rPr>
              <a:t>11</a:t>
            </a:r>
            <a:r>
              <a:rPr lang="en-US" sz="1200" i="1" kern="1200" dirty="0" smtClean="0">
                <a:solidFill>
                  <a:schemeClr val="tx1"/>
                </a:solidFill>
                <a:effectLst/>
                <a:latin typeface="+mn-lt"/>
                <a:ea typeface="+mn-ea"/>
                <a:cs typeface="+mn-cs"/>
              </a:rPr>
              <a:t> Again, if two lie down together, they will keep warm; but how can one be warm alone? </a:t>
            </a:r>
            <a:r>
              <a:rPr lang="en-US" sz="1200" i="1" kern="1200" baseline="30000" dirty="0" smtClean="0">
                <a:solidFill>
                  <a:schemeClr val="tx1"/>
                </a:solidFill>
                <a:effectLst/>
                <a:latin typeface="+mn-lt"/>
                <a:ea typeface="+mn-ea"/>
                <a:cs typeface="+mn-cs"/>
              </a:rPr>
              <a:t>12</a:t>
            </a:r>
            <a:r>
              <a:rPr lang="en-US" sz="1200" i="1" kern="1200" dirty="0" smtClean="0">
                <a:solidFill>
                  <a:schemeClr val="tx1"/>
                </a:solidFill>
                <a:effectLst/>
                <a:latin typeface="+mn-lt"/>
                <a:ea typeface="+mn-ea"/>
                <a:cs typeface="+mn-cs"/>
              </a:rPr>
              <a:t> Though one may be overpowered by another, two can withstand him.  And a threefold cord is not quickly broken. ”</a:t>
            </a:r>
          </a:p>
          <a:p>
            <a:pPr marL="628650" lvl="1" indent="-171450">
              <a:buFont typeface="Arial" panose="020B0604020202020204" pitchFamily="34" charset="0"/>
              <a:buChar char="•"/>
            </a:pPr>
            <a:r>
              <a:rPr lang="en-US" sz="1200" b="1" kern="1200" dirty="0" smtClean="0">
                <a:solidFill>
                  <a:schemeClr val="tx1"/>
                </a:solidFill>
                <a:effectLst/>
                <a:latin typeface="+mn-lt"/>
                <a:ea typeface="+mn-ea"/>
                <a:cs typeface="+mn-cs"/>
              </a:rPr>
              <a:t>God’s Word Says this is Selfishness, (Proverbs 18:1),</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“A man who isolates himself seeks his own desire; he rages against all wise judgment.”</a:t>
            </a:r>
          </a:p>
          <a:p>
            <a:pPr marL="0" lvl="0" indent="0">
              <a:buFont typeface="Arial" panose="020B0604020202020204" pitchFamily="34" charset="0"/>
              <a:buNone/>
            </a:pP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Resolve:</a:t>
            </a:r>
            <a:r>
              <a:rPr lang="en-US" sz="1200" b="1" kern="1200" baseline="0" dirty="0" smtClean="0">
                <a:solidFill>
                  <a:schemeClr val="tx1"/>
                </a:solidFill>
                <a:effectLst/>
                <a:latin typeface="+mn-lt"/>
                <a:ea typeface="+mn-ea"/>
                <a:cs typeface="+mn-cs"/>
              </a:rPr>
              <a:t>  Involve yourself with God’s people! (</a:t>
            </a:r>
            <a:r>
              <a:rPr lang="en-US" sz="1200" b="1" kern="1200" dirty="0" smtClean="0">
                <a:solidFill>
                  <a:schemeClr val="tx1"/>
                </a:solidFill>
                <a:effectLst/>
                <a:latin typeface="+mn-lt"/>
                <a:ea typeface="+mn-ea"/>
                <a:cs typeface="+mn-cs"/>
              </a:rPr>
              <a:t>Romans 12:9-16, READ)</a:t>
            </a:r>
          </a:p>
          <a:p>
            <a:endParaRPr lang="en-US" dirty="0"/>
          </a:p>
        </p:txBody>
      </p:sp>
      <p:sp>
        <p:nvSpPr>
          <p:cNvPr id="4" name="Slide Number Placeholder 3"/>
          <p:cNvSpPr>
            <a:spLocks noGrp="1"/>
          </p:cNvSpPr>
          <p:nvPr>
            <p:ph type="sldNum" sz="quarter" idx="10"/>
          </p:nvPr>
        </p:nvSpPr>
        <p:spPr/>
        <p:txBody>
          <a:bodyPr/>
          <a:lstStyle/>
          <a:p>
            <a:fld id="{22B6CDAB-1111-452B-BD7F-A89181D528C0}" type="slidenum">
              <a:rPr lang="en-US" smtClean="0"/>
              <a:t>2</a:t>
            </a:fld>
            <a:endParaRPr lang="en-US"/>
          </a:p>
        </p:txBody>
      </p:sp>
    </p:spTree>
    <p:extLst>
      <p:ext uri="{BB962C8B-B14F-4D97-AF65-F5344CB8AC3E}">
        <p14:creationId xmlns:p14="http://schemas.microsoft.com/office/powerpoint/2010/main" val="4241774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Counselors We Turn to Say a Good Deal about Us, </a:t>
            </a:r>
            <a:r>
              <a:rPr lang="en-US" sz="1200" b="1" kern="1200" dirty="0" smtClean="0">
                <a:solidFill>
                  <a:schemeClr val="tx1"/>
                </a:solidFill>
                <a:effectLst/>
                <a:latin typeface="+mn-lt"/>
                <a:ea typeface="+mn-ea"/>
                <a:cs typeface="+mn-cs"/>
              </a:rPr>
              <a:t>(1 Kings 12:6-11, 13-14 READ)  </a:t>
            </a:r>
            <a:r>
              <a:rPr lang="en-US" sz="1200" b="0" kern="1200" dirty="0" smtClean="0">
                <a:solidFill>
                  <a:schemeClr val="tx1"/>
                </a:solidFill>
                <a:effectLst/>
                <a:latin typeface="+mn-lt"/>
                <a:ea typeface="+mn-ea"/>
                <a:cs typeface="+mn-cs"/>
              </a:rPr>
              <a:t>(King </a:t>
            </a:r>
            <a:r>
              <a:rPr lang="en-US" sz="1200" b="0" kern="1200" dirty="0" err="1" smtClean="0">
                <a:solidFill>
                  <a:schemeClr val="tx1"/>
                </a:solidFill>
                <a:effectLst/>
                <a:latin typeface="+mn-lt"/>
                <a:ea typeface="+mn-ea"/>
                <a:cs typeface="+mn-cs"/>
              </a:rPr>
              <a:t>Rehoboam</a:t>
            </a:r>
            <a:r>
              <a:rPr lang="en-US" sz="1200" b="0" kern="1200" dirty="0" smtClean="0">
                <a:solidFill>
                  <a:schemeClr val="tx1"/>
                </a:solidFill>
                <a:effectLst/>
                <a:latin typeface="+mn-lt"/>
                <a:ea typeface="+mn-ea"/>
                <a:cs typeface="+mn-cs"/>
              </a:rPr>
              <a:t>, elders</a:t>
            </a:r>
            <a:r>
              <a:rPr lang="en-US" sz="1200" b="0" kern="1200" baseline="0" dirty="0" smtClean="0">
                <a:solidFill>
                  <a:schemeClr val="tx1"/>
                </a:solidFill>
                <a:effectLst/>
                <a:latin typeface="+mn-lt"/>
                <a:ea typeface="+mn-ea"/>
                <a:cs typeface="+mn-cs"/>
              </a:rPr>
              <a:t> VS his young friends)</a:t>
            </a:r>
          </a:p>
          <a:p>
            <a:endParaRPr lang="en-US"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Counselors are important (</a:t>
            </a:r>
            <a:r>
              <a:rPr lang="en-US" sz="1200" b="1" kern="1200" dirty="0" smtClean="0">
                <a:solidFill>
                  <a:schemeClr val="tx1"/>
                </a:solidFill>
                <a:effectLst/>
                <a:latin typeface="+mn-lt"/>
                <a:ea typeface="+mn-ea"/>
                <a:cs typeface="+mn-cs"/>
              </a:rPr>
              <a:t>Note:  </a:t>
            </a:r>
            <a:r>
              <a:rPr lang="en-US" sz="1200" kern="1200" dirty="0" smtClean="0">
                <a:solidFill>
                  <a:schemeClr val="tx1"/>
                </a:solidFill>
                <a:effectLst/>
                <a:latin typeface="+mn-lt"/>
                <a:ea typeface="+mn-ea"/>
                <a:cs typeface="+mn-cs"/>
              </a:rPr>
              <a:t>They must be wise/righteous</a:t>
            </a:r>
            <a:r>
              <a:rPr lang="en-US" sz="1200" kern="1200" baseline="0" dirty="0" smtClean="0">
                <a:solidFill>
                  <a:schemeClr val="tx1"/>
                </a:solidFill>
                <a:effectLst/>
                <a:latin typeface="+mn-lt"/>
                <a:ea typeface="+mn-ea"/>
                <a:cs typeface="+mn-cs"/>
              </a:rPr>
              <a:t> counselors) </a:t>
            </a:r>
            <a:r>
              <a:rPr lang="en-US" sz="1200" b="1" kern="1200" baseline="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Proverbs 11:14),</a:t>
            </a:r>
            <a:r>
              <a:rPr lang="en-US" sz="1200" b="1" i="1"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“Where there is no counsel, the people fall; but in the multitude of counselors there is safety.”</a:t>
            </a:r>
          </a:p>
          <a:p>
            <a:pPr marL="628650" lvl="1"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b="1" kern="1200" dirty="0" smtClean="0">
                <a:solidFill>
                  <a:schemeClr val="tx1"/>
                </a:solidFill>
                <a:effectLst/>
                <a:latin typeface="+mn-lt"/>
                <a:ea typeface="+mn-ea"/>
                <a:cs typeface="+mn-cs"/>
              </a:rPr>
              <a:t>Resolve: </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Stay true to</a:t>
            </a:r>
            <a:r>
              <a:rPr lang="en-US" sz="1200" b="1" kern="1200" baseline="0" dirty="0" smtClean="0">
                <a:solidFill>
                  <a:schemeClr val="tx1"/>
                </a:solidFill>
                <a:effectLst/>
                <a:latin typeface="+mn-lt"/>
                <a:ea typeface="+mn-ea"/>
                <a:cs typeface="+mn-cs"/>
              </a:rPr>
              <a:t> God’s law  (</a:t>
            </a:r>
            <a:r>
              <a:rPr lang="en-US" sz="1200" b="1" kern="1200" dirty="0" smtClean="0">
                <a:solidFill>
                  <a:schemeClr val="tx1"/>
                </a:solidFill>
                <a:effectLst/>
                <a:latin typeface="+mn-lt"/>
                <a:ea typeface="+mn-ea"/>
                <a:cs typeface="+mn-cs"/>
              </a:rPr>
              <a:t>Proverbs 3:1-4),</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“My son, do not forget my law, but let your heart keep my commands; </a:t>
            </a:r>
            <a:r>
              <a:rPr lang="en-US" sz="1200" i="1" kern="1200" baseline="30000" dirty="0" smtClean="0">
                <a:solidFill>
                  <a:schemeClr val="tx1"/>
                </a:solidFill>
                <a:effectLst/>
                <a:latin typeface="+mn-lt"/>
                <a:ea typeface="+mn-ea"/>
                <a:cs typeface="+mn-cs"/>
              </a:rPr>
              <a:t>2</a:t>
            </a:r>
            <a:r>
              <a:rPr lang="en-US" sz="1200" i="1" kern="1200" baseline="0" dirty="0" smtClean="0">
                <a:solidFill>
                  <a:schemeClr val="tx1"/>
                </a:solidFill>
                <a:effectLst/>
                <a:latin typeface="+mn-lt"/>
                <a:ea typeface="+mn-ea"/>
                <a:cs typeface="+mn-cs"/>
              </a:rPr>
              <a:t> For length of days and long life and peace they will add to you.  </a:t>
            </a:r>
            <a:r>
              <a:rPr lang="en-US" sz="1200" i="1" kern="1200" baseline="30000" dirty="0" smtClean="0">
                <a:solidFill>
                  <a:schemeClr val="tx1"/>
                </a:solidFill>
                <a:effectLst/>
                <a:latin typeface="+mn-lt"/>
                <a:ea typeface="+mn-ea"/>
                <a:cs typeface="+mn-cs"/>
              </a:rPr>
              <a:t>3</a:t>
            </a:r>
            <a:r>
              <a:rPr lang="en-US" sz="1200" i="1" kern="1200" baseline="0" dirty="0" smtClean="0">
                <a:solidFill>
                  <a:schemeClr val="tx1"/>
                </a:solidFill>
                <a:effectLst/>
                <a:latin typeface="+mn-lt"/>
                <a:ea typeface="+mn-ea"/>
                <a:cs typeface="+mn-cs"/>
              </a:rPr>
              <a:t> Let not mercy and truth forsake you; bind them around your neck, write them on the tablet of your heart, </a:t>
            </a:r>
            <a:r>
              <a:rPr lang="en-US" sz="1200" i="1" kern="1200" baseline="30000" dirty="0" smtClean="0">
                <a:solidFill>
                  <a:schemeClr val="tx1"/>
                </a:solidFill>
                <a:effectLst/>
                <a:latin typeface="+mn-lt"/>
                <a:ea typeface="+mn-ea"/>
                <a:cs typeface="+mn-cs"/>
              </a:rPr>
              <a:t>4</a:t>
            </a:r>
            <a:r>
              <a:rPr lang="en-US" sz="1200" i="1" kern="1200" baseline="0" dirty="0" smtClean="0">
                <a:solidFill>
                  <a:schemeClr val="tx1"/>
                </a:solidFill>
                <a:effectLst/>
                <a:latin typeface="+mn-lt"/>
                <a:ea typeface="+mn-ea"/>
                <a:cs typeface="+mn-cs"/>
              </a:rPr>
              <a:t> And so find favor and high esteem in the sight of God and man.”</a:t>
            </a:r>
            <a:endParaRPr lang="en-US" i="1" dirty="0"/>
          </a:p>
        </p:txBody>
      </p:sp>
      <p:sp>
        <p:nvSpPr>
          <p:cNvPr id="4" name="Slide Number Placeholder 3"/>
          <p:cNvSpPr>
            <a:spLocks noGrp="1"/>
          </p:cNvSpPr>
          <p:nvPr>
            <p:ph type="sldNum" sz="quarter" idx="10"/>
          </p:nvPr>
        </p:nvSpPr>
        <p:spPr/>
        <p:txBody>
          <a:bodyPr/>
          <a:lstStyle/>
          <a:p>
            <a:fld id="{22B6CDAB-1111-452B-BD7F-A89181D528C0}" type="slidenum">
              <a:rPr lang="en-US" smtClean="0"/>
              <a:t>3</a:t>
            </a:fld>
            <a:endParaRPr lang="en-US"/>
          </a:p>
        </p:txBody>
      </p:sp>
    </p:spTree>
    <p:extLst>
      <p:ext uri="{BB962C8B-B14F-4D97-AF65-F5344CB8AC3E}">
        <p14:creationId xmlns:p14="http://schemas.microsoft.com/office/powerpoint/2010/main" val="2329766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Our Friends Will Either Hurt or Help Us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Corinthians</a:t>
            </a:r>
            <a:r>
              <a:rPr lang="en-US" sz="1200" b="1" kern="1200" baseline="0" dirty="0" smtClean="0">
                <a:solidFill>
                  <a:schemeClr val="tx1"/>
                </a:solidFill>
                <a:effectLst/>
                <a:latin typeface="+mn-lt"/>
                <a:ea typeface="+mn-ea"/>
                <a:cs typeface="+mn-cs"/>
              </a:rPr>
              <a:t> 15:33), </a:t>
            </a:r>
            <a:r>
              <a:rPr lang="en-US" sz="1200" i="1" kern="1200" baseline="0" dirty="0" smtClean="0">
                <a:solidFill>
                  <a:schemeClr val="tx1"/>
                </a:solidFill>
                <a:effectLst/>
                <a:latin typeface="+mn-lt"/>
                <a:ea typeface="+mn-ea"/>
                <a:cs typeface="+mn-cs"/>
              </a:rPr>
              <a:t>“Do not be deceived: ‘Evil company corrupts good habits.’“</a:t>
            </a:r>
          </a:p>
          <a:p>
            <a:endParaRPr lang="en-US" sz="1200" kern="1200" baseline="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(Proverbs 1:10, 15-16),</a:t>
            </a:r>
            <a:r>
              <a:rPr lang="en-US" sz="1200" b="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“My son, if sinners entice you, do not consent.”… / … </a:t>
            </a:r>
            <a:r>
              <a:rPr lang="en-US" sz="1200" i="1" kern="1200" baseline="30000" dirty="0" smtClean="0">
                <a:solidFill>
                  <a:schemeClr val="tx1"/>
                </a:solidFill>
                <a:effectLst/>
                <a:latin typeface="+mn-lt"/>
                <a:ea typeface="+mn-ea"/>
                <a:cs typeface="+mn-cs"/>
              </a:rPr>
              <a:t>15 </a:t>
            </a:r>
            <a:r>
              <a:rPr lang="en-US" sz="1200" i="1" kern="1200" baseline="0" dirty="0" smtClean="0">
                <a:solidFill>
                  <a:schemeClr val="tx1"/>
                </a:solidFill>
                <a:effectLst/>
                <a:latin typeface="+mn-lt"/>
                <a:ea typeface="+mn-ea"/>
                <a:cs typeface="+mn-cs"/>
              </a:rPr>
              <a:t>My son, do not walk in the way with them, keep your foot from their path;</a:t>
            </a:r>
            <a:r>
              <a:rPr lang="en-US" sz="1200" i="1" kern="1200" baseline="30000" dirty="0" smtClean="0">
                <a:solidFill>
                  <a:schemeClr val="tx1"/>
                </a:solidFill>
                <a:effectLst/>
                <a:latin typeface="+mn-lt"/>
                <a:ea typeface="+mn-ea"/>
                <a:cs typeface="+mn-cs"/>
              </a:rPr>
              <a:t>16</a:t>
            </a:r>
            <a:r>
              <a:rPr lang="en-US" sz="1200" i="1" kern="1200" baseline="0" dirty="0" smtClean="0">
                <a:solidFill>
                  <a:schemeClr val="tx1"/>
                </a:solidFill>
                <a:effectLst/>
                <a:latin typeface="+mn-lt"/>
                <a:ea typeface="+mn-ea"/>
                <a:cs typeface="+mn-cs"/>
              </a:rPr>
              <a:t> For their feet run to evil, and they make haste to shed blood.</a:t>
            </a:r>
            <a:endParaRPr lang="en-US" sz="1200" i="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Resolve be a friend to Jesus: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(John 15:14),</a:t>
            </a:r>
            <a:r>
              <a:rPr lang="en-US" sz="1200" b="1" i="1"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“You are My friends if you do whatever I command you.”</a:t>
            </a:r>
            <a:endParaRPr lang="en-US"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2B6CDAB-1111-452B-BD7F-A89181D528C0}" type="slidenum">
              <a:rPr lang="en-US" smtClean="0"/>
              <a:t>4</a:t>
            </a:fld>
            <a:endParaRPr lang="en-US"/>
          </a:p>
        </p:txBody>
      </p:sp>
    </p:spTree>
    <p:extLst>
      <p:ext uri="{BB962C8B-B14F-4D97-AF65-F5344CB8AC3E}">
        <p14:creationId xmlns:p14="http://schemas.microsoft.com/office/powerpoint/2010/main" val="3700886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Faltering</a:t>
            </a:r>
            <a:r>
              <a:rPr lang="en-US" sz="1200" kern="1200" baseline="0" dirty="0" smtClean="0">
                <a:solidFill>
                  <a:schemeClr val="tx1"/>
                </a:solidFill>
                <a:effectLst/>
                <a:latin typeface="+mn-lt"/>
                <a:ea typeface="+mn-ea"/>
                <a:cs typeface="+mn-cs"/>
              </a:rPr>
              <a:t> in prayer suggests a loss of faith! </a:t>
            </a:r>
            <a:r>
              <a:rPr lang="en-US" sz="1200" b="1" kern="1200" dirty="0" smtClean="0">
                <a:solidFill>
                  <a:schemeClr val="tx1"/>
                </a:solidFill>
                <a:effectLst/>
                <a:latin typeface="+mn-lt"/>
                <a:ea typeface="+mn-ea"/>
                <a:cs typeface="+mn-cs"/>
              </a:rPr>
              <a:t>(Luke 18:1, 8 READ)</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Prayer Suggests a Healthy Relationship with God</a:t>
            </a:r>
          </a:p>
          <a:p>
            <a:r>
              <a:rPr lang="en-US" sz="1200" b="1" kern="1200" dirty="0" smtClean="0">
                <a:solidFill>
                  <a:schemeClr val="tx1"/>
                </a:solidFill>
                <a:effectLst/>
                <a:latin typeface="+mn-lt"/>
                <a:ea typeface="+mn-ea"/>
                <a:cs typeface="+mn-cs"/>
              </a:rPr>
              <a:t>(Hebrews 4:16), </a:t>
            </a:r>
            <a:r>
              <a:rPr lang="en-US" sz="1200" i="1" kern="1200" dirty="0" smtClean="0">
                <a:solidFill>
                  <a:schemeClr val="tx1"/>
                </a:solidFill>
                <a:effectLst/>
                <a:latin typeface="+mn-lt"/>
                <a:ea typeface="+mn-ea"/>
                <a:cs typeface="+mn-cs"/>
              </a:rPr>
              <a:t>“Let us therefore come boldly to the throne of grace, that we may obtain mercy and find grace to help in time of need.”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Should</a:t>
            </a:r>
            <a:r>
              <a:rPr lang="en-US" sz="1200" kern="1200" baseline="0" dirty="0" smtClean="0">
                <a:solidFill>
                  <a:schemeClr val="tx1"/>
                </a:solidFill>
                <a:effectLst/>
                <a:latin typeface="+mn-lt"/>
                <a:ea typeface="+mn-ea"/>
                <a:cs typeface="+mn-cs"/>
              </a:rPr>
              <a:t> be constant in our habit of prayer! </a:t>
            </a:r>
            <a:r>
              <a:rPr lang="en-US" sz="1200" b="1" kern="1200" baseline="0" dirty="0" smtClean="0">
                <a:solidFill>
                  <a:schemeClr val="tx1"/>
                </a:solidFill>
                <a:effectLst/>
                <a:latin typeface="+mn-lt"/>
                <a:ea typeface="+mn-ea"/>
                <a:cs typeface="+mn-cs"/>
              </a:rPr>
              <a:t>(1 Thessalonians 5:17), </a:t>
            </a:r>
            <a:r>
              <a:rPr lang="en-US" sz="1200" i="1" kern="1200" baseline="0" dirty="0" smtClean="0">
                <a:solidFill>
                  <a:schemeClr val="tx1"/>
                </a:solidFill>
                <a:effectLst/>
                <a:latin typeface="+mn-lt"/>
                <a:ea typeface="+mn-ea"/>
                <a:cs typeface="+mn-cs"/>
              </a:rPr>
              <a:t>“Pray without ceasing.”</a:t>
            </a:r>
            <a:endParaRPr lang="en-US" sz="1200" i="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Resolve:  As our Lord,</a:t>
            </a:r>
            <a:r>
              <a:rPr lang="en-US" sz="1200" b="1" kern="1200" baseline="0" dirty="0" smtClean="0">
                <a:solidFill>
                  <a:schemeClr val="tx1"/>
                </a:solidFill>
                <a:effectLst/>
                <a:latin typeface="+mn-lt"/>
                <a:ea typeface="+mn-ea"/>
                <a:cs typeface="+mn-cs"/>
              </a:rPr>
              <a:t> to make a habit of prayer.  (Luke 5:16), </a:t>
            </a:r>
            <a:r>
              <a:rPr lang="en-US" sz="1200" i="1" kern="1200" baseline="0" dirty="0" smtClean="0">
                <a:solidFill>
                  <a:schemeClr val="tx1"/>
                </a:solidFill>
                <a:effectLst/>
                <a:latin typeface="+mn-lt"/>
                <a:ea typeface="+mn-ea"/>
                <a:cs typeface="+mn-cs"/>
              </a:rPr>
              <a:t>“So He Himself often withdrew into the wilderness and prayed.”</a:t>
            </a:r>
            <a:endParaRPr lang="en-US"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2B6CDAB-1111-452B-BD7F-A89181D528C0}" type="slidenum">
              <a:rPr lang="en-US" smtClean="0"/>
              <a:t>5</a:t>
            </a:fld>
            <a:endParaRPr lang="en-US"/>
          </a:p>
        </p:txBody>
      </p:sp>
    </p:spTree>
    <p:extLst>
      <p:ext uri="{BB962C8B-B14F-4D97-AF65-F5344CB8AC3E}">
        <p14:creationId xmlns:p14="http://schemas.microsoft.com/office/powerpoint/2010/main" val="1681696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And, by diligence, avoid</a:t>
            </a:r>
            <a:r>
              <a:rPr lang="en-US" b="1" i="0" baseline="0" dirty="0" smtClean="0"/>
              <a:t> destruction:</a:t>
            </a:r>
          </a:p>
          <a:p>
            <a:endParaRPr lang="en-US" b="1" i="0" baseline="0" dirty="0" smtClean="0"/>
          </a:p>
          <a:p>
            <a:r>
              <a:rPr lang="en-US" b="1" i="0" baseline="0" dirty="0" smtClean="0"/>
              <a:t>(1 Corinthians15:58), </a:t>
            </a:r>
            <a:r>
              <a:rPr lang="en-US" b="0" i="1" baseline="0" dirty="0" smtClean="0"/>
              <a:t>“Therefore, my beloved brethren, be steadfast, immovable, </a:t>
            </a:r>
            <a:r>
              <a:rPr lang="en-US" b="0" i="1" u="sng" baseline="0" dirty="0" smtClean="0"/>
              <a:t>always abounding in the work of the Lord</a:t>
            </a:r>
            <a:r>
              <a:rPr lang="en-US" b="0" i="1" baseline="0" dirty="0" smtClean="0"/>
              <a:t>, knowing that your labor is not in vain in the Lord.”</a:t>
            </a:r>
            <a:endParaRPr lang="en-US" b="0" i="1" dirty="0"/>
          </a:p>
        </p:txBody>
      </p:sp>
      <p:sp>
        <p:nvSpPr>
          <p:cNvPr id="4" name="Slide Number Placeholder 3"/>
          <p:cNvSpPr>
            <a:spLocks noGrp="1"/>
          </p:cNvSpPr>
          <p:nvPr>
            <p:ph type="sldNum" sz="quarter" idx="10"/>
          </p:nvPr>
        </p:nvSpPr>
        <p:spPr/>
        <p:txBody>
          <a:bodyPr/>
          <a:lstStyle/>
          <a:p>
            <a:fld id="{22B6CDAB-1111-452B-BD7F-A89181D528C0}" type="slidenum">
              <a:rPr lang="en-US" smtClean="0"/>
              <a:t>6</a:t>
            </a:fld>
            <a:endParaRPr lang="en-US"/>
          </a:p>
        </p:txBody>
      </p:sp>
    </p:spTree>
    <p:extLst>
      <p:ext uri="{BB962C8B-B14F-4D97-AF65-F5344CB8AC3E}">
        <p14:creationId xmlns:p14="http://schemas.microsoft.com/office/powerpoint/2010/main" val="3041445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912CA0-16EE-467D-B77C-DC71642FE65F}"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251574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912CA0-16EE-467D-B77C-DC71642FE65F}"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410095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912CA0-16EE-467D-B77C-DC71642FE65F}"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145427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912CA0-16EE-467D-B77C-DC71642FE65F}"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237448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912CA0-16EE-467D-B77C-DC71642FE65F}"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1797724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912CA0-16EE-467D-B77C-DC71642FE65F}"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420155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912CA0-16EE-467D-B77C-DC71642FE65F}" type="datetimeFigureOut">
              <a:rPr lang="en-US" smtClean="0"/>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132731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912CA0-16EE-467D-B77C-DC71642FE65F}" type="datetimeFigureOut">
              <a:rPr lang="en-US" smtClean="0"/>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2776636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12CA0-16EE-467D-B77C-DC71642FE65F}" type="datetimeFigureOut">
              <a:rPr lang="en-US" smtClean="0"/>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417137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12CA0-16EE-467D-B77C-DC71642FE65F}"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241028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12CA0-16EE-467D-B77C-DC71642FE65F}"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CD684-8A1D-442B-8E43-385200C0BA76}" type="slidenum">
              <a:rPr lang="en-US" smtClean="0"/>
              <a:t>‹#›</a:t>
            </a:fld>
            <a:endParaRPr lang="en-US"/>
          </a:p>
        </p:txBody>
      </p:sp>
    </p:spTree>
    <p:extLst>
      <p:ext uri="{BB962C8B-B14F-4D97-AF65-F5344CB8AC3E}">
        <p14:creationId xmlns:p14="http://schemas.microsoft.com/office/powerpoint/2010/main" val="1965626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12CA0-16EE-467D-B77C-DC71642FE65F}" type="datetimeFigureOut">
              <a:rPr lang="en-US" smtClean="0"/>
              <a:t>11/14/2015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CD684-8A1D-442B-8E43-385200C0BA76}" type="slidenum">
              <a:rPr lang="en-US" smtClean="0"/>
              <a:t>‹#›</a:t>
            </a:fld>
            <a:endParaRPr lang="en-US"/>
          </a:p>
        </p:txBody>
      </p:sp>
    </p:spTree>
    <p:extLst>
      <p:ext uri="{BB962C8B-B14F-4D97-AF65-F5344CB8AC3E}">
        <p14:creationId xmlns:p14="http://schemas.microsoft.com/office/powerpoint/2010/main" val="3248070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91" y="0"/>
            <a:ext cx="9091817" cy="6858000"/>
          </a:xfrm>
          <a:prstGeom prst="rect">
            <a:avLst/>
          </a:prstGeom>
        </p:spPr>
      </p:pic>
      <p:sp>
        <p:nvSpPr>
          <p:cNvPr id="2" name="Title 1"/>
          <p:cNvSpPr>
            <a:spLocks noGrp="1"/>
          </p:cNvSpPr>
          <p:nvPr>
            <p:ph type="ctrTitle"/>
          </p:nvPr>
        </p:nvSpPr>
        <p:spPr>
          <a:xfrm>
            <a:off x="685800" y="1122363"/>
            <a:ext cx="7772400" cy="1540155"/>
          </a:xfrm>
        </p:spPr>
        <p:txBody>
          <a:bodyPr anchor="ctr">
            <a:normAutofit/>
          </a:bodyPr>
          <a:lstStyle/>
          <a:p>
            <a:r>
              <a:rPr lang="en-US" sz="8000" b="1" dirty="0" smtClean="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Segoe UI Black" panose="020B0A02040204020203" pitchFamily="34" charset="0"/>
              </a:rPr>
              <a:t>DANGER</a:t>
            </a:r>
            <a:endParaRPr lang="en-US" sz="8000" b="1"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3" name="Subtitle 2"/>
          <p:cNvSpPr>
            <a:spLocks noGrp="1"/>
          </p:cNvSpPr>
          <p:nvPr>
            <p:ph type="subTitle" idx="1"/>
          </p:nvPr>
        </p:nvSpPr>
        <p:spPr>
          <a:xfrm>
            <a:off x="1143000" y="3657600"/>
            <a:ext cx="6858000" cy="2541494"/>
          </a:xfrm>
        </p:spPr>
        <p:txBody>
          <a:bodyPr>
            <a:noAutofit/>
          </a:bodyPr>
          <a:lstStyle/>
          <a:p>
            <a:r>
              <a:rPr lang="en-US" sz="6600" dirty="0" smtClean="0">
                <a:effectLst>
                  <a:outerShdw blurRad="38100" dist="38100" dir="2700000" algn="tl">
                    <a:srgbClr val="000000">
                      <a:alpha val="43137"/>
                    </a:srgbClr>
                  </a:outerShdw>
                </a:effectLst>
                <a:latin typeface="Cooper Black" panose="0208090404030B020404" pitchFamily="18" charset="0"/>
                <a:ea typeface="Segoe UI Black" panose="020B0A02040204020203" pitchFamily="34" charset="0"/>
                <a:cs typeface="Segoe UI Black" panose="020B0A02040204020203" pitchFamily="34" charset="0"/>
              </a:rPr>
              <a:t>Apostasy</a:t>
            </a:r>
          </a:p>
          <a:p>
            <a:r>
              <a:rPr lang="en-US" sz="6600" dirty="0" smtClean="0">
                <a:effectLst>
                  <a:outerShdw blurRad="38100" dist="38100" dir="2700000" algn="tl">
                    <a:srgbClr val="000000">
                      <a:alpha val="43137"/>
                    </a:srgbClr>
                  </a:outerShdw>
                </a:effectLst>
                <a:latin typeface="Cooper Black" panose="0208090404030B020404" pitchFamily="18" charset="0"/>
                <a:ea typeface="Segoe UI Black" panose="020B0A02040204020203" pitchFamily="34" charset="0"/>
                <a:cs typeface="Segoe UI Black" panose="020B0A02040204020203" pitchFamily="34" charset="0"/>
              </a:rPr>
              <a:t>Approaching</a:t>
            </a:r>
            <a:endParaRPr lang="en-US" sz="6600" dirty="0">
              <a:effectLst>
                <a:outerShdw blurRad="38100" dist="38100" dir="2700000" algn="tl">
                  <a:srgbClr val="000000">
                    <a:alpha val="43137"/>
                  </a:srgbClr>
                </a:outerShdw>
              </a:effectLst>
              <a:latin typeface="Cooper Black" panose="0208090404030B020404" pitchFamily="18" charset="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3171268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3165" y="-58139"/>
            <a:ext cx="5641519" cy="1799850"/>
          </a:xfrm>
          <a:prstGeom prst="rect">
            <a:avLst/>
          </a:prstGeom>
        </p:spPr>
      </p:pic>
      <p:sp>
        <p:nvSpPr>
          <p:cNvPr id="3" name="Content Placeholder 2"/>
          <p:cNvSpPr>
            <a:spLocks noGrp="1"/>
          </p:cNvSpPr>
          <p:nvPr>
            <p:ph idx="1"/>
          </p:nvPr>
        </p:nvSpPr>
        <p:spPr>
          <a:xfrm>
            <a:off x="762000" y="1654624"/>
            <a:ext cx="7620000" cy="4876800"/>
          </a:xfrm>
        </p:spPr>
        <p:txBody>
          <a:bodyPr>
            <a:normAutofit/>
          </a:bodyPr>
          <a:lstStyle/>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Isolation</a:t>
            </a:r>
          </a:p>
          <a:p>
            <a:pPr marL="631825" lvl="1" indent="0">
              <a:buNone/>
            </a:pPr>
            <a:r>
              <a:rPr lang="en-US" sz="3200" dirty="0" smtClean="0"/>
              <a:t>Ecclesiastes 4:9-12; Proverbs 18:1</a:t>
            </a:r>
          </a:p>
        </p:txBody>
      </p:sp>
    </p:spTree>
    <p:extLst>
      <p:ext uri="{BB962C8B-B14F-4D97-AF65-F5344CB8AC3E}">
        <p14:creationId xmlns:p14="http://schemas.microsoft.com/office/powerpoint/2010/main" val="287345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3165" y="-58139"/>
            <a:ext cx="5641519" cy="1799850"/>
          </a:xfrm>
          <a:prstGeom prst="rect">
            <a:avLst/>
          </a:prstGeom>
        </p:spPr>
      </p:pic>
      <p:sp>
        <p:nvSpPr>
          <p:cNvPr id="3" name="Content Placeholder 2"/>
          <p:cNvSpPr>
            <a:spLocks noGrp="1"/>
          </p:cNvSpPr>
          <p:nvPr>
            <p:ph idx="1"/>
          </p:nvPr>
        </p:nvSpPr>
        <p:spPr>
          <a:xfrm>
            <a:off x="762000" y="1654624"/>
            <a:ext cx="7620000" cy="4876800"/>
          </a:xfrm>
        </p:spPr>
        <p:txBody>
          <a:bodyPr>
            <a:normAutofit/>
          </a:bodyPr>
          <a:lstStyle/>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Isolation</a:t>
            </a:r>
          </a:p>
          <a:p>
            <a:pPr marL="631825" lvl="1" indent="0">
              <a:buNone/>
            </a:pPr>
            <a:r>
              <a:rPr lang="en-US" sz="3200" dirty="0" smtClean="0"/>
              <a:t>Ecclesiastes 4:9-12; Proverbs 18:1</a:t>
            </a:r>
          </a:p>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Worldly Counselors</a:t>
            </a:r>
          </a:p>
          <a:p>
            <a:pPr marL="631825" lvl="1" indent="0">
              <a:buNone/>
            </a:pPr>
            <a:r>
              <a:rPr lang="en-US" sz="3200" dirty="0" smtClean="0"/>
              <a:t>1 Kings 12:6-11, 13-14; </a:t>
            </a:r>
            <a:r>
              <a:rPr lang="en-US" sz="3200" dirty="0"/>
              <a:t>Proverbs </a:t>
            </a:r>
            <a:r>
              <a:rPr lang="en-US" sz="3200" dirty="0" smtClean="0"/>
              <a:t>11:14</a:t>
            </a:r>
            <a:endParaRPr lang="en-US" sz="3200" cap="small" spc="200" dirty="0" smtClean="0">
              <a:latin typeface="Gill Sans Ultra Bold" panose="020B0A02020104020203" pitchFamily="34" charset="0"/>
            </a:endParaRPr>
          </a:p>
        </p:txBody>
      </p:sp>
    </p:spTree>
    <p:extLst>
      <p:ext uri="{BB962C8B-B14F-4D97-AF65-F5344CB8AC3E}">
        <p14:creationId xmlns:p14="http://schemas.microsoft.com/office/powerpoint/2010/main" val="403866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3165" y="-58139"/>
            <a:ext cx="5641519" cy="1799850"/>
          </a:xfrm>
          <a:prstGeom prst="rect">
            <a:avLst/>
          </a:prstGeom>
        </p:spPr>
      </p:pic>
      <p:sp>
        <p:nvSpPr>
          <p:cNvPr id="3" name="Content Placeholder 2"/>
          <p:cNvSpPr>
            <a:spLocks noGrp="1"/>
          </p:cNvSpPr>
          <p:nvPr>
            <p:ph idx="1"/>
          </p:nvPr>
        </p:nvSpPr>
        <p:spPr>
          <a:xfrm>
            <a:off x="762000" y="1654624"/>
            <a:ext cx="7772400" cy="4876800"/>
          </a:xfrm>
        </p:spPr>
        <p:txBody>
          <a:bodyPr>
            <a:normAutofit/>
          </a:bodyPr>
          <a:lstStyle/>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Isolation</a:t>
            </a:r>
          </a:p>
          <a:p>
            <a:pPr marL="631825" lvl="1" indent="0">
              <a:buNone/>
            </a:pPr>
            <a:r>
              <a:rPr lang="en-US" sz="3200" dirty="0" smtClean="0"/>
              <a:t>Ecclesiastes 4:9-12; Proverbs 18:1</a:t>
            </a:r>
          </a:p>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Worldly Counselors</a:t>
            </a:r>
          </a:p>
          <a:p>
            <a:pPr marL="631825" lvl="1" indent="0">
              <a:buNone/>
            </a:pPr>
            <a:r>
              <a:rPr lang="en-US" sz="3200" dirty="0" smtClean="0"/>
              <a:t>1 Kings 12:6-11, 13-14; </a:t>
            </a:r>
            <a:r>
              <a:rPr lang="en-US" sz="3200" dirty="0"/>
              <a:t>Proverbs </a:t>
            </a:r>
            <a:r>
              <a:rPr lang="en-US" sz="3200" dirty="0" smtClean="0"/>
              <a:t>11:14</a:t>
            </a:r>
            <a:endParaRPr lang="en-US" sz="3200" cap="small" spc="200" dirty="0" smtClean="0">
              <a:latin typeface="Gill Sans Ultra Bold" panose="020B0A02020104020203" pitchFamily="34" charset="0"/>
            </a:endParaRPr>
          </a:p>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Corrupt Friendships</a:t>
            </a:r>
          </a:p>
          <a:p>
            <a:pPr marL="631825" lvl="1" indent="0">
              <a:buNone/>
            </a:pPr>
            <a:r>
              <a:rPr lang="en-US" sz="3200" dirty="0" smtClean="0"/>
              <a:t>1 Corinthians 15:33; </a:t>
            </a:r>
            <a:r>
              <a:rPr lang="en-US" sz="3200" dirty="0"/>
              <a:t>Proverbs </a:t>
            </a:r>
            <a:r>
              <a:rPr lang="en-US" sz="3200" dirty="0" smtClean="0"/>
              <a:t>1:10, 15-16</a:t>
            </a:r>
            <a:endParaRPr lang="en-US" sz="3200" cap="small" spc="200" dirty="0" smtClean="0">
              <a:latin typeface="Gill Sans Ultra Bold" panose="020B0A02020104020203" pitchFamily="34" charset="0"/>
            </a:endParaRPr>
          </a:p>
        </p:txBody>
      </p:sp>
    </p:spTree>
    <p:extLst>
      <p:ext uri="{BB962C8B-B14F-4D97-AF65-F5344CB8AC3E}">
        <p14:creationId xmlns:p14="http://schemas.microsoft.com/office/powerpoint/2010/main" val="25819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3165" y="-58139"/>
            <a:ext cx="5641519" cy="1799850"/>
          </a:xfrm>
          <a:prstGeom prst="rect">
            <a:avLst/>
          </a:prstGeom>
        </p:spPr>
      </p:pic>
      <p:sp>
        <p:nvSpPr>
          <p:cNvPr id="3" name="Content Placeholder 2"/>
          <p:cNvSpPr>
            <a:spLocks noGrp="1"/>
          </p:cNvSpPr>
          <p:nvPr>
            <p:ph idx="1"/>
          </p:nvPr>
        </p:nvSpPr>
        <p:spPr>
          <a:xfrm>
            <a:off x="762000" y="1654624"/>
            <a:ext cx="7772400" cy="4876800"/>
          </a:xfrm>
        </p:spPr>
        <p:txBody>
          <a:bodyPr>
            <a:normAutofit/>
          </a:bodyPr>
          <a:lstStyle/>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Isolation</a:t>
            </a:r>
          </a:p>
          <a:p>
            <a:pPr marL="631825" lvl="1" indent="0">
              <a:buNone/>
            </a:pPr>
            <a:r>
              <a:rPr lang="en-US" sz="3200" dirty="0" smtClean="0"/>
              <a:t>Ecclesiastes 4:9-12; Proverbs 18:1</a:t>
            </a:r>
          </a:p>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Worldly Counselors</a:t>
            </a:r>
          </a:p>
          <a:p>
            <a:pPr marL="631825" lvl="1" indent="0">
              <a:buNone/>
            </a:pPr>
            <a:r>
              <a:rPr lang="en-US" sz="3200" dirty="0" smtClean="0"/>
              <a:t>1 Kings 12:6-11, 13-14; </a:t>
            </a:r>
            <a:r>
              <a:rPr lang="en-US" sz="3200" dirty="0"/>
              <a:t>Proverbs </a:t>
            </a:r>
            <a:r>
              <a:rPr lang="en-US" sz="3200" dirty="0" smtClean="0"/>
              <a:t>11:14</a:t>
            </a:r>
            <a:endParaRPr lang="en-US" sz="3200" cap="small" spc="200" dirty="0" smtClean="0">
              <a:latin typeface="Gill Sans Ultra Bold" panose="020B0A02020104020203" pitchFamily="34" charset="0"/>
            </a:endParaRPr>
          </a:p>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Corrupt Friendships</a:t>
            </a:r>
          </a:p>
          <a:p>
            <a:pPr marL="631825" lvl="1" indent="0">
              <a:buNone/>
            </a:pPr>
            <a:r>
              <a:rPr lang="en-US" sz="3200" dirty="0" smtClean="0"/>
              <a:t>1 Corinthians 15:33; </a:t>
            </a:r>
            <a:r>
              <a:rPr lang="en-US" sz="3200" dirty="0"/>
              <a:t>Proverbs </a:t>
            </a:r>
            <a:r>
              <a:rPr lang="en-US" sz="3200" dirty="0" smtClean="0"/>
              <a:t>1:10, 15-16</a:t>
            </a:r>
            <a:endParaRPr lang="en-US" sz="3200" cap="small" spc="200" dirty="0" smtClean="0">
              <a:latin typeface="Gill Sans Ultra Bold" panose="020B0A02020104020203" pitchFamily="34" charset="0"/>
            </a:endParaRPr>
          </a:p>
          <a:p>
            <a:pPr marL="347663" indent="-347663"/>
            <a:r>
              <a:rPr lang="en-US" sz="3600" cap="small" spc="200" dirty="0" smtClean="0">
                <a:effectLst>
                  <a:outerShdw blurRad="38100" dist="38100" dir="2700000" algn="tl">
                    <a:srgbClr val="000000">
                      <a:alpha val="43137"/>
                    </a:srgbClr>
                  </a:outerShdw>
                </a:effectLst>
                <a:latin typeface="Gill Sans Ultra Bold" panose="020B0A02020104020203" pitchFamily="34" charset="0"/>
              </a:rPr>
              <a:t>Lack of Prayer</a:t>
            </a:r>
          </a:p>
          <a:p>
            <a:pPr marL="631825" lvl="1" indent="0">
              <a:buNone/>
            </a:pPr>
            <a:r>
              <a:rPr lang="en-US" sz="3200" dirty="0" smtClean="0"/>
              <a:t>Luke 18:1,8; Hebrews 4:16</a:t>
            </a:r>
            <a:endParaRPr lang="en-US" sz="3200" cap="small" spc="200" dirty="0">
              <a:latin typeface="Gill Sans Ultra Bold" panose="020B0A02020104020203" pitchFamily="34" charset="0"/>
            </a:endParaRPr>
          </a:p>
          <a:p>
            <a:pPr marL="631825" lvl="1" indent="0">
              <a:buNone/>
            </a:pPr>
            <a:endParaRPr lang="en-US" sz="3200" cap="small" spc="200" dirty="0">
              <a:latin typeface="Gill Sans Ultra Bold" panose="020B0A02020104020203" pitchFamily="34" charset="0"/>
            </a:endParaRPr>
          </a:p>
        </p:txBody>
      </p:sp>
    </p:spTree>
    <p:extLst>
      <p:ext uri="{BB962C8B-B14F-4D97-AF65-F5344CB8AC3E}">
        <p14:creationId xmlns:p14="http://schemas.microsoft.com/office/powerpoint/2010/main" val="166077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1000"/>
                                        <p:tgtEl>
                                          <p:spTgt spid="3">
                                            <p:txEl>
                                              <p:pRg st="7" end="7"/>
                                            </p:txEl>
                                          </p:spTgt>
                                        </p:tgtEl>
                                      </p:cBhvr>
                                    </p:animEffect>
                                    <p:anim calcmode="lin" valueType="num">
                                      <p:cBhvr>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91" y="0"/>
            <a:ext cx="9091817" cy="6858000"/>
          </a:xfrm>
          <a:prstGeom prst="rect">
            <a:avLst/>
          </a:prstGeom>
        </p:spPr>
      </p:pic>
      <p:sp>
        <p:nvSpPr>
          <p:cNvPr id="2" name="Title 1"/>
          <p:cNvSpPr>
            <a:spLocks noGrp="1"/>
          </p:cNvSpPr>
          <p:nvPr>
            <p:ph type="ctrTitle"/>
          </p:nvPr>
        </p:nvSpPr>
        <p:spPr>
          <a:xfrm>
            <a:off x="685800" y="1122363"/>
            <a:ext cx="7772400" cy="1540155"/>
          </a:xfrm>
        </p:spPr>
        <p:txBody>
          <a:bodyPr anchor="ctr">
            <a:normAutofit/>
          </a:bodyPr>
          <a:lstStyle/>
          <a:p>
            <a:r>
              <a:rPr lang="en-US" sz="8000" b="1" dirty="0" smtClean="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Segoe UI Black" panose="020B0A02040204020203" pitchFamily="34" charset="0"/>
              </a:rPr>
              <a:t>DANGER</a:t>
            </a:r>
            <a:endParaRPr lang="en-US" sz="8000" b="1" dirty="0">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3" name="Subtitle 2"/>
          <p:cNvSpPr>
            <a:spLocks noGrp="1"/>
          </p:cNvSpPr>
          <p:nvPr>
            <p:ph type="subTitle" idx="1"/>
          </p:nvPr>
        </p:nvSpPr>
        <p:spPr>
          <a:xfrm>
            <a:off x="1143000" y="3548743"/>
            <a:ext cx="6858000" cy="2917371"/>
          </a:xfrm>
        </p:spPr>
        <p:txBody>
          <a:bodyPr>
            <a:noAutofit/>
          </a:bodyPr>
          <a:lstStyle/>
          <a:p>
            <a:r>
              <a:rPr lang="en-US" sz="4400" dirty="0">
                <a:latin typeface="Cooper Black" panose="0208090404030B020404" pitchFamily="18" charset="0"/>
              </a:rPr>
              <a:t>We must see the danger signs that warn </a:t>
            </a:r>
            <a:r>
              <a:rPr lang="en-US" sz="4400" dirty="0" smtClean="0">
                <a:latin typeface="Cooper Black" panose="0208090404030B020404" pitchFamily="18" charset="0"/>
              </a:rPr>
              <a:t>of</a:t>
            </a:r>
            <a:br>
              <a:rPr lang="en-US" sz="4400" dirty="0" smtClean="0">
                <a:latin typeface="Cooper Black" panose="0208090404030B020404" pitchFamily="18" charset="0"/>
              </a:rPr>
            </a:br>
            <a:r>
              <a:rPr lang="en-US" sz="4400" dirty="0" smtClean="0">
                <a:latin typeface="Cooper Black" panose="0208090404030B020404" pitchFamily="18" charset="0"/>
              </a:rPr>
              <a:t>spiritual </a:t>
            </a:r>
            <a:r>
              <a:rPr lang="en-US" sz="4400" dirty="0">
                <a:latin typeface="Cooper Black" panose="0208090404030B020404" pitchFamily="18" charset="0"/>
              </a:rPr>
              <a:t>catastrophe</a:t>
            </a:r>
            <a:r>
              <a:rPr lang="en-US" sz="4400" dirty="0" smtClean="0">
                <a:latin typeface="Cooper Black" panose="0208090404030B020404" pitchFamily="18" charset="0"/>
              </a:rPr>
              <a:t>!</a:t>
            </a:r>
          </a:p>
          <a:p>
            <a:r>
              <a:rPr lang="en-US" sz="800" b="1" dirty="0" smtClean="0"/>
              <a:t> </a:t>
            </a:r>
          </a:p>
          <a:p>
            <a:r>
              <a:rPr lang="en-US" sz="3600" dirty="0" smtClean="0"/>
              <a:t>(1 Corinthians 15:58)</a:t>
            </a:r>
            <a:endParaRPr lang="en-US" sz="3600" dirty="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9738329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777</Words>
  <Application>Microsoft Office PowerPoint</Application>
  <PresentationFormat>On-screen Show (4:3)</PresentationFormat>
  <Paragraphs>70</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Cooper Black</vt:lpstr>
      <vt:lpstr>Gill Sans Ultra Bold</vt:lpstr>
      <vt:lpstr>Segoe UI Black</vt:lpstr>
      <vt:lpstr>Office Theme</vt:lpstr>
      <vt:lpstr>DANGER</vt:lpstr>
      <vt:lpstr>PowerPoint Presentation</vt:lpstr>
      <vt:lpstr>PowerPoint Presentation</vt:lpstr>
      <vt:lpstr>PowerPoint Presentation</vt:lpstr>
      <vt:lpstr>PowerPoint Presentation</vt:lpstr>
      <vt:lpstr>DANGER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dc:title>
  <dc:creator>Stan Cox</dc:creator>
  <cp:lastModifiedBy>Stan Cox</cp:lastModifiedBy>
  <cp:revision>10</cp:revision>
  <dcterms:created xsi:type="dcterms:W3CDTF">2015-11-15T04:36:04Z</dcterms:created>
  <dcterms:modified xsi:type="dcterms:W3CDTF">2015-11-15T05:43:29Z</dcterms:modified>
</cp:coreProperties>
</file>