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1472F5-CD69-4022-B74C-59AF675D6837}" v="285" dt="2024-04-17T22:33:03.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7050" autoAdjust="0"/>
  </p:normalViewPr>
  <p:slideViewPr>
    <p:cSldViewPr snapToGrid="0">
      <p:cViewPr varScale="1">
        <p:scale>
          <a:sx n="43" d="100"/>
          <a:sy n="43" d="100"/>
        </p:scale>
        <p:origin x="2150" y="58"/>
      </p:cViewPr>
      <p:guideLst/>
    </p:cSldViewPr>
  </p:slideViewPr>
  <p:notesTextViewPr>
    <p:cViewPr>
      <p:scale>
        <a:sx n="1" d="1"/>
        <a:sy n="1" d="1"/>
      </p:scale>
      <p:origin x="0" y="0"/>
    </p:cViewPr>
  </p:notesTextViewPr>
  <p:notesViewPr>
    <p:cSldViewPr snapToGrid="0">
      <p:cViewPr varScale="1">
        <p:scale>
          <a:sx n="60" d="100"/>
          <a:sy n="60" d="100"/>
        </p:scale>
        <p:origin x="3187"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091472F5-CD69-4022-B74C-59AF675D6837}"/>
    <pc:docChg chg="undo custSel addSld delSld modSld modMainMaster modHandout">
      <pc:chgData name="Stan Cox" userId="9376f276357bfffd" providerId="LiveId" clId="{091472F5-CD69-4022-B74C-59AF675D6837}" dt="2024-04-17T22:39:00.474" v="1083" actId="20577"/>
      <pc:docMkLst>
        <pc:docMk/>
      </pc:docMkLst>
      <pc:sldChg chg="addSp delSp modSp mod modTransition setBg modAnim modNotesTx">
        <pc:chgData name="Stan Cox" userId="9376f276357bfffd" providerId="LiveId" clId="{091472F5-CD69-4022-B74C-59AF675D6837}" dt="2024-04-17T22:34:29.919" v="922" actId="115"/>
        <pc:sldMkLst>
          <pc:docMk/>
          <pc:sldMk cId="3591276057" sldId="256"/>
        </pc:sldMkLst>
        <pc:spChg chg="mod">
          <ac:chgData name="Stan Cox" userId="9376f276357bfffd" providerId="LiveId" clId="{091472F5-CD69-4022-B74C-59AF675D6837}" dt="2024-04-15T18:32:13.404" v="141" actId="403"/>
          <ac:spMkLst>
            <pc:docMk/>
            <pc:sldMk cId="3591276057" sldId="256"/>
            <ac:spMk id="2" creationId="{665A77B9-D7CF-7A09-985A-CC8D108224C2}"/>
          </ac:spMkLst>
        </pc:spChg>
        <pc:spChg chg="del mod">
          <ac:chgData name="Stan Cox" userId="9376f276357bfffd" providerId="LiveId" clId="{091472F5-CD69-4022-B74C-59AF675D6837}" dt="2024-04-15T18:20:55.917" v="23" actId="478"/>
          <ac:spMkLst>
            <pc:docMk/>
            <pc:sldMk cId="3591276057" sldId="256"/>
            <ac:spMk id="3" creationId="{58A98443-53C0-F866-1E6A-B4175EBEDB6F}"/>
          </ac:spMkLst>
        </pc:spChg>
        <pc:spChg chg="add mod">
          <ac:chgData name="Stan Cox" userId="9376f276357bfffd" providerId="LiveId" clId="{091472F5-CD69-4022-B74C-59AF675D6837}" dt="2024-04-15T18:33:22.874" v="217" actId="403"/>
          <ac:spMkLst>
            <pc:docMk/>
            <pc:sldMk cId="3591276057" sldId="256"/>
            <ac:spMk id="11" creationId="{0FCC600E-2936-3FB8-4B4B-37D139C73BF7}"/>
          </ac:spMkLst>
        </pc:spChg>
        <pc:spChg chg="add mod">
          <ac:chgData name="Stan Cox" userId="9376f276357bfffd" providerId="LiveId" clId="{091472F5-CD69-4022-B74C-59AF675D6837}" dt="2024-04-17T22:33:03.139" v="877" actId="20577"/>
          <ac:spMkLst>
            <pc:docMk/>
            <pc:sldMk cId="3591276057" sldId="256"/>
            <ac:spMk id="15" creationId="{7BF57E3B-BDBF-5EEA-1BFA-9302A44226AF}"/>
          </ac:spMkLst>
        </pc:spChg>
        <pc:spChg chg="add mod">
          <ac:chgData name="Stan Cox" userId="9376f276357bfffd" providerId="LiveId" clId="{091472F5-CD69-4022-B74C-59AF675D6837}" dt="2024-04-15T18:27:01.065" v="75" actId="1076"/>
          <ac:spMkLst>
            <pc:docMk/>
            <pc:sldMk cId="3591276057" sldId="256"/>
            <ac:spMk id="16" creationId="{E45E46D2-E595-A236-BE99-5BDB076F4820}"/>
          </ac:spMkLst>
        </pc:spChg>
        <pc:spChg chg="add del mod">
          <ac:chgData name="Stan Cox" userId="9376f276357bfffd" providerId="LiveId" clId="{091472F5-CD69-4022-B74C-59AF675D6837}" dt="2024-04-17T22:15:42.855" v="710" actId="21"/>
          <ac:spMkLst>
            <pc:docMk/>
            <pc:sldMk cId="3591276057" sldId="256"/>
            <ac:spMk id="17" creationId="{0806ABCE-1DCC-1AF8-2FB8-2DC5EDDDDE94}"/>
          </ac:spMkLst>
        </pc:spChg>
        <pc:picChg chg="add del mod">
          <ac:chgData name="Stan Cox" userId="9376f276357bfffd" providerId="LiveId" clId="{091472F5-CD69-4022-B74C-59AF675D6837}" dt="2024-04-15T18:09:24.908" v="7" actId="478"/>
          <ac:picMkLst>
            <pc:docMk/>
            <pc:sldMk cId="3591276057" sldId="256"/>
            <ac:picMk id="5" creationId="{732695BB-3506-4285-4B8C-9564F9F67484}"/>
          </ac:picMkLst>
        </pc:picChg>
        <pc:picChg chg="add del mod">
          <ac:chgData name="Stan Cox" userId="9376f276357bfffd" providerId="LiveId" clId="{091472F5-CD69-4022-B74C-59AF675D6837}" dt="2024-04-15T18:13:29.359" v="12" actId="478"/>
          <ac:picMkLst>
            <pc:docMk/>
            <pc:sldMk cId="3591276057" sldId="256"/>
            <ac:picMk id="7" creationId="{E89D9D8D-C860-6FB2-DF2A-C391A81F4FD4}"/>
          </ac:picMkLst>
        </pc:picChg>
        <pc:picChg chg="add mod">
          <ac:chgData name="Stan Cox" userId="9376f276357bfffd" providerId="LiveId" clId="{091472F5-CD69-4022-B74C-59AF675D6837}" dt="2024-04-15T18:22:15.437" v="43" actId="14100"/>
          <ac:picMkLst>
            <pc:docMk/>
            <pc:sldMk cId="3591276057" sldId="256"/>
            <ac:picMk id="9" creationId="{A8F8413A-2292-9635-E414-59CA5A09723B}"/>
          </ac:picMkLst>
        </pc:picChg>
        <pc:cxnChg chg="add mod">
          <ac:chgData name="Stan Cox" userId="9376f276357bfffd" providerId="LiveId" clId="{091472F5-CD69-4022-B74C-59AF675D6837}" dt="2024-04-15T18:23:06.516" v="57" actId="14100"/>
          <ac:cxnSpMkLst>
            <pc:docMk/>
            <pc:sldMk cId="3591276057" sldId="256"/>
            <ac:cxnSpMk id="13" creationId="{9BB58CC1-260E-52EA-20B1-633E869F22F5}"/>
          </ac:cxnSpMkLst>
        </pc:cxnChg>
      </pc:sldChg>
      <pc:sldChg chg="addSp delSp modSp add mod modTransition modAnim modNotesTx">
        <pc:chgData name="Stan Cox" userId="9376f276357bfffd" providerId="LiveId" clId="{091472F5-CD69-4022-B74C-59AF675D6837}" dt="2024-04-17T22:35:41.405" v="926" actId="207"/>
        <pc:sldMkLst>
          <pc:docMk/>
          <pc:sldMk cId="3403720768" sldId="257"/>
        </pc:sldMkLst>
        <pc:spChg chg="mod">
          <ac:chgData name="Stan Cox" userId="9376f276357bfffd" providerId="LiveId" clId="{091472F5-CD69-4022-B74C-59AF675D6837}" dt="2024-04-17T21:55:09.546" v="552" actId="14100"/>
          <ac:spMkLst>
            <pc:docMk/>
            <pc:sldMk cId="3403720768" sldId="257"/>
            <ac:spMk id="2" creationId="{665A77B9-D7CF-7A09-985A-CC8D108224C2}"/>
          </ac:spMkLst>
        </pc:spChg>
        <pc:spChg chg="add mod">
          <ac:chgData name="Stan Cox" userId="9376f276357bfffd" providerId="LiveId" clId="{091472F5-CD69-4022-B74C-59AF675D6837}" dt="2024-04-17T22:15:48.963" v="711"/>
          <ac:spMkLst>
            <pc:docMk/>
            <pc:sldMk cId="3403720768" sldId="257"/>
            <ac:spMk id="7" creationId="{0806ABCE-1DCC-1AF8-2FB8-2DC5EDDDDE94}"/>
          </ac:spMkLst>
        </pc:spChg>
        <pc:spChg chg="mod">
          <ac:chgData name="Stan Cox" userId="9376f276357bfffd" providerId="LiveId" clId="{091472F5-CD69-4022-B74C-59AF675D6837}" dt="2024-04-17T22:32:16.476" v="874" actId="20577"/>
          <ac:spMkLst>
            <pc:docMk/>
            <pc:sldMk cId="3403720768" sldId="257"/>
            <ac:spMk id="11" creationId="{0FCC600E-2936-3FB8-4B4B-37D139C73BF7}"/>
          </ac:spMkLst>
        </pc:spChg>
        <pc:spChg chg="del">
          <ac:chgData name="Stan Cox" userId="9376f276357bfffd" providerId="LiveId" clId="{091472F5-CD69-4022-B74C-59AF675D6837}" dt="2024-04-17T21:25:33.515" v="451" actId="478"/>
          <ac:spMkLst>
            <pc:docMk/>
            <pc:sldMk cId="3403720768" sldId="257"/>
            <ac:spMk id="16" creationId="{E45E46D2-E595-A236-BE99-5BDB076F4820}"/>
          </ac:spMkLst>
        </pc:spChg>
        <pc:spChg chg="del">
          <ac:chgData name="Stan Cox" userId="9376f276357bfffd" providerId="LiveId" clId="{091472F5-CD69-4022-B74C-59AF675D6837}" dt="2024-04-17T21:25:35.029" v="452" actId="478"/>
          <ac:spMkLst>
            <pc:docMk/>
            <pc:sldMk cId="3403720768" sldId="257"/>
            <ac:spMk id="17" creationId="{0806ABCE-1DCC-1AF8-2FB8-2DC5EDDDDE94}"/>
          </ac:spMkLst>
        </pc:spChg>
        <pc:cxnChg chg="add mod">
          <ac:chgData name="Stan Cox" userId="9376f276357bfffd" providerId="LiveId" clId="{091472F5-CD69-4022-B74C-59AF675D6837}" dt="2024-04-17T22:12:10.276" v="708" actId="1035"/>
          <ac:cxnSpMkLst>
            <pc:docMk/>
            <pc:sldMk cId="3403720768" sldId="257"/>
            <ac:cxnSpMk id="4" creationId="{84D6C0D1-59E1-9D7F-7FBA-A473185353BA}"/>
          </ac:cxnSpMkLst>
        </pc:cxnChg>
      </pc:sldChg>
      <pc:sldChg chg="add del setBg">
        <pc:chgData name="Stan Cox" userId="9376f276357bfffd" providerId="LiveId" clId="{091472F5-CD69-4022-B74C-59AF675D6837}" dt="2024-04-17T21:18:49.156" v="219" actId="47"/>
        <pc:sldMkLst>
          <pc:docMk/>
          <pc:sldMk cId="3730660352" sldId="257"/>
        </pc:sldMkLst>
      </pc:sldChg>
      <pc:sldChg chg="delSp modSp add mod delAnim modAnim modNotesTx">
        <pc:chgData name="Stan Cox" userId="9376f276357bfffd" providerId="LiveId" clId="{091472F5-CD69-4022-B74C-59AF675D6837}" dt="2024-04-17T22:36:14.268" v="930" actId="255"/>
        <pc:sldMkLst>
          <pc:docMk/>
          <pc:sldMk cId="224603274" sldId="258"/>
        </pc:sldMkLst>
        <pc:spChg chg="mod">
          <ac:chgData name="Stan Cox" userId="9376f276357bfffd" providerId="LiveId" clId="{091472F5-CD69-4022-B74C-59AF675D6837}" dt="2024-04-17T22:28:48.786" v="752" actId="14100"/>
          <ac:spMkLst>
            <pc:docMk/>
            <pc:sldMk cId="224603274" sldId="258"/>
            <ac:spMk id="2" creationId="{665A77B9-D7CF-7A09-985A-CC8D108224C2}"/>
          </ac:spMkLst>
        </pc:spChg>
        <pc:spChg chg="mod">
          <ac:chgData name="Stan Cox" userId="9376f276357bfffd" providerId="LiveId" clId="{091472F5-CD69-4022-B74C-59AF675D6837}" dt="2024-04-17T22:31:43.339" v="872" actId="115"/>
          <ac:spMkLst>
            <pc:docMk/>
            <pc:sldMk cId="224603274" sldId="258"/>
            <ac:spMk id="11" creationId="{0FCC600E-2936-3FB8-4B4B-37D139C73BF7}"/>
          </ac:spMkLst>
        </pc:spChg>
        <pc:spChg chg="del">
          <ac:chgData name="Stan Cox" userId="9376f276357bfffd" providerId="LiveId" clId="{091472F5-CD69-4022-B74C-59AF675D6837}" dt="2024-04-17T22:28:28.096" v="731" actId="478"/>
          <ac:spMkLst>
            <pc:docMk/>
            <pc:sldMk cId="224603274" sldId="258"/>
            <ac:spMk id="16" creationId="{E45E46D2-E595-A236-BE99-5BDB076F4820}"/>
          </ac:spMkLst>
        </pc:spChg>
      </pc:sldChg>
      <pc:sldMasterChg chg="setBg modSldLayout">
        <pc:chgData name="Stan Cox" userId="9376f276357bfffd" providerId="LiveId" clId="{091472F5-CD69-4022-B74C-59AF675D6837}" dt="2024-04-17T21:18:54.938" v="220"/>
        <pc:sldMasterMkLst>
          <pc:docMk/>
          <pc:sldMasterMk cId="2769756349" sldId="2147483648"/>
        </pc:sldMasterMkLst>
        <pc:sldLayoutChg chg="setBg">
          <pc:chgData name="Stan Cox" userId="9376f276357bfffd" providerId="LiveId" clId="{091472F5-CD69-4022-B74C-59AF675D6837}" dt="2024-04-17T21:18:54.938" v="220"/>
          <pc:sldLayoutMkLst>
            <pc:docMk/>
            <pc:sldMasterMk cId="2769756349" sldId="2147483648"/>
            <pc:sldLayoutMk cId="3789094001" sldId="2147483649"/>
          </pc:sldLayoutMkLst>
        </pc:sldLayoutChg>
        <pc:sldLayoutChg chg="setBg">
          <pc:chgData name="Stan Cox" userId="9376f276357bfffd" providerId="LiveId" clId="{091472F5-CD69-4022-B74C-59AF675D6837}" dt="2024-04-17T21:18:54.938" v="220"/>
          <pc:sldLayoutMkLst>
            <pc:docMk/>
            <pc:sldMasterMk cId="2769756349" sldId="2147483648"/>
            <pc:sldLayoutMk cId="3796038139" sldId="2147483650"/>
          </pc:sldLayoutMkLst>
        </pc:sldLayoutChg>
        <pc:sldLayoutChg chg="setBg">
          <pc:chgData name="Stan Cox" userId="9376f276357bfffd" providerId="LiveId" clId="{091472F5-CD69-4022-B74C-59AF675D6837}" dt="2024-04-17T21:18:54.938" v="220"/>
          <pc:sldLayoutMkLst>
            <pc:docMk/>
            <pc:sldMasterMk cId="2769756349" sldId="2147483648"/>
            <pc:sldLayoutMk cId="514464952" sldId="2147483651"/>
          </pc:sldLayoutMkLst>
        </pc:sldLayoutChg>
        <pc:sldLayoutChg chg="setBg">
          <pc:chgData name="Stan Cox" userId="9376f276357bfffd" providerId="LiveId" clId="{091472F5-CD69-4022-B74C-59AF675D6837}" dt="2024-04-17T21:18:54.938" v="220"/>
          <pc:sldLayoutMkLst>
            <pc:docMk/>
            <pc:sldMasterMk cId="2769756349" sldId="2147483648"/>
            <pc:sldLayoutMk cId="4166364952" sldId="2147483652"/>
          </pc:sldLayoutMkLst>
        </pc:sldLayoutChg>
        <pc:sldLayoutChg chg="setBg">
          <pc:chgData name="Stan Cox" userId="9376f276357bfffd" providerId="LiveId" clId="{091472F5-CD69-4022-B74C-59AF675D6837}" dt="2024-04-17T21:18:54.938" v="220"/>
          <pc:sldLayoutMkLst>
            <pc:docMk/>
            <pc:sldMasterMk cId="2769756349" sldId="2147483648"/>
            <pc:sldLayoutMk cId="3669114611" sldId="2147483653"/>
          </pc:sldLayoutMkLst>
        </pc:sldLayoutChg>
        <pc:sldLayoutChg chg="setBg">
          <pc:chgData name="Stan Cox" userId="9376f276357bfffd" providerId="LiveId" clId="{091472F5-CD69-4022-B74C-59AF675D6837}" dt="2024-04-17T21:18:54.938" v="220"/>
          <pc:sldLayoutMkLst>
            <pc:docMk/>
            <pc:sldMasterMk cId="2769756349" sldId="2147483648"/>
            <pc:sldLayoutMk cId="3023806783" sldId="2147483654"/>
          </pc:sldLayoutMkLst>
        </pc:sldLayoutChg>
        <pc:sldLayoutChg chg="setBg">
          <pc:chgData name="Stan Cox" userId="9376f276357bfffd" providerId="LiveId" clId="{091472F5-CD69-4022-B74C-59AF675D6837}" dt="2024-04-17T21:18:54.938" v="220"/>
          <pc:sldLayoutMkLst>
            <pc:docMk/>
            <pc:sldMasterMk cId="2769756349" sldId="2147483648"/>
            <pc:sldLayoutMk cId="1833572706" sldId="2147483655"/>
          </pc:sldLayoutMkLst>
        </pc:sldLayoutChg>
        <pc:sldLayoutChg chg="setBg">
          <pc:chgData name="Stan Cox" userId="9376f276357bfffd" providerId="LiveId" clId="{091472F5-CD69-4022-B74C-59AF675D6837}" dt="2024-04-17T21:18:54.938" v="220"/>
          <pc:sldLayoutMkLst>
            <pc:docMk/>
            <pc:sldMasterMk cId="2769756349" sldId="2147483648"/>
            <pc:sldLayoutMk cId="2147307041" sldId="2147483656"/>
          </pc:sldLayoutMkLst>
        </pc:sldLayoutChg>
        <pc:sldLayoutChg chg="setBg">
          <pc:chgData name="Stan Cox" userId="9376f276357bfffd" providerId="LiveId" clId="{091472F5-CD69-4022-B74C-59AF675D6837}" dt="2024-04-17T21:18:54.938" v="220"/>
          <pc:sldLayoutMkLst>
            <pc:docMk/>
            <pc:sldMasterMk cId="2769756349" sldId="2147483648"/>
            <pc:sldLayoutMk cId="1058494981" sldId="2147483657"/>
          </pc:sldLayoutMkLst>
        </pc:sldLayoutChg>
        <pc:sldLayoutChg chg="setBg">
          <pc:chgData name="Stan Cox" userId="9376f276357bfffd" providerId="LiveId" clId="{091472F5-CD69-4022-B74C-59AF675D6837}" dt="2024-04-17T21:18:54.938" v="220"/>
          <pc:sldLayoutMkLst>
            <pc:docMk/>
            <pc:sldMasterMk cId="2769756349" sldId="2147483648"/>
            <pc:sldLayoutMk cId="3191978403" sldId="2147483658"/>
          </pc:sldLayoutMkLst>
        </pc:sldLayoutChg>
        <pc:sldLayoutChg chg="setBg">
          <pc:chgData name="Stan Cox" userId="9376f276357bfffd" providerId="LiveId" clId="{091472F5-CD69-4022-B74C-59AF675D6837}" dt="2024-04-17T21:18:54.938" v="220"/>
          <pc:sldLayoutMkLst>
            <pc:docMk/>
            <pc:sldMasterMk cId="2769756349" sldId="2147483648"/>
            <pc:sldLayoutMk cId="3754924231"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00B15C-B831-5F37-DDCC-243BA1E4472E}"/>
              </a:ext>
            </a:extLst>
          </p:cNvPr>
          <p:cNvSpPr>
            <a:spLocks noGrp="1"/>
          </p:cNvSpPr>
          <p:nvPr>
            <p:ph type="hdr" sz="quarter"/>
          </p:nvPr>
        </p:nvSpPr>
        <p:spPr>
          <a:xfrm>
            <a:off x="-1" y="0"/>
            <a:ext cx="3884613" cy="850900"/>
          </a:xfrm>
          <a:prstGeom prst="rect">
            <a:avLst/>
          </a:prstGeom>
        </p:spPr>
        <p:txBody>
          <a:bodyPr vert="horz" lIns="91440" tIns="45720" rIns="91440" bIns="45720" rtlCol="0"/>
          <a:lstStyle>
            <a:lvl1pPr algn="l">
              <a:defRPr sz="1200"/>
            </a:lvl1pPr>
          </a:lstStyle>
          <a:p>
            <a:r>
              <a:rPr lang="en-US" sz="2800" dirty="0">
                <a:latin typeface="Algerian" panose="04020705040A02060702" pitchFamily="82" charset="0"/>
              </a:rPr>
              <a:t>Dan</a:t>
            </a:r>
          </a:p>
          <a:p>
            <a:r>
              <a:rPr lang="en-US" sz="1600" dirty="0"/>
              <a:t>A History of Idolatry (Judges 18)</a:t>
            </a:r>
          </a:p>
        </p:txBody>
      </p:sp>
      <p:sp>
        <p:nvSpPr>
          <p:cNvPr id="3" name="Date Placeholder 2">
            <a:extLst>
              <a:ext uri="{FF2B5EF4-FFF2-40B4-BE49-F238E27FC236}">
                <a16:creationId xmlns:a16="http://schemas.microsoft.com/office/drawing/2014/main" id="{4478E013-0EDB-F6E0-254B-4DBC9D6C20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April, 21, 2024 @ 9am</a:t>
            </a:r>
          </a:p>
        </p:txBody>
      </p:sp>
      <p:sp>
        <p:nvSpPr>
          <p:cNvPr id="4" name="Footer Placeholder 3">
            <a:extLst>
              <a:ext uri="{FF2B5EF4-FFF2-40B4-BE49-F238E27FC236}">
                <a16:creationId xmlns:a16="http://schemas.microsoft.com/office/drawing/2014/main" id="{0822AE3B-57A9-53F2-B928-658EF6F4B7B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A123E4A7-EA60-A345-7E4B-EC2DAE162C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A845C535-2113-404A-BB73-656BF7345A9F}" type="slidenum">
              <a:rPr lang="en-US" smtClean="0"/>
              <a:t>‹#›</a:t>
            </a:fld>
            <a:endParaRPr lang="en-US" dirty="0"/>
          </a:p>
        </p:txBody>
      </p:sp>
    </p:spTree>
    <p:extLst>
      <p:ext uri="{BB962C8B-B14F-4D97-AF65-F5344CB8AC3E}">
        <p14:creationId xmlns:p14="http://schemas.microsoft.com/office/powerpoint/2010/main" val="3944313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E4E0F8-279A-46F8-B1C1-0D2619D6DEFE}" type="datetimeFigureOut">
              <a:rPr lang="en-US" smtClean="0"/>
              <a:t>4/17/2024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2B2348-F942-4933-ADC5-C1AA9FC56698}" type="slidenum">
              <a:rPr lang="en-US" smtClean="0"/>
              <a:t>‹#›</a:t>
            </a:fld>
            <a:endParaRPr lang="en-US"/>
          </a:p>
        </p:txBody>
      </p:sp>
    </p:spTree>
    <p:extLst>
      <p:ext uri="{BB962C8B-B14F-4D97-AF65-F5344CB8AC3E}">
        <p14:creationId xmlns:p14="http://schemas.microsoft.com/office/powerpoint/2010/main" val="231500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r>
              <a:rPr lang="en-US" sz="1200" b="1" i="0" u="none" strike="noStrike" baseline="0" dirty="0">
                <a:solidFill>
                  <a:schemeClr val="tx1"/>
                </a:solidFill>
                <a:latin typeface="+mn-lt"/>
              </a:rPr>
              <a:t>Dan – A History of Idolatry</a:t>
            </a:r>
          </a:p>
          <a:p>
            <a:pPr marR="0" algn="ctr" rtl="0"/>
            <a:r>
              <a:rPr lang="en-US" sz="1200" b="1" i="0" u="none" strike="noStrike" baseline="0" dirty="0">
                <a:solidFill>
                  <a:schemeClr val="tx1"/>
                </a:solidFill>
                <a:latin typeface="+mn-lt"/>
              </a:rPr>
              <a:t>Judges 18</a:t>
            </a:r>
          </a:p>
          <a:p>
            <a:pPr marR="0" algn="ctr" rtl="0"/>
            <a:endParaRPr lang="en-US" sz="1200" b="0" i="0" u="none" strike="noStrike" baseline="0" dirty="0">
              <a:solidFill>
                <a:schemeClr val="tx1"/>
              </a:solidFill>
              <a:latin typeface="+mn-lt"/>
            </a:endParaRPr>
          </a:p>
          <a:p>
            <a:pPr marR="0" algn="l" rtl="0"/>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Introduction:</a:t>
            </a:r>
            <a:endParaRPr lang="en-US" sz="1200" b="0" i="0" u="none" strike="noStrike" baseline="0" dirty="0">
              <a:solidFill>
                <a:schemeClr val="tx1"/>
              </a:solidFill>
              <a:latin typeface="+mn-lt"/>
            </a:endParaRPr>
          </a:p>
          <a:p>
            <a:pPr marR="0" algn="l" rtl="0">
              <a:buSzPts val="2200"/>
              <a:buFont typeface="Symbol" panose="05050102010706020507" pitchFamily="18" charset="2"/>
              <a:buChar char="·"/>
            </a:pPr>
            <a:r>
              <a:rPr lang="en-US" sz="1200" b="1" i="0" u="none" strike="noStrike" baseline="0" dirty="0">
                <a:solidFill>
                  <a:schemeClr val="tx1"/>
                </a:solidFill>
                <a:latin typeface="+mn-lt"/>
              </a:rPr>
              <a:t>Dan was Jacob's fifth son, the first born to Bilhah, Rachel's maid.</a:t>
            </a:r>
            <a:endParaRPr lang="en-US" sz="1200" b="0" i="0" u="none" strike="noStrike" baseline="0" dirty="0">
              <a:solidFill>
                <a:schemeClr val="tx1"/>
              </a:solidFill>
              <a:latin typeface="+mn-lt"/>
            </a:endParaRPr>
          </a:p>
          <a:p>
            <a:pPr marR="0" algn="l" rtl="0"/>
            <a:r>
              <a:rPr lang="en-US" sz="1200" b="0" i="0" u="none" strike="noStrike" baseline="0" dirty="0">
                <a:solidFill>
                  <a:schemeClr val="tx1"/>
                </a:solidFill>
                <a:latin typeface="+mn-lt"/>
              </a:rPr>
              <a:t>Leah:Reuben1, Simeon2, Levi3, Judah 4, Issachar9, Zebulun10</a:t>
            </a:r>
          </a:p>
          <a:p>
            <a:pPr marR="0" algn="l" rtl="0"/>
            <a:r>
              <a:rPr lang="en-US" sz="1200" b="0" i="0" u="none" strike="noStrike" baseline="0" dirty="0">
                <a:solidFill>
                  <a:schemeClr val="tx1"/>
                </a:solidFill>
                <a:latin typeface="+mn-lt"/>
              </a:rPr>
              <a:t>Bilhah (Rachel's Maid):Dan5,Naphtali6,</a:t>
            </a:r>
          </a:p>
          <a:p>
            <a:pPr marR="0" algn="l" rtl="0"/>
            <a:r>
              <a:rPr lang="en-US" sz="1200" b="0" i="0" u="none" strike="noStrike" baseline="0" dirty="0" err="1">
                <a:solidFill>
                  <a:schemeClr val="tx1"/>
                </a:solidFill>
                <a:latin typeface="+mn-lt"/>
              </a:rPr>
              <a:t>Zilpah</a:t>
            </a:r>
            <a:r>
              <a:rPr lang="en-US" sz="1200" b="0" i="0" u="none" strike="noStrike" baseline="0" dirty="0">
                <a:solidFill>
                  <a:schemeClr val="tx1"/>
                </a:solidFill>
                <a:latin typeface="+mn-lt"/>
              </a:rPr>
              <a:t> (Leah's Maid): Gad7, Asher8, </a:t>
            </a:r>
          </a:p>
          <a:p>
            <a:pPr marR="0" algn="l" rtl="0"/>
            <a:r>
              <a:rPr lang="en-US" sz="1200" b="0" i="0" u="none" strike="noStrike" baseline="0" dirty="0">
                <a:solidFill>
                  <a:schemeClr val="tx1"/>
                </a:solidFill>
                <a:latin typeface="+mn-lt"/>
              </a:rPr>
              <a:t>Rachel: Joseph11, Benjamin</a:t>
            </a:r>
          </a:p>
          <a:p>
            <a:pPr marR="0" algn="l" rtl="0"/>
            <a:r>
              <a:rPr lang="en-US" sz="1200" b="1" i="0" u="none" strike="noStrike" baseline="0" dirty="0">
                <a:solidFill>
                  <a:schemeClr val="tx1"/>
                </a:solidFill>
                <a:latin typeface="+mn-lt"/>
              </a:rPr>
              <a:t>[CLICK] Dan's inheritance, </a:t>
            </a:r>
            <a:r>
              <a:rPr lang="en-US" sz="1200" b="1" i="0" u="none" strike="noStrike" baseline="0" dirty="0" err="1">
                <a:solidFill>
                  <a:schemeClr val="tx1"/>
                </a:solidFill>
                <a:latin typeface="+mn-lt"/>
              </a:rPr>
              <a:t>twestern</a:t>
            </a:r>
            <a:r>
              <a:rPr lang="en-US" sz="1200" b="1" i="0" u="none" strike="noStrike" baseline="0" dirty="0">
                <a:solidFill>
                  <a:schemeClr val="tx1"/>
                </a:solidFill>
                <a:latin typeface="+mn-lt"/>
              </a:rPr>
              <a:t> slopes of mountains of Israel to sea.</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We are told that the tribe of Dan was not successful in completely driving out the Amorites, in taking the inheritance of their land.  They instead were </a:t>
            </a:r>
            <a:r>
              <a:rPr lang="en-US" sz="1200" b="0" i="1" u="none" strike="noStrike" baseline="0" dirty="0">
                <a:solidFill>
                  <a:schemeClr val="tx1"/>
                </a:solidFill>
                <a:latin typeface="+mn-lt"/>
              </a:rPr>
              <a:t>"driven into the mountains, for they</a:t>
            </a:r>
            <a:r>
              <a:rPr lang="en-US" sz="1200" b="0" i="0" u="none" strike="noStrike" baseline="0" dirty="0">
                <a:solidFill>
                  <a:schemeClr val="tx1"/>
                </a:solidFill>
                <a:latin typeface="+mn-lt"/>
              </a:rPr>
              <a:t> [the Amorites] </a:t>
            </a:r>
            <a:r>
              <a:rPr lang="en-US" sz="1200" b="0" i="1" u="none" strike="noStrike" baseline="0" dirty="0">
                <a:solidFill>
                  <a:schemeClr val="tx1"/>
                </a:solidFill>
                <a:latin typeface="+mn-lt"/>
              </a:rPr>
              <a:t>would not allow them to come down to the valley."</a:t>
            </a:r>
            <a:r>
              <a:rPr lang="en-US" sz="1200" b="0" i="0" u="none" strike="noStrike" baseline="0" dirty="0">
                <a:solidFill>
                  <a:schemeClr val="tx1"/>
                </a:solidFill>
                <a:latin typeface="+mn-lt"/>
              </a:rPr>
              <a:t> </a:t>
            </a:r>
            <a:r>
              <a:rPr lang="en-US" sz="1200" b="1" i="0" u="none" strike="noStrike" baseline="0" dirty="0">
                <a:solidFill>
                  <a:schemeClr val="tx1"/>
                </a:solidFill>
                <a:latin typeface="+mn-lt"/>
              </a:rPr>
              <a:t>(Judges 1:34).</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The portion assigned to Dan adjoined those of Ephraim, Benjamin and Judah, and lay on the western slopes of the mountain. The reference in Jdg_5:17 : “And Dan, why did he remain in ships?” seems to mean that on the West, Dan had reached the sea. But the passage is one of difficulty. We are told that the Amorites forced the children of Dan into the mountain (Jdg_1:34), so they did not enjoy the richest part of their ideal portion, the fertile plain between the mountain and the sea... Later we find Dan oppressed by the Philistines, against whom the heroic exploits of Samson were performed (</a:t>
            </a:r>
            <a:r>
              <a:rPr lang="en-US" sz="1200" b="0" i="0" u="none" strike="noStrike" baseline="0" dirty="0" err="1">
                <a:solidFill>
                  <a:schemeClr val="tx1"/>
                </a:solidFill>
                <a:latin typeface="+mn-lt"/>
              </a:rPr>
              <a:t>Jdg</a:t>
            </a:r>
            <a:r>
              <a:rPr lang="en-US" sz="1200" b="0" i="0" u="none" strike="noStrike" baseline="0" dirty="0">
                <a:solidFill>
                  <a:schemeClr val="tx1"/>
                </a:solidFill>
                <a:latin typeface="+mn-lt"/>
              </a:rPr>
              <a:t> 14ff)... </a:t>
            </a:r>
          </a:p>
          <a:p>
            <a:pPr marR="0" algn="l" rtl="0">
              <a:buSzPts val="2200"/>
              <a:buFont typeface="Symbol" panose="05050102010706020507" pitchFamily="18" charset="2"/>
              <a:buChar char="·"/>
            </a:pPr>
            <a:r>
              <a:rPr lang="en-US" sz="1200" b="1" i="0" u="none" strike="noStrike" baseline="0" dirty="0">
                <a:solidFill>
                  <a:schemeClr val="tx1"/>
                </a:solidFill>
                <a:latin typeface="+mn-lt"/>
              </a:rPr>
              <a:t>Judges 17 reveals a man named Micah from the mountains of Ephraim who used 200 shekels from his mother to make an idol. He then hired a priest, a man from the tribe of Levi, to be his personal priest.</a:t>
            </a:r>
          </a:p>
          <a:p>
            <a:pPr marR="0" lvl="1" algn="l" rtl="0">
              <a:buSzPts val="2200"/>
              <a:buFont typeface="Symbol" panose="05050102010706020507" pitchFamily="18" charset="2"/>
              <a:buChar char="·"/>
            </a:pPr>
            <a:r>
              <a:rPr lang="en-US" sz="1200" b="0" i="0" u="none" strike="noStrike" baseline="0" dirty="0">
                <a:solidFill>
                  <a:schemeClr val="tx1"/>
                </a:solidFill>
                <a:latin typeface="+mn-lt"/>
              </a:rPr>
              <a:t>We know this to be a time of lawlessness, superstition and ignorance in Israel.</a:t>
            </a:r>
          </a:p>
          <a:p>
            <a:pPr marR="0" algn="l" rtl="0"/>
            <a:r>
              <a:rPr lang="en-US" sz="1200" b="1" i="0" u="none" strike="noStrike" baseline="0" dirty="0">
                <a:solidFill>
                  <a:schemeClr val="tx1"/>
                </a:solidFill>
                <a:latin typeface="+mn-lt"/>
              </a:rPr>
              <a:t>Judges 17:6</a:t>
            </a:r>
            <a:r>
              <a:rPr lang="en-US" sz="1200" b="0" i="0" u="none" strike="noStrike" baseline="0" dirty="0">
                <a:solidFill>
                  <a:schemeClr val="tx1"/>
                </a:solidFill>
                <a:latin typeface="+mn-lt"/>
              </a:rPr>
              <a:t>  </a:t>
            </a:r>
            <a:r>
              <a:rPr lang="en-US" sz="1200" b="0" i="1" u="none" strike="noStrike" baseline="0" dirty="0">
                <a:solidFill>
                  <a:schemeClr val="tx1"/>
                </a:solidFill>
                <a:latin typeface="+mn-lt"/>
              </a:rPr>
              <a:t>In those days there was no king in Israel; everyone did what was right in his own eyes.</a:t>
            </a:r>
            <a:endParaRPr lang="en-US" sz="1200" b="0" i="0" u="none" strike="noStrike" baseline="0" dirty="0">
              <a:solidFill>
                <a:schemeClr val="tx1"/>
              </a:solidFill>
              <a:latin typeface="+mn-lt"/>
            </a:endParaRPr>
          </a:p>
          <a:p>
            <a:pPr marR="0" lvl="1" algn="l" rtl="0">
              <a:buSzPts val="1400"/>
              <a:buFont typeface="Symbol" panose="05050102010706020507" pitchFamily="18" charset="2"/>
              <a:buChar char="·"/>
            </a:pPr>
            <a:r>
              <a:rPr lang="en-US" sz="1200" b="0" i="0" u="none" strike="noStrike" baseline="0" dirty="0">
                <a:solidFill>
                  <a:schemeClr val="tx1"/>
                </a:solidFill>
                <a:latin typeface="+mn-lt"/>
              </a:rPr>
              <a:t>Micah actually thought that hiring a Levite (as a priest of an idol) would please the LORD God!</a:t>
            </a:r>
          </a:p>
          <a:p>
            <a:pPr marR="0" algn="l" rtl="0"/>
            <a:r>
              <a:rPr lang="en-US" sz="1200" b="1" i="0" u="none" strike="noStrike" baseline="0" dirty="0">
                <a:solidFill>
                  <a:schemeClr val="tx1"/>
                </a:solidFill>
                <a:latin typeface="+mn-lt"/>
              </a:rPr>
              <a:t>Judges 17:13  </a:t>
            </a:r>
            <a:r>
              <a:rPr lang="en-US" sz="1200" b="0" i="1" u="none" strike="noStrike" baseline="0" dirty="0">
                <a:solidFill>
                  <a:schemeClr val="tx1"/>
                </a:solidFill>
                <a:latin typeface="+mn-lt"/>
              </a:rPr>
              <a:t>Then Micah said, "Now I know that the LORD will be good to me, since I have a Levite as priest!"</a:t>
            </a:r>
            <a:endParaRPr lang="en-US" sz="1200" b="0" i="0" u="none" strike="noStrike" baseline="0" dirty="0">
              <a:solidFill>
                <a:schemeClr val="tx1"/>
              </a:solidFill>
              <a:latin typeface="+mn-lt"/>
            </a:endParaRPr>
          </a:p>
          <a:p>
            <a:pPr marR="0" algn="l" rtl="0">
              <a:buSzPts val="1400"/>
              <a:buFont typeface="Symbol" panose="05050102010706020507" pitchFamily="18" charset="2"/>
              <a:buChar char="·"/>
            </a:pPr>
            <a:r>
              <a:rPr lang="en-US" sz="1200" b="1" i="0" u="none" strike="noStrike" baseline="0" dirty="0">
                <a:solidFill>
                  <a:schemeClr val="tx1"/>
                </a:solidFill>
                <a:latin typeface="+mn-lt"/>
              </a:rPr>
              <a:t>This is where a party of Danites come into the picture (Judges 18), as they try to find more land to dwell in (i.e. trying to do God's work for him!)</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Five spies were sent to Micah's house, and they found the young Levite serving as his priest.</a:t>
            </a:r>
          </a:p>
          <a:p>
            <a:pPr>
              <a:buSzPts val="2200"/>
              <a:buFont typeface="Symbol" panose="05050102010706020507" pitchFamily="18" charset="2"/>
              <a:buChar char="·"/>
            </a:pPr>
            <a:r>
              <a:rPr lang="en-US" sz="1200" b="0" i="0" u="none" strike="noStrike" baseline="0" dirty="0">
                <a:solidFill>
                  <a:schemeClr val="tx1"/>
                </a:solidFill>
                <a:latin typeface="+mn-lt"/>
              </a:rPr>
              <a:t>He sent them on to the city of </a:t>
            </a:r>
            <a:r>
              <a:rPr lang="en-US" sz="1200" b="0" i="0" u="none" strike="noStrike" baseline="0" dirty="0" err="1">
                <a:solidFill>
                  <a:schemeClr val="tx1"/>
                </a:solidFill>
                <a:latin typeface="+mn-lt"/>
              </a:rPr>
              <a:t>Laish</a:t>
            </a:r>
            <a:r>
              <a:rPr lang="en-US" sz="1200" b="0" i="0" u="none" strike="noStrike" baseline="0" dirty="0">
                <a:solidFill>
                  <a:schemeClr val="tx1"/>
                </a:solidFill>
                <a:latin typeface="+mn-lt"/>
              </a:rPr>
              <a:t>, which the Danites determined to make their own.  (The people there were vulnerable to </a:t>
            </a:r>
            <a:r>
              <a:rPr lang="en-US" sz="1200" b="0" i="0" u="none" strike="noStrike" baseline="0" dirty="0" err="1">
                <a:solidFill>
                  <a:schemeClr val="tx1"/>
                </a:solidFill>
                <a:latin typeface="+mn-lt"/>
              </a:rPr>
              <a:t>invastion</a:t>
            </a:r>
            <a:r>
              <a:rPr lang="en-US" sz="1200" b="0" i="0" u="none" strike="noStrike" baseline="0" dirty="0">
                <a:solidFill>
                  <a:schemeClr val="tx1"/>
                </a:solidFill>
                <a:latin typeface="+mn-lt"/>
              </a:rPr>
              <a:t>, secure only in isolation from others).</a:t>
            </a:r>
          </a:p>
          <a:p>
            <a:pPr>
              <a:buSzPts val="2200"/>
              <a:buFont typeface="Symbol" panose="05050102010706020507" pitchFamily="18" charset="2"/>
              <a:buChar char="·"/>
            </a:pPr>
            <a:r>
              <a:rPr lang="en-US" sz="1200" b="0" i="0" u="none" strike="noStrike" baseline="0" dirty="0">
                <a:solidFill>
                  <a:schemeClr val="tx1"/>
                </a:solidFill>
                <a:latin typeface="+mn-lt"/>
              </a:rPr>
              <a:t>They went and got a total of 600 men, and returned to the house of </a:t>
            </a:r>
            <a:r>
              <a:rPr lang="en-US" sz="1200" b="0" i="0" u="none" strike="noStrike" baseline="0" dirty="0" err="1">
                <a:solidFill>
                  <a:schemeClr val="tx1"/>
                </a:solidFill>
                <a:latin typeface="+mn-lt"/>
              </a:rPr>
              <a:t>Michah</a:t>
            </a:r>
            <a:r>
              <a:rPr lang="en-US" sz="1200" b="0" i="0" u="none" strike="noStrike" baseline="0" dirty="0">
                <a:solidFill>
                  <a:schemeClr val="tx1"/>
                </a:solidFill>
                <a:latin typeface="+mn-lt"/>
              </a:rPr>
              <a:t>, where we pick up the narrative:</a:t>
            </a:r>
          </a:p>
          <a:p>
            <a:pPr marR="0" algn="l" rtl="0"/>
            <a:r>
              <a:rPr lang="en-US" sz="1200" b="1" i="0" u="none" strike="noStrike" baseline="0" dirty="0">
                <a:solidFill>
                  <a:schemeClr val="tx1"/>
                </a:solidFill>
                <a:latin typeface="+mn-lt"/>
              </a:rPr>
              <a:t>(Judges 18:18-31) READ</a:t>
            </a:r>
            <a:endParaRPr lang="en-US" sz="1200" u="none" dirty="0">
              <a:solidFill>
                <a:schemeClr val="tx1"/>
              </a:solidFill>
              <a:latin typeface="+mn-lt"/>
            </a:endParaRPr>
          </a:p>
        </p:txBody>
      </p:sp>
      <p:sp>
        <p:nvSpPr>
          <p:cNvPr id="4" name="Slide Number Placeholder 3"/>
          <p:cNvSpPr>
            <a:spLocks noGrp="1"/>
          </p:cNvSpPr>
          <p:nvPr>
            <p:ph type="sldNum" sz="quarter" idx="5"/>
          </p:nvPr>
        </p:nvSpPr>
        <p:spPr/>
        <p:txBody>
          <a:bodyPr/>
          <a:lstStyle/>
          <a:p>
            <a:fld id="{212B2348-F942-4933-ADC5-C1AA9FC56698}" type="slidenum">
              <a:rPr lang="en-US" smtClean="0"/>
              <a:t>1</a:t>
            </a:fld>
            <a:endParaRPr lang="en-US"/>
          </a:p>
        </p:txBody>
      </p:sp>
    </p:spTree>
    <p:extLst>
      <p:ext uri="{BB962C8B-B14F-4D97-AF65-F5344CB8AC3E}">
        <p14:creationId xmlns:p14="http://schemas.microsoft.com/office/powerpoint/2010/main" val="2058323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2200" b="1" i="0" u="none" strike="noStrike" baseline="0" dirty="0">
                <a:solidFill>
                  <a:srgbClr val="000000"/>
                </a:solidFill>
                <a:latin typeface="Calibri" panose="020F0502020204030204" pitchFamily="34" charset="0"/>
              </a:rPr>
              <a:t>[NEW SLIDE: CLICK]</a:t>
            </a:r>
            <a:endParaRPr lang="en-US" sz="2200" b="0" i="0" u="none" strike="noStrike" baseline="0" dirty="0">
              <a:solidFill>
                <a:srgbClr val="000000"/>
              </a:solidFill>
              <a:latin typeface="Calibri" panose="020F0502020204030204" pitchFamily="34" charset="0"/>
            </a:endParaRPr>
          </a:p>
          <a:p>
            <a:pPr marR="0" algn="l" rtl="0"/>
            <a:r>
              <a:rPr lang="en-US" sz="2200" b="1" i="0" u="none" strike="noStrike" baseline="0" dirty="0">
                <a:solidFill>
                  <a:srgbClr val="000000"/>
                </a:solidFill>
                <a:latin typeface="Calibri" panose="020F0502020204030204" pitchFamily="34" charset="0"/>
              </a:rPr>
              <a:t>DISCUSSION:</a:t>
            </a:r>
            <a:endParaRPr lang="en-US" sz="2200" b="0" i="0" u="none" strike="noStrike" baseline="0" dirty="0">
              <a:solidFill>
                <a:srgbClr val="000000"/>
              </a:solidFill>
              <a:latin typeface="Calibri" panose="020F0502020204030204" pitchFamily="34" charset="0"/>
            </a:endParaRPr>
          </a:p>
          <a:p>
            <a:pPr marR="0" algn="l" rtl="0"/>
            <a:r>
              <a:rPr lang="en-US" sz="2200" b="0" i="0" u="none" strike="noStrike" baseline="0" dirty="0">
                <a:solidFill>
                  <a:srgbClr val="000000"/>
                </a:solidFill>
                <a:latin typeface="Calibri" panose="020F0502020204030204" pitchFamily="34" charset="0"/>
              </a:rPr>
              <a:t>Major Points to Make</a:t>
            </a:r>
          </a:p>
          <a:p>
            <a:pPr marR="0" algn="l" rtl="0">
              <a:buSzPts val="2200"/>
              <a:buFont typeface="Symbol" panose="05050102010706020507" pitchFamily="18" charset="2"/>
              <a:buChar char="·"/>
            </a:pPr>
            <a:r>
              <a:rPr lang="en-US" sz="2200" b="1" i="0" u="none" strike="noStrike" baseline="0" dirty="0">
                <a:solidFill>
                  <a:srgbClr val="000000"/>
                </a:solidFill>
                <a:latin typeface="Calibri" panose="020F0502020204030204" pitchFamily="34" charset="0"/>
              </a:rPr>
              <a:t>The Sin of Anarchy</a:t>
            </a:r>
            <a:endParaRPr lang="en-US" sz="2200" b="0" i="0" u="none" strike="noStrike" baseline="0" dirty="0">
              <a:solidFill>
                <a:srgbClr val="000000"/>
              </a:solidFill>
              <a:latin typeface="Calibri" panose="020F0502020204030204" pitchFamily="34" charset="0"/>
            </a:endParaRPr>
          </a:p>
          <a:p>
            <a:pPr marR="0" lvl="1" algn="l" rtl="0">
              <a:buFont typeface="Symbol" panose="05050102010706020507" pitchFamily="18" charset="2"/>
              <a:buChar char="·"/>
            </a:pPr>
            <a:r>
              <a:rPr lang="en-US" sz="2200" b="0" i="0" u="none" strike="noStrike" baseline="0" dirty="0">
                <a:solidFill>
                  <a:srgbClr val="000000"/>
                </a:solidFill>
                <a:latin typeface="Calibri" panose="020F0502020204030204" pitchFamily="34" charset="0"/>
              </a:rPr>
              <a:t>No king indicated 3 </a:t>
            </a:r>
            <a:r>
              <a:rPr lang="en-US" sz="2200" b="0" i="0" u="none" strike="noStrike" baseline="0" dirty="0" err="1">
                <a:solidFill>
                  <a:srgbClr val="000000"/>
                </a:solidFill>
                <a:latin typeface="Calibri" panose="020F0502020204030204" pitchFamily="34" charset="0"/>
              </a:rPr>
              <a:t>timeSs</a:t>
            </a:r>
            <a:r>
              <a:rPr lang="en-US" sz="2200" b="0" i="0" u="none" strike="noStrike" baseline="0" dirty="0">
                <a:solidFill>
                  <a:srgbClr val="000000"/>
                </a:solidFill>
                <a:latin typeface="Calibri" panose="020F0502020204030204" pitchFamily="34" charset="0"/>
              </a:rPr>
              <a:t> in the remote context</a:t>
            </a:r>
          </a:p>
          <a:p>
            <a:pPr marR="0" algn="l" rtl="0"/>
            <a:r>
              <a:rPr lang="en-US" sz="2200" b="1" i="0" u="none" strike="noStrike" baseline="0" dirty="0">
                <a:solidFill>
                  <a:srgbClr val="FF0000"/>
                </a:solidFill>
                <a:latin typeface="Calibri" panose="020F0502020204030204" pitchFamily="34" charset="0"/>
              </a:rPr>
              <a:t>Judges 17:6 </a:t>
            </a:r>
            <a:r>
              <a:rPr lang="en-US" sz="2200" b="0" i="1" u="none" strike="noStrike" baseline="0" dirty="0">
                <a:solidFill>
                  <a:srgbClr val="FF0000"/>
                </a:solidFill>
                <a:latin typeface="Calibri" panose="020F0502020204030204" pitchFamily="34" charset="0"/>
              </a:rPr>
              <a:t> In those days there was no king in Israel; everyone did what was right in his own eyes.</a:t>
            </a:r>
          </a:p>
          <a:p>
            <a:pPr marR="0" algn="l" rtl="0"/>
            <a:r>
              <a:rPr lang="en-US" sz="2200" b="1" i="0" u="none" strike="noStrike" baseline="0" dirty="0">
                <a:solidFill>
                  <a:srgbClr val="FF0000"/>
                </a:solidFill>
                <a:latin typeface="Calibri" panose="020F0502020204030204" pitchFamily="34" charset="0"/>
              </a:rPr>
              <a:t>Judges 18:1 </a:t>
            </a:r>
            <a:r>
              <a:rPr lang="en-US" sz="2200" b="0" i="1" u="none" strike="noStrike" baseline="0" dirty="0">
                <a:solidFill>
                  <a:srgbClr val="FF0000"/>
                </a:solidFill>
                <a:latin typeface="Calibri" panose="020F0502020204030204" pitchFamily="34" charset="0"/>
              </a:rPr>
              <a:t> In those days there was no king in Israel. And in those days the tribe of the Danites was seeking an inheritance for itself to dwell in; for until that day their inheritance among the tribes of Israel had not fallen to them.</a:t>
            </a:r>
          </a:p>
          <a:p>
            <a:pPr marR="0" algn="l" rtl="0"/>
            <a:r>
              <a:rPr lang="en-US" sz="2200" b="1" i="0" u="none" strike="noStrike" baseline="0" dirty="0">
                <a:solidFill>
                  <a:srgbClr val="FF0000"/>
                </a:solidFill>
                <a:latin typeface="Calibri" panose="020F0502020204030204" pitchFamily="34" charset="0"/>
              </a:rPr>
              <a:t>Judges 19:1 </a:t>
            </a:r>
            <a:r>
              <a:rPr lang="en-US" sz="2200" b="0" i="1" u="none" strike="noStrike" baseline="0" dirty="0">
                <a:solidFill>
                  <a:srgbClr val="FF0000"/>
                </a:solidFill>
                <a:latin typeface="Calibri" panose="020F0502020204030204" pitchFamily="34" charset="0"/>
              </a:rPr>
              <a:t> And it came to pass in those days, when there was no king in Israel, that there was a certain Levite staying in the remote mountains of Ephraim. He took for himself a concubine from Bethlehem in Judah.</a:t>
            </a:r>
            <a:endParaRPr lang="en-US" sz="1400" b="0" i="0" u="none" strike="noStrike" baseline="0" dirty="0">
              <a:solidFill>
                <a:srgbClr val="FF0000"/>
              </a:solidFill>
              <a:latin typeface="Calibri" panose="020F0502020204030204" pitchFamily="34" charset="0"/>
            </a:endParaRPr>
          </a:p>
          <a:p>
            <a:pPr marR="0" lvl="2" algn="l" rtl="0">
              <a:buFont typeface="Symbol" panose="05050102010706020507" pitchFamily="18" charset="2"/>
              <a:buChar char="·"/>
            </a:pPr>
            <a:r>
              <a:rPr lang="en-US" sz="2200" b="0" i="0" u="none" strike="noStrike" baseline="0" dirty="0">
                <a:solidFill>
                  <a:srgbClr val="000000"/>
                </a:solidFill>
                <a:latin typeface="Calibri" panose="020F0502020204030204" pitchFamily="34" charset="0"/>
              </a:rPr>
              <a:t>Note:  The Kings were appointed to make the people serve God (David, Josiah, etc.)</a:t>
            </a:r>
          </a:p>
          <a:p>
            <a:pPr>
              <a:buFont typeface="Symbol" panose="05050102010706020507" pitchFamily="18" charset="2"/>
              <a:buChar char="·"/>
            </a:pPr>
            <a:r>
              <a:rPr lang="en-US" sz="2200" b="0" i="0" u="none" strike="noStrike" baseline="0" dirty="0">
                <a:solidFill>
                  <a:srgbClr val="000000"/>
                </a:solidFill>
                <a:latin typeface="Calibri" panose="020F0502020204030204" pitchFamily="34" charset="0"/>
              </a:rPr>
              <a:t>There was not authority other than the ignored ultimate authority</a:t>
            </a:r>
          </a:p>
          <a:p>
            <a:pPr>
              <a:buFont typeface="Symbol" panose="05050102010706020507" pitchFamily="18" charset="2"/>
              <a:buChar char="·"/>
            </a:pPr>
            <a:r>
              <a:rPr lang="en-US" sz="2200" b="0" i="0" u="none" strike="noStrike" baseline="0" dirty="0">
                <a:solidFill>
                  <a:srgbClr val="000000"/>
                </a:solidFill>
                <a:latin typeface="Calibri" panose="020F0502020204030204" pitchFamily="34" charset="0"/>
              </a:rPr>
              <a:t>Every man did what he wanted, if he had the ability to do so (Micah) was taken advantage of, but Danites were </a:t>
            </a:r>
            <a:r>
              <a:rPr lang="en-US" sz="2200" b="0" i="0" u="none" strike="noStrike" baseline="0" dirty="0" err="1">
                <a:solidFill>
                  <a:srgbClr val="000000"/>
                </a:solidFill>
                <a:latin typeface="Calibri" panose="020F0502020204030204" pitchFamily="34" charset="0"/>
              </a:rPr>
              <a:t>unenbumbered</a:t>
            </a:r>
            <a:r>
              <a:rPr lang="en-US" sz="2200" b="0" i="0" u="none" strike="noStrike" baseline="0" dirty="0">
                <a:solidFill>
                  <a:srgbClr val="000000"/>
                </a:solidFill>
                <a:latin typeface="Calibri" panose="020F0502020204030204" pitchFamily="34" charset="0"/>
              </a:rPr>
              <a:t> by any desire other than their own!</a:t>
            </a:r>
          </a:p>
          <a:p>
            <a:pPr>
              <a:buFont typeface="Symbol" panose="05050102010706020507" pitchFamily="18" charset="2"/>
              <a:buChar char="·"/>
            </a:pPr>
            <a:r>
              <a:rPr lang="en-US" sz="2200" b="0" i="0" u="none" strike="noStrike" baseline="0" dirty="0">
                <a:solidFill>
                  <a:srgbClr val="000000"/>
                </a:solidFill>
                <a:latin typeface="Calibri" panose="020F0502020204030204" pitchFamily="34" charset="0"/>
              </a:rPr>
              <a:t>Today, people (as in Jesus' day) still ignore the ultimate authority of God, both culturally and even religiously</a:t>
            </a:r>
          </a:p>
          <a:p>
            <a:pPr marR="0" algn="l" rtl="0"/>
            <a:r>
              <a:rPr lang="en-US" sz="2200" b="1" i="0" u="none" strike="noStrike" baseline="0" dirty="0">
                <a:solidFill>
                  <a:srgbClr val="FF0000"/>
                </a:solidFill>
                <a:latin typeface="Calibri" panose="020F0502020204030204" pitchFamily="34" charset="0"/>
              </a:rPr>
              <a:t>Romans 10:1-4 </a:t>
            </a:r>
            <a:r>
              <a:rPr lang="en-US" sz="2200" b="0" i="1" u="none" strike="noStrike" baseline="0" dirty="0">
                <a:solidFill>
                  <a:srgbClr val="FF0000"/>
                </a:solidFill>
                <a:latin typeface="Calibri" panose="020F0502020204030204" pitchFamily="34" charset="0"/>
              </a:rPr>
              <a:t> Brethren, my heart's desire and prayer to God for Israel is that they may be saved.  (2)  For I bear them witness that they have a zeal for God, but not according to knowledge.  (3)  </a:t>
            </a:r>
            <a:r>
              <a:rPr lang="en-US" sz="2200" b="1" i="1" u="none" strike="noStrike" baseline="0" dirty="0">
                <a:solidFill>
                  <a:srgbClr val="FF0000"/>
                </a:solidFill>
                <a:latin typeface="Calibri" panose="020F0502020204030204" pitchFamily="34" charset="0"/>
              </a:rPr>
              <a:t>For they being ignorant of God's righteousness, and seeking to establish their own righteousness, have not submitted to the righteousness of God</a:t>
            </a:r>
            <a:r>
              <a:rPr lang="en-US" sz="2200" b="0" i="1" u="none" strike="noStrike" baseline="0" dirty="0">
                <a:solidFill>
                  <a:srgbClr val="FF0000"/>
                </a:solidFill>
                <a:latin typeface="Calibri" panose="020F0502020204030204" pitchFamily="34" charset="0"/>
              </a:rPr>
              <a:t>.  (4)  </a:t>
            </a:r>
            <a:r>
              <a:rPr lang="en-US" sz="2200" b="1" i="1" u="none" strike="noStrike" baseline="0" dirty="0">
                <a:solidFill>
                  <a:srgbClr val="FF0000"/>
                </a:solidFill>
                <a:latin typeface="Calibri" panose="020F0502020204030204" pitchFamily="34" charset="0"/>
              </a:rPr>
              <a:t>For Christ is the end of the law for righteousness to everyone who believes</a:t>
            </a:r>
            <a:r>
              <a:rPr lang="en-US" sz="2200" b="0" i="1" u="none" strike="noStrike" baseline="0" dirty="0">
                <a:solidFill>
                  <a:srgbClr val="FF0000"/>
                </a:solidFill>
                <a:latin typeface="Calibri" panose="020F0502020204030204" pitchFamily="34" charset="0"/>
              </a:rPr>
              <a:t>.</a:t>
            </a:r>
            <a:endParaRPr lang="en-US" sz="1400" b="0" i="0" u="none" strike="noStrike" baseline="0" dirty="0">
              <a:solidFill>
                <a:srgbClr val="FF0000"/>
              </a:solidFill>
              <a:latin typeface="Calibri" panose="020F0502020204030204" pitchFamily="34" charset="0"/>
            </a:endParaRPr>
          </a:p>
          <a:p>
            <a:pPr marR="0" algn="l" rtl="0">
              <a:buFont typeface="Symbol" panose="05050102010706020507" pitchFamily="18" charset="2"/>
              <a:buChar char="·"/>
            </a:pPr>
            <a:r>
              <a:rPr lang="en-US" sz="2200" b="1" i="0" u="none" strike="noStrike" baseline="0" dirty="0">
                <a:solidFill>
                  <a:srgbClr val="000000"/>
                </a:solidFill>
                <a:latin typeface="Calibri" panose="020F0502020204030204" pitchFamily="34" charset="0"/>
              </a:rPr>
              <a:t>[CLICK] The Sin of Idolatry</a:t>
            </a:r>
          </a:p>
          <a:p>
            <a:pPr marR="0" algn="l" rtl="0"/>
            <a:r>
              <a:rPr lang="en-US" sz="2200" b="1" i="0" u="none" strike="noStrike" baseline="0" dirty="0">
                <a:solidFill>
                  <a:srgbClr val="FF0000"/>
                </a:solidFill>
                <a:latin typeface="Calibri" panose="020F0502020204030204" pitchFamily="34" charset="0"/>
              </a:rPr>
              <a:t>Judges 18:30-31</a:t>
            </a:r>
            <a:r>
              <a:rPr lang="en-US" sz="2200" b="0" i="0" u="none" strike="noStrike" baseline="0" dirty="0">
                <a:solidFill>
                  <a:srgbClr val="FF0000"/>
                </a:solidFill>
                <a:latin typeface="Calibri" panose="020F0502020204030204" pitchFamily="34" charset="0"/>
              </a:rPr>
              <a:t>  </a:t>
            </a:r>
            <a:r>
              <a:rPr lang="en-US" sz="2200" b="0" i="1" u="none" strike="noStrike" baseline="0" dirty="0">
                <a:solidFill>
                  <a:srgbClr val="FF0000"/>
                </a:solidFill>
                <a:latin typeface="Calibri" panose="020F0502020204030204" pitchFamily="34" charset="0"/>
              </a:rPr>
              <a:t>Then the children of Dan set up for themselves the carved image; and Jonathan the son of Gershom, the son of Manasseh, and his sons were priests to the tribe of Dan until the day of the captivity of the land.  (31)  So they set up for themselves Micah's carved image which he made, all the time that the house of God was in Shiloh.</a:t>
            </a:r>
            <a:endParaRPr lang="en-US" sz="1400" b="0" i="0" u="none" strike="noStrike" baseline="0" dirty="0">
              <a:solidFill>
                <a:srgbClr val="FF0000"/>
              </a:solidFill>
              <a:latin typeface="Calibri" panose="020F0502020204030204" pitchFamily="34" charset="0"/>
            </a:endParaRPr>
          </a:p>
          <a:p>
            <a:pPr marR="0" lvl="2" algn="l" rtl="0">
              <a:buFont typeface="Symbol" panose="05050102010706020507" pitchFamily="18" charset="2"/>
              <a:buChar char="·"/>
            </a:pPr>
            <a:r>
              <a:rPr lang="en-US" sz="2200" b="1" i="0" u="none" strike="noStrike" baseline="0" dirty="0">
                <a:solidFill>
                  <a:srgbClr val="000000"/>
                </a:solidFill>
                <a:latin typeface="Calibri" panose="020F0502020204030204" pitchFamily="34" charset="0"/>
              </a:rPr>
              <a:t>Note: </a:t>
            </a:r>
            <a:r>
              <a:rPr lang="en-US" sz="2200" b="0" i="0" u="none" strike="noStrike" baseline="0" dirty="0">
                <a:solidFill>
                  <a:srgbClr val="000000"/>
                </a:solidFill>
                <a:latin typeface="Calibri" panose="020F0502020204030204" pitchFamily="34" charset="0"/>
              </a:rPr>
              <a:t> The city of Dan was founded in idolatry. Remained idolatrous throughout the entire time that Jerusalem was the central place of worship, and continued in idolatry until taken away into Assyrian captivity.</a:t>
            </a:r>
          </a:p>
          <a:p>
            <a:pPr marR="0" algn="l" rtl="0"/>
            <a:r>
              <a:rPr lang="en-US" sz="2200" b="1" i="0" u="none" strike="noStrike" baseline="0" dirty="0">
                <a:solidFill>
                  <a:srgbClr val="000000"/>
                </a:solidFill>
                <a:latin typeface="Calibri" panose="020F0502020204030204" pitchFamily="34" charset="0"/>
              </a:rPr>
              <a:t>[CLICK] Arrows to Dan and Bethel by </a:t>
            </a:r>
            <a:r>
              <a:rPr lang="en-US" sz="2200" b="1" i="0" u="none" strike="noStrike" baseline="0" dirty="0" err="1">
                <a:solidFill>
                  <a:srgbClr val="000000"/>
                </a:solidFill>
                <a:latin typeface="Calibri" panose="020F0502020204030204" pitchFamily="34" charset="0"/>
              </a:rPr>
              <a:t>Jereboam</a:t>
            </a:r>
            <a:endParaRPr lang="en-US" sz="2200" b="0" i="0" u="none" strike="noStrike" baseline="0" dirty="0">
              <a:solidFill>
                <a:srgbClr val="000000"/>
              </a:solidFill>
              <a:latin typeface="Calibri" panose="020F0502020204030204" pitchFamily="34" charset="0"/>
            </a:endParaRPr>
          </a:p>
          <a:p>
            <a:pPr marR="0" lvl="4" algn="l" rtl="0">
              <a:buFont typeface="Symbol" panose="05050102010706020507" pitchFamily="18" charset="2"/>
              <a:buChar char="·"/>
            </a:pPr>
            <a:r>
              <a:rPr lang="en-US" sz="2200" b="0" i="0" u="none" strike="noStrike" baseline="0" dirty="0">
                <a:solidFill>
                  <a:srgbClr val="000000"/>
                </a:solidFill>
                <a:latin typeface="Calibri" panose="020F0502020204030204" pitchFamily="34" charset="0"/>
              </a:rPr>
              <a:t>It is not surprising the city would be open to Jeroboam setting up a northern place of worship to keep the people from Jerusalem.</a:t>
            </a:r>
            <a:endParaRPr lang="en-US" sz="2200" b="1" i="0" u="none" strike="noStrike" baseline="0" dirty="0">
              <a:solidFill>
                <a:srgbClr val="000000"/>
              </a:solidFill>
              <a:latin typeface="Calibri" panose="020F0502020204030204" pitchFamily="34" charset="0"/>
            </a:endParaRPr>
          </a:p>
          <a:p>
            <a:pPr marR="0" algn="l" rtl="0"/>
            <a:r>
              <a:rPr lang="en-US" sz="1200" b="1" i="1" u="none" strike="noStrike" baseline="0" dirty="0">
                <a:solidFill>
                  <a:schemeClr val="tx1"/>
                </a:solidFill>
                <a:latin typeface="+mn-lt"/>
              </a:rPr>
              <a:t>1 Kings 12:28-31  </a:t>
            </a:r>
            <a:r>
              <a:rPr lang="en-US" sz="1200" b="0" i="1" u="none" strike="noStrike" baseline="0" dirty="0">
                <a:solidFill>
                  <a:schemeClr val="tx1"/>
                </a:solidFill>
                <a:latin typeface="+mn-lt"/>
              </a:rPr>
              <a:t>Therefore the king asked advice, made two calves of gold, and said to the people, "It is too much for you to go up to Jerusalem. Here are your gods, O Israel, which brought you up from the land of Egypt!"  (29)  And he set up one in Bethel, and the other he put in Dan.  (30)  Now this thing became a sin, for the people went to worship before the one as far as Dan.  (31)  He made shrines on the high places, and made priests from every class of people, who were not of the sons of Levi.</a:t>
            </a:r>
          </a:p>
          <a:p>
            <a:pPr marR="0" lvl="5" algn="l" rtl="0">
              <a:buSzPts val="2200"/>
              <a:buFont typeface="Symbol" panose="05050102010706020507" pitchFamily="18" charset="2"/>
              <a:buChar char="·"/>
            </a:pPr>
            <a:r>
              <a:rPr lang="en-US" sz="1200" b="0" i="0" u="none" strike="noStrike" baseline="0" dirty="0">
                <a:solidFill>
                  <a:schemeClr val="tx1"/>
                </a:solidFill>
                <a:latin typeface="+mn-lt"/>
              </a:rPr>
              <a:t>The New Testament condemns idolatry with the shame strength found in the Old</a:t>
            </a:r>
          </a:p>
          <a:p>
            <a:pPr marR="0" algn="l" rtl="0"/>
            <a:r>
              <a:rPr lang="en-US" sz="1200" b="1" i="0" u="none" strike="noStrike" baseline="0" dirty="0">
                <a:solidFill>
                  <a:schemeClr val="tx1"/>
                </a:solidFill>
                <a:latin typeface="+mn-lt"/>
              </a:rPr>
              <a:t>Acts 17:29  </a:t>
            </a:r>
            <a:r>
              <a:rPr lang="en-US" sz="1200" b="0" i="1" u="none" strike="noStrike" baseline="0" dirty="0">
                <a:solidFill>
                  <a:schemeClr val="tx1"/>
                </a:solidFill>
                <a:latin typeface="+mn-lt"/>
              </a:rPr>
              <a:t>Therefore, since we are the offspring of God, we ought not to think that the Divine Nature is like gold or silver or stone, something shaped by art and man's devising.</a:t>
            </a:r>
            <a:endParaRPr lang="en-US" sz="1200" b="0" i="0" u="none" strike="noStrike" baseline="0" dirty="0">
              <a:solidFill>
                <a:schemeClr val="tx1"/>
              </a:solidFill>
              <a:latin typeface="+mn-lt"/>
            </a:endParaRPr>
          </a:p>
          <a:p>
            <a:pPr marR="0" lvl="1" algn="l" rtl="0">
              <a:buFont typeface="Symbol" panose="05050102010706020507" pitchFamily="18" charset="2"/>
              <a:buChar char="·"/>
            </a:pPr>
            <a:r>
              <a:rPr lang="en-US" sz="1200" b="1" i="0" u="none" strike="noStrike" baseline="0" dirty="0">
                <a:solidFill>
                  <a:schemeClr val="tx1"/>
                </a:solidFill>
                <a:latin typeface="+mn-lt"/>
              </a:rPr>
              <a:t>It is Our Choice!</a:t>
            </a:r>
          </a:p>
          <a:p>
            <a:pPr marR="0" lvl="2" algn="l" rtl="0">
              <a:buFont typeface="Symbol" panose="05050102010706020507" pitchFamily="18" charset="2"/>
              <a:buChar char="·"/>
            </a:pPr>
            <a:r>
              <a:rPr lang="en-US" sz="1200" b="0" i="0" u="none" strike="noStrike" baseline="0" dirty="0">
                <a:solidFill>
                  <a:schemeClr val="tx1"/>
                </a:solidFill>
                <a:latin typeface="+mn-lt"/>
              </a:rPr>
              <a:t>Whether, Idolatry, immorality, or any other issue, that impacts man in our day, we must choose to follow our own unrighteous culture, or the Righteous God of Heaven!</a:t>
            </a:r>
            <a:endParaRPr lang="en-US" sz="1200" b="1" i="0" u="none" strike="noStrike" baseline="0" dirty="0">
              <a:solidFill>
                <a:schemeClr val="tx1"/>
              </a:solidFill>
              <a:latin typeface="+mn-lt"/>
            </a:endParaRPr>
          </a:p>
          <a:p>
            <a:pPr marR="0" algn="l" rtl="0"/>
            <a:r>
              <a:rPr lang="en-US" sz="1200" b="1" i="0" u="none" strike="noStrike" baseline="0" dirty="0">
                <a:solidFill>
                  <a:schemeClr val="tx1"/>
                </a:solidFill>
                <a:latin typeface="+mn-lt"/>
              </a:rPr>
              <a:t>1 Corinthians 6:9-11</a:t>
            </a:r>
            <a:r>
              <a:rPr lang="en-US" sz="1200" b="0" i="1" u="none" strike="noStrike" baseline="0" dirty="0">
                <a:solidFill>
                  <a:schemeClr val="tx1"/>
                </a:solidFill>
                <a:latin typeface="+mn-lt"/>
              </a:rPr>
              <a:t>  Do you not know that the unrighteous will not inherit the kingdom of God? Do not be deceived. Neither fornicators, nor idolaters, nor adulterers, nor homosexuals, nor sodomites,  (10)  nor thieves, nor covetous, nor drunkards, nor revilers, nor extortioners will inherit the kingdom of God.  (11)  </a:t>
            </a:r>
            <a:r>
              <a:rPr lang="en-US" sz="1200" b="1" i="1" u="none" strike="noStrike" baseline="0" dirty="0">
                <a:solidFill>
                  <a:schemeClr val="tx1"/>
                </a:solidFill>
                <a:latin typeface="+mn-lt"/>
              </a:rPr>
              <a:t>And such were some of you</a:t>
            </a:r>
            <a:r>
              <a:rPr lang="en-US" sz="1200" b="0" i="1" u="none" strike="noStrike" baseline="0" dirty="0">
                <a:solidFill>
                  <a:schemeClr val="tx1"/>
                </a:solidFill>
                <a:latin typeface="+mn-lt"/>
              </a:rPr>
              <a:t>. But you were washed, but you were sanctified, but you were justified in the name of the Lord Jesus and by the Spirit of our God.</a:t>
            </a:r>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1 Peter 4:3-5  </a:t>
            </a:r>
            <a:r>
              <a:rPr lang="en-US" sz="1200" b="0" i="1" u="none" strike="noStrike" baseline="0" dirty="0">
                <a:solidFill>
                  <a:schemeClr val="tx1"/>
                </a:solidFill>
                <a:latin typeface="+mn-lt"/>
              </a:rPr>
              <a:t>For </a:t>
            </a:r>
            <a:r>
              <a:rPr lang="en-US" sz="1200" b="1" i="1" u="none" strike="noStrike" baseline="0" dirty="0">
                <a:solidFill>
                  <a:schemeClr val="tx1"/>
                </a:solidFill>
                <a:latin typeface="+mn-lt"/>
              </a:rPr>
              <a:t>we have spent enough of our past lifetime</a:t>
            </a:r>
            <a:r>
              <a:rPr lang="en-US" sz="1200" b="0" i="1" u="none" strike="noStrike" baseline="0" dirty="0">
                <a:solidFill>
                  <a:schemeClr val="tx1"/>
                </a:solidFill>
                <a:latin typeface="+mn-lt"/>
              </a:rPr>
              <a:t> in doing the will of the Gentiles—when we walked in lewdness, lusts, drunkenness, revelries, drinking parties, and abominable idolatries.  (4)  In regard to these, they think it strange that you do not run with them in the same flood of dissipation, speaking evil of you.  (5)  </a:t>
            </a:r>
            <a:r>
              <a:rPr lang="en-US" sz="1200" b="1" i="1" u="none" strike="noStrike" baseline="0" dirty="0">
                <a:solidFill>
                  <a:schemeClr val="tx1"/>
                </a:solidFill>
                <a:latin typeface="+mn-lt"/>
              </a:rPr>
              <a:t>They will give an account to Him who is ready to judge the living and the dead</a:t>
            </a:r>
            <a:r>
              <a:rPr lang="en-US" sz="1200" b="0" i="1" u="none" strike="noStrike" baseline="0" dirty="0">
                <a:solidFill>
                  <a:schemeClr val="tx1"/>
                </a:solidFill>
                <a:latin typeface="+mn-lt"/>
              </a:rPr>
              <a:t>.</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212B2348-F942-4933-ADC5-C1AA9FC56698}" type="slidenum">
              <a:rPr lang="en-US" smtClean="0"/>
              <a:t>2</a:t>
            </a:fld>
            <a:endParaRPr lang="en-US"/>
          </a:p>
        </p:txBody>
      </p:sp>
    </p:spTree>
    <p:extLst>
      <p:ext uri="{BB962C8B-B14F-4D97-AF65-F5344CB8AC3E}">
        <p14:creationId xmlns:p14="http://schemas.microsoft.com/office/powerpoint/2010/main" val="43225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1200" b="1" i="0" u="none" strike="noStrike" baseline="0" dirty="0">
                <a:solidFill>
                  <a:schemeClr val="tx1"/>
                </a:solidFill>
                <a:latin typeface="+mn-lt"/>
              </a:rPr>
              <a:t>Conclusion:</a:t>
            </a:r>
            <a:endParaRPr lang="en-US" sz="1200" b="0" i="0" u="none" strike="noStrike" baseline="0" dirty="0">
              <a:solidFill>
                <a:schemeClr val="tx1"/>
              </a:solidFill>
              <a:latin typeface="+mn-lt"/>
            </a:endParaRPr>
          </a:p>
          <a:p>
            <a:pPr marR="0" algn="l" rtl="0">
              <a:buSzPts val="4000"/>
              <a:buFont typeface="Symbol" panose="05050102010706020507" pitchFamily="18" charset="2"/>
              <a:buChar char="·"/>
            </a:pPr>
            <a:r>
              <a:rPr lang="en-US" sz="1200" b="1" i="0" u="none" strike="noStrike" baseline="0" dirty="0">
                <a:solidFill>
                  <a:schemeClr val="tx1"/>
                </a:solidFill>
                <a:latin typeface="+mn-lt"/>
              </a:rPr>
              <a:t>The lesson of the Danites is an important one for us today!</a:t>
            </a:r>
            <a:endParaRPr lang="en-US" sz="1200" b="0" i="0" u="none" strike="noStrike" baseline="0" dirty="0">
              <a:solidFill>
                <a:schemeClr val="tx1"/>
              </a:solidFill>
              <a:latin typeface="+mn-lt"/>
            </a:endParaRPr>
          </a:p>
          <a:p>
            <a:pPr marR="0" lvl="1" algn="l" rtl="0">
              <a:buSzPts val="2200"/>
              <a:buFont typeface="Symbol" panose="05050102010706020507" pitchFamily="18" charset="2"/>
              <a:buChar char="·"/>
            </a:pPr>
            <a:r>
              <a:rPr lang="en-US" sz="1200" b="0" i="0" u="none" strike="noStrike" baseline="0" dirty="0">
                <a:solidFill>
                  <a:schemeClr val="tx1"/>
                </a:solidFill>
                <a:latin typeface="+mn-lt"/>
              </a:rPr>
              <a:t>We too can be guilty of anarchy, of idolatry, of being affected by the culture that surrounds us</a:t>
            </a:r>
          </a:p>
          <a:p>
            <a:pPr marR="0" algn="l" rtl="0"/>
            <a:r>
              <a:rPr lang="en-US" sz="1200" b="1" i="1" u="none" strike="noStrike" baseline="0" dirty="0">
                <a:solidFill>
                  <a:schemeClr val="tx1"/>
                </a:solidFill>
                <a:latin typeface="+mn-lt"/>
              </a:rPr>
              <a:t>1 Corinthians 10:7-12</a:t>
            </a:r>
            <a:r>
              <a:rPr lang="en-US" sz="1200" b="0" i="1" u="none" strike="noStrike" baseline="0" dirty="0">
                <a:solidFill>
                  <a:schemeClr val="tx1"/>
                </a:solidFill>
                <a:latin typeface="+mn-lt"/>
              </a:rPr>
              <a:t>  And do not become idolaters as were some of them. As it is written, "THE PEOPLE SAT DOWN TO EAT AND DRINK, AND ROSE UP TO PLAY."  (8)  Nor let us commit sexual immorality, as some of them did, and in one day twenty-three thousand fell;  (9)  nor let us tempt Christ, as some of them also tempted, and were destroyed by serpents;  (10)  nor complain, as some of them also complained, and were destroyed by the destroyer.  (11)  Now all these things happened to them as examples, and they were written for our admonition, upon whom the ends of the ages have come.  (12)  Therefore let him who thinks he stands take heed lest he fall.</a:t>
            </a:r>
            <a:endParaRPr lang="en-US" sz="1200" b="0" i="0" u="none" strike="noStrike" baseline="0" dirty="0">
              <a:solidFill>
                <a:schemeClr val="tx1"/>
              </a:solidFill>
              <a:latin typeface="+mn-lt"/>
            </a:endParaRPr>
          </a:p>
          <a:p>
            <a:pPr marR="0" algn="l" rtl="0">
              <a:buSzPts val="1400"/>
              <a:buFont typeface="Symbol" panose="05050102010706020507" pitchFamily="18" charset="2"/>
              <a:buChar char="·"/>
            </a:pPr>
            <a:r>
              <a:rPr lang="en-US" sz="1200" b="1" i="0" u="none" strike="noStrike" baseline="0" dirty="0">
                <a:solidFill>
                  <a:schemeClr val="tx1"/>
                </a:solidFill>
                <a:latin typeface="+mn-lt"/>
              </a:rPr>
              <a:t>Ask yourself the question:  Men, Yourself, or GOD!</a:t>
            </a:r>
            <a:endParaRPr lang="en-US" sz="1200" b="0" i="0" u="none" strike="noStrike" baseline="0" dirty="0">
              <a:solidFill>
                <a:schemeClr val="tx1"/>
              </a:solidFill>
              <a:latin typeface="+mn-lt"/>
            </a:endParaRPr>
          </a:p>
          <a:p>
            <a:pPr marR="0" algn="l" rtl="0"/>
            <a:r>
              <a:rPr lang="en-US" sz="1200" b="1" i="0" u="none" strike="noStrike" baseline="0" dirty="0">
                <a:solidFill>
                  <a:schemeClr val="tx1"/>
                </a:solidFill>
                <a:latin typeface="+mn-lt"/>
              </a:rPr>
              <a:t>Psalms 16:11 </a:t>
            </a:r>
            <a:r>
              <a:rPr lang="en-US" sz="1200" b="0" i="1" u="none" strike="noStrike" baseline="0" dirty="0">
                <a:solidFill>
                  <a:schemeClr val="tx1"/>
                </a:solidFill>
                <a:latin typeface="+mn-lt"/>
              </a:rPr>
              <a:t> You will show me the path of life; In Your presence is fullness of joy; At Your right hand are pleasures forevermore.</a:t>
            </a:r>
            <a:endParaRPr lang="en-US" sz="1200" dirty="0">
              <a:solidFill>
                <a:schemeClr val="tx1"/>
              </a:solidFill>
              <a:latin typeface="+mn-lt"/>
            </a:endParaRPr>
          </a:p>
        </p:txBody>
      </p:sp>
      <p:sp>
        <p:nvSpPr>
          <p:cNvPr id="4" name="Slide Number Placeholder 3"/>
          <p:cNvSpPr>
            <a:spLocks noGrp="1"/>
          </p:cNvSpPr>
          <p:nvPr>
            <p:ph type="sldNum" sz="quarter" idx="5"/>
          </p:nvPr>
        </p:nvSpPr>
        <p:spPr/>
        <p:txBody>
          <a:bodyPr/>
          <a:lstStyle/>
          <a:p>
            <a:fld id="{212B2348-F942-4933-ADC5-C1AA9FC56698}" type="slidenum">
              <a:rPr lang="en-US" smtClean="0"/>
              <a:t>3</a:t>
            </a:fld>
            <a:endParaRPr lang="en-US"/>
          </a:p>
        </p:txBody>
      </p:sp>
    </p:spTree>
    <p:extLst>
      <p:ext uri="{BB962C8B-B14F-4D97-AF65-F5344CB8AC3E}">
        <p14:creationId xmlns:p14="http://schemas.microsoft.com/office/powerpoint/2010/main" val="2626970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8F2C-C0FB-AF91-3164-BB431D106D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A92081-62D8-0F04-F6B8-777CD281EE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2E9812-EF91-C8E7-A70B-95C2768E71FF}"/>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5" name="Footer Placeholder 4">
            <a:extLst>
              <a:ext uri="{FF2B5EF4-FFF2-40B4-BE49-F238E27FC236}">
                <a16:creationId xmlns:a16="http://schemas.microsoft.com/office/drawing/2014/main" id="{440CBEA9-8C8C-D008-A17E-686C26A22C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57EAC-B626-7F49-5776-7CA4ED16F58E}"/>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3789094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41CED-5D29-EFF3-06BD-FF4B1EA5D0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8360F4-59EF-7222-E4FB-5B18F70B0C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E62AE-F4E4-6096-9783-E6216C33D6B7}"/>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5" name="Footer Placeholder 4">
            <a:extLst>
              <a:ext uri="{FF2B5EF4-FFF2-40B4-BE49-F238E27FC236}">
                <a16:creationId xmlns:a16="http://schemas.microsoft.com/office/drawing/2014/main" id="{78359E9F-3E95-76C4-7426-730964063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54FAAA-C1EF-23E0-AB0F-82A7D2BD1307}"/>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319197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178332-225F-0F0F-B9F0-DEA42C423F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4972A-C995-AA09-1727-C3A5CE042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3D2EB9-6263-CDD5-850C-C55B6D6E8467}"/>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5" name="Footer Placeholder 4">
            <a:extLst>
              <a:ext uri="{FF2B5EF4-FFF2-40B4-BE49-F238E27FC236}">
                <a16:creationId xmlns:a16="http://schemas.microsoft.com/office/drawing/2014/main" id="{209E305C-D545-D473-9BE6-FE5951055C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A54E11-D5F6-C4FA-7F96-879E332603C8}"/>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375492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E512D-F79A-C10E-8FA7-B3C9CFDA57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3230A1-8577-37AE-C82B-4D7BFB76DB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809F14-0D8B-2FA3-924F-4253223229D8}"/>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5" name="Footer Placeholder 4">
            <a:extLst>
              <a:ext uri="{FF2B5EF4-FFF2-40B4-BE49-F238E27FC236}">
                <a16:creationId xmlns:a16="http://schemas.microsoft.com/office/drawing/2014/main" id="{D98546E7-8A84-AE73-D235-C941D8B304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546AD5-01D3-86EA-3C18-45F717F6A1B6}"/>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379603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A84AF-0993-EB02-34D6-19CF44248E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21CE6E-1A65-AD21-1ADE-2916D05684C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BF9742-869A-CB52-C94E-A70D9524E520}"/>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5" name="Footer Placeholder 4">
            <a:extLst>
              <a:ext uri="{FF2B5EF4-FFF2-40B4-BE49-F238E27FC236}">
                <a16:creationId xmlns:a16="http://schemas.microsoft.com/office/drawing/2014/main" id="{4E4170F1-976A-DDB8-F08B-EABEF6A3D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200C89-55AB-1E56-535B-C02E7B6FA838}"/>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51446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72619-2F60-523D-63AC-A0BFF04F09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BEBE95-944F-AF82-815F-E6D6B393C7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05ECEC-493C-B1EF-52CB-0469084063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59B0EF-85EA-C1D6-ACA9-32FD6DFAD26F}"/>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6" name="Footer Placeholder 5">
            <a:extLst>
              <a:ext uri="{FF2B5EF4-FFF2-40B4-BE49-F238E27FC236}">
                <a16:creationId xmlns:a16="http://schemas.microsoft.com/office/drawing/2014/main" id="{05C6D15E-513D-139C-CD74-F73CE35DA5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6F0639-010A-AF73-DD55-A055056F0660}"/>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4166364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27BA0-44B1-51D4-7974-6175A092E4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500417-C0A7-2614-BCAD-1EB9DA9472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61FCA3-B05F-7DB1-7CDD-B5F8C6E588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02E722-57AF-65FE-C9B7-480292B772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49CE49-69C6-78CF-B388-7E53FCE0B1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060A8E-3784-BCC7-06C6-69845E44B94F}"/>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8" name="Footer Placeholder 7">
            <a:extLst>
              <a:ext uri="{FF2B5EF4-FFF2-40B4-BE49-F238E27FC236}">
                <a16:creationId xmlns:a16="http://schemas.microsoft.com/office/drawing/2014/main" id="{98DA4D67-DE9F-11FA-84CC-51CB8E772D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65FBB6-3F82-5C03-81B8-9174CA5C733B}"/>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366911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DF082-9263-8416-2C8C-42580FAD28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5D5704-8A60-C18A-859F-2413F7884804}"/>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4" name="Footer Placeholder 3">
            <a:extLst>
              <a:ext uri="{FF2B5EF4-FFF2-40B4-BE49-F238E27FC236}">
                <a16:creationId xmlns:a16="http://schemas.microsoft.com/office/drawing/2014/main" id="{F3401AEC-6944-A0EB-A12B-4A1AB1727E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E43DB3-5224-686B-2EF4-5AFE1B0C2CDC}"/>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302380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83338-60CA-B629-57C7-801421C437C7}"/>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3" name="Footer Placeholder 2">
            <a:extLst>
              <a:ext uri="{FF2B5EF4-FFF2-40B4-BE49-F238E27FC236}">
                <a16:creationId xmlns:a16="http://schemas.microsoft.com/office/drawing/2014/main" id="{DCC44428-1C3C-5D8D-E649-3BFDC85DF7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47934B-1F41-CB62-0AC0-82D4A093CDE6}"/>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183357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8F26B-CA9C-C579-71B5-EE0FE4DBDF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B8A009-FAED-21AA-D409-C64FCDB5BA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89CA56-FCCB-FD84-F800-47A1ED741E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F73AED-A32C-50A6-AA27-97C26021EAFD}"/>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6" name="Footer Placeholder 5">
            <a:extLst>
              <a:ext uri="{FF2B5EF4-FFF2-40B4-BE49-F238E27FC236}">
                <a16:creationId xmlns:a16="http://schemas.microsoft.com/office/drawing/2014/main" id="{2B339A42-0E65-0716-7129-25F0235F93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1E5740-A2D2-34AC-C155-D0DD527800BF}"/>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214730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B84A-10C0-A55C-F20E-D44EF267BF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4BE36C-2539-2228-7EF2-3CB556D381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86BA49-20C9-429B-4D4A-189112B03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69C0C0-38F5-FC31-E3E3-B0AEB2401B4D}"/>
              </a:ext>
            </a:extLst>
          </p:cNvPr>
          <p:cNvSpPr>
            <a:spLocks noGrp="1"/>
          </p:cNvSpPr>
          <p:nvPr>
            <p:ph type="dt" sz="half" idx="10"/>
          </p:nvPr>
        </p:nvSpPr>
        <p:spPr/>
        <p:txBody>
          <a:bodyPr/>
          <a:lstStyle/>
          <a:p>
            <a:fld id="{CD86766F-0D3B-4221-82CC-9D2BBAFD7FE7}" type="datetimeFigureOut">
              <a:rPr lang="en-US" smtClean="0"/>
              <a:t>4/17/2024</a:t>
            </a:fld>
            <a:endParaRPr lang="en-US"/>
          </a:p>
        </p:txBody>
      </p:sp>
      <p:sp>
        <p:nvSpPr>
          <p:cNvPr id="6" name="Footer Placeholder 5">
            <a:extLst>
              <a:ext uri="{FF2B5EF4-FFF2-40B4-BE49-F238E27FC236}">
                <a16:creationId xmlns:a16="http://schemas.microsoft.com/office/drawing/2014/main" id="{33CF17AA-3F84-18F1-E49D-C21C3141C9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8EBC7A-93CC-ABE7-5052-9E5EBBCBBB57}"/>
              </a:ext>
            </a:extLst>
          </p:cNvPr>
          <p:cNvSpPr>
            <a:spLocks noGrp="1"/>
          </p:cNvSpPr>
          <p:nvPr>
            <p:ph type="sldNum" sz="quarter" idx="12"/>
          </p:nvPr>
        </p:nvSpPr>
        <p:spPr/>
        <p:txBody>
          <a:bodyPr/>
          <a:lstStyle/>
          <a:p>
            <a:fld id="{2ECD406A-9F7E-4CBC-A222-AEDD9208557C}" type="slidenum">
              <a:rPr lang="en-US" smtClean="0"/>
              <a:t>‹#›</a:t>
            </a:fld>
            <a:endParaRPr lang="en-US"/>
          </a:p>
        </p:txBody>
      </p:sp>
    </p:spTree>
    <p:extLst>
      <p:ext uri="{BB962C8B-B14F-4D97-AF65-F5344CB8AC3E}">
        <p14:creationId xmlns:p14="http://schemas.microsoft.com/office/powerpoint/2010/main" val="105849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2F6B7A-FEF0-BCFE-640D-94A1B8E061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AEC1BF-F07C-9488-9F9D-AAA0ABA72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6D76DC-66FD-AB7C-F200-8E684756F1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D86766F-0D3B-4221-82CC-9D2BBAFD7FE7}" type="datetimeFigureOut">
              <a:rPr lang="en-US" smtClean="0"/>
              <a:t>4/17/2024</a:t>
            </a:fld>
            <a:endParaRPr lang="en-US"/>
          </a:p>
        </p:txBody>
      </p:sp>
      <p:sp>
        <p:nvSpPr>
          <p:cNvPr id="5" name="Footer Placeholder 4">
            <a:extLst>
              <a:ext uri="{FF2B5EF4-FFF2-40B4-BE49-F238E27FC236}">
                <a16:creationId xmlns:a16="http://schemas.microsoft.com/office/drawing/2014/main" id="{09F55996-E98F-A585-678F-8AF59AD700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B59BC39-238B-C031-65B6-A499745D52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ECD406A-9F7E-4CBC-A222-AEDD9208557C}" type="slidenum">
              <a:rPr lang="en-US" smtClean="0"/>
              <a:t>‹#›</a:t>
            </a:fld>
            <a:endParaRPr lang="en-US"/>
          </a:p>
        </p:txBody>
      </p:sp>
    </p:spTree>
    <p:extLst>
      <p:ext uri="{BB962C8B-B14F-4D97-AF65-F5344CB8AC3E}">
        <p14:creationId xmlns:p14="http://schemas.microsoft.com/office/powerpoint/2010/main" val="2769756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77B9-D7CF-7A09-985A-CC8D108224C2}"/>
              </a:ext>
            </a:extLst>
          </p:cNvPr>
          <p:cNvSpPr>
            <a:spLocks noGrp="1"/>
          </p:cNvSpPr>
          <p:nvPr>
            <p:ph type="ctrTitle"/>
          </p:nvPr>
        </p:nvSpPr>
        <p:spPr>
          <a:xfrm>
            <a:off x="579646" y="203200"/>
            <a:ext cx="6278880" cy="2011680"/>
          </a:xfrm>
        </p:spPr>
        <p:txBody>
          <a:bodyPr>
            <a:normAutofit/>
          </a:bodyPr>
          <a:lstStyle/>
          <a:p>
            <a:r>
              <a:rPr lang="en-US" sz="8000" dirty="0">
                <a:latin typeface="Algerian" panose="04020705040A02060702" pitchFamily="82" charset="0"/>
              </a:rPr>
              <a:t>Dan</a:t>
            </a:r>
            <a:br>
              <a:rPr lang="en-US" dirty="0"/>
            </a:br>
            <a:r>
              <a:rPr lang="en-US" sz="5400" dirty="0">
                <a:latin typeface="Agency FB" panose="020B0503020202020204" pitchFamily="34" charset="0"/>
              </a:rPr>
              <a:t>a history of idolatry</a:t>
            </a:r>
            <a:endParaRPr lang="en-US" dirty="0">
              <a:latin typeface="Agency FB" panose="020B0503020202020204" pitchFamily="34" charset="0"/>
            </a:endParaRPr>
          </a:p>
        </p:txBody>
      </p:sp>
      <p:pic>
        <p:nvPicPr>
          <p:cNvPr id="9" name="Picture 8" descr="A map of israel with different colored areas&#10;&#10;Description automatically generated">
            <a:extLst>
              <a:ext uri="{FF2B5EF4-FFF2-40B4-BE49-F238E27FC236}">
                <a16:creationId xmlns:a16="http://schemas.microsoft.com/office/drawing/2014/main" id="{A8F8413A-2292-9635-E414-59CA5A0972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83" y="-15559"/>
            <a:ext cx="4794991" cy="6873559"/>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pic>
      <p:sp>
        <p:nvSpPr>
          <p:cNvPr id="11" name="Subtitle 10">
            <a:extLst>
              <a:ext uri="{FF2B5EF4-FFF2-40B4-BE49-F238E27FC236}">
                <a16:creationId xmlns:a16="http://schemas.microsoft.com/office/drawing/2014/main" id="{0FCC600E-2936-3FB8-4B4B-37D139C73BF7}"/>
              </a:ext>
            </a:extLst>
          </p:cNvPr>
          <p:cNvSpPr>
            <a:spLocks noGrp="1"/>
          </p:cNvSpPr>
          <p:nvPr>
            <p:ph type="subTitle" idx="1"/>
          </p:nvPr>
        </p:nvSpPr>
        <p:spPr>
          <a:xfrm>
            <a:off x="284480" y="2580640"/>
            <a:ext cx="6736080" cy="3953895"/>
          </a:xfrm>
        </p:spPr>
        <p:txBody>
          <a:bodyPr>
            <a:normAutofit/>
          </a:bodyPr>
          <a:lstStyle/>
          <a:p>
            <a:r>
              <a:rPr lang="en-US" sz="4400" dirty="0"/>
              <a:t>Judges 18</a:t>
            </a:r>
          </a:p>
          <a:p>
            <a:endParaRPr lang="en-US" sz="3600" dirty="0"/>
          </a:p>
          <a:p>
            <a:pPr algn="l"/>
            <a:r>
              <a:rPr lang="en-US" sz="3800" b="0" i="1" u="none" strike="noStrike" baseline="0" dirty="0"/>
              <a:t>     “In those days there was no king in Israel; everyone did what was right in his own eyes.”</a:t>
            </a:r>
          </a:p>
          <a:p>
            <a:r>
              <a:rPr lang="en-US" sz="3600" b="0" i="0" u="none" strike="noStrike" baseline="0" dirty="0"/>
              <a:t>                                            </a:t>
            </a:r>
            <a:r>
              <a:rPr lang="en-US" sz="3200" b="0" i="0" u="none" strike="noStrike" baseline="0" dirty="0"/>
              <a:t>Judges 17:6 </a:t>
            </a:r>
            <a:endParaRPr lang="en-US" sz="3600" b="1" dirty="0"/>
          </a:p>
        </p:txBody>
      </p:sp>
      <p:cxnSp>
        <p:nvCxnSpPr>
          <p:cNvPr id="13" name="Straight Connector 12">
            <a:extLst>
              <a:ext uri="{FF2B5EF4-FFF2-40B4-BE49-F238E27FC236}">
                <a16:creationId xmlns:a16="http://schemas.microsoft.com/office/drawing/2014/main" id="{9BB58CC1-260E-52EA-20B1-633E869F22F5}"/>
              </a:ext>
            </a:extLst>
          </p:cNvPr>
          <p:cNvCxnSpPr>
            <a:cxnSpLocks/>
          </p:cNvCxnSpPr>
          <p:nvPr/>
        </p:nvCxnSpPr>
        <p:spPr>
          <a:xfrm>
            <a:off x="7428183" y="0"/>
            <a:ext cx="0" cy="6858000"/>
          </a:xfrm>
          <a:prstGeom prst="line">
            <a:avLst/>
          </a:prstGeom>
          <a:ln w="50800">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Arrow: Left 14">
            <a:extLst>
              <a:ext uri="{FF2B5EF4-FFF2-40B4-BE49-F238E27FC236}">
                <a16:creationId xmlns:a16="http://schemas.microsoft.com/office/drawing/2014/main" id="{7BF57E3B-BDBF-5EEA-1BFA-9302A44226AF}"/>
              </a:ext>
            </a:extLst>
          </p:cNvPr>
          <p:cNvSpPr/>
          <p:nvPr/>
        </p:nvSpPr>
        <p:spPr>
          <a:xfrm>
            <a:off x="10708640" y="203200"/>
            <a:ext cx="944877" cy="568960"/>
          </a:xfrm>
          <a:prstGeom prst="leftArrow">
            <a:avLst/>
          </a:prstGeom>
          <a:solidFill>
            <a:srgbClr val="FF0000"/>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 </a:t>
            </a:r>
          </a:p>
        </p:txBody>
      </p:sp>
      <p:sp>
        <p:nvSpPr>
          <p:cNvPr id="16" name="Arrow: Left 15">
            <a:extLst>
              <a:ext uri="{FF2B5EF4-FFF2-40B4-BE49-F238E27FC236}">
                <a16:creationId xmlns:a16="http://schemas.microsoft.com/office/drawing/2014/main" id="{E45E46D2-E595-A236-BE99-5BDB076F4820}"/>
              </a:ext>
            </a:extLst>
          </p:cNvPr>
          <p:cNvSpPr/>
          <p:nvPr/>
        </p:nvSpPr>
        <p:spPr>
          <a:xfrm rot="10800000">
            <a:off x="7507629" y="3421220"/>
            <a:ext cx="944877" cy="568960"/>
          </a:xfrm>
          <a:prstGeom prst="leftArrow">
            <a:avLst/>
          </a:prstGeom>
          <a:solidFill>
            <a:srgbClr val="FF0000"/>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591276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1+#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77B9-D7CF-7A09-985A-CC8D108224C2}"/>
              </a:ext>
            </a:extLst>
          </p:cNvPr>
          <p:cNvSpPr>
            <a:spLocks noGrp="1"/>
          </p:cNvSpPr>
          <p:nvPr>
            <p:ph type="ctrTitle"/>
          </p:nvPr>
        </p:nvSpPr>
        <p:spPr>
          <a:xfrm>
            <a:off x="172720" y="203200"/>
            <a:ext cx="7010400" cy="1422398"/>
          </a:xfrm>
        </p:spPr>
        <p:txBody>
          <a:bodyPr>
            <a:normAutofit/>
          </a:bodyPr>
          <a:lstStyle/>
          <a:p>
            <a:r>
              <a:rPr lang="en-US" sz="4800" dirty="0">
                <a:latin typeface="Algerian" panose="04020705040A02060702" pitchFamily="82" charset="0"/>
              </a:rPr>
              <a:t>Applications of the Text</a:t>
            </a:r>
            <a:endParaRPr lang="en-US" sz="4800" dirty="0">
              <a:latin typeface="Agency FB" panose="020B0503020202020204" pitchFamily="34" charset="0"/>
            </a:endParaRPr>
          </a:p>
        </p:txBody>
      </p:sp>
      <p:pic>
        <p:nvPicPr>
          <p:cNvPr id="9" name="Picture 8" descr="A map of israel with different colored areas&#10;&#10;Description automatically generated">
            <a:extLst>
              <a:ext uri="{FF2B5EF4-FFF2-40B4-BE49-F238E27FC236}">
                <a16:creationId xmlns:a16="http://schemas.microsoft.com/office/drawing/2014/main" id="{A8F8413A-2292-9635-E414-59CA5A0972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83" y="-15559"/>
            <a:ext cx="4794991" cy="6873559"/>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pic>
      <p:sp>
        <p:nvSpPr>
          <p:cNvPr id="11" name="Subtitle 10">
            <a:extLst>
              <a:ext uri="{FF2B5EF4-FFF2-40B4-BE49-F238E27FC236}">
                <a16:creationId xmlns:a16="http://schemas.microsoft.com/office/drawing/2014/main" id="{0FCC600E-2936-3FB8-4B4B-37D139C73BF7}"/>
              </a:ext>
            </a:extLst>
          </p:cNvPr>
          <p:cNvSpPr>
            <a:spLocks noGrp="1"/>
          </p:cNvSpPr>
          <p:nvPr>
            <p:ph type="subTitle" idx="1"/>
          </p:nvPr>
        </p:nvSpPr>
        <p:spPr>
          <a:xfrm>
            <a:off x="-1" y="2346960"/>
            <a:ext cx="7428179" cy="4389120"/>
          </a:xfrm>
        </p:spPr>
        <p:txBody>
          <a:bodyPr>
            <a:normAutofit/>
          </a:bodyPr>
          <a:lstStyle/>
          <a:p>
            <a:r>
              <a:rPr lang="en-US" sz="4000" b="1" dirty="0"/>
              <a:t>The Sin of Anarchy</a:t>
            </a:r>
            <a:br>
              <a:rPr lang="en-US" sz="4000" b="1" dirty="0"/>
            </a:br>
            <a:r>
              <a:rPr lang="en-US" sz="3600" dirty="0"/>
              <a:t>(17:6; 18:1; 19:1) Romans 10:1-2</a:t>
            </a:r>
          </a:p>
          <a:p>
            <a:r>
              <a:rPr lang="en-US" sz="4000" b="1" dirty="0"/>
              <a:t>The Sin of Idolatry</a:t>
            </a:r>
            <a:br>
              <a:rPr lang="en-US" sz="4000" b="1" dirty="0"/>
            </a:br>
            <a:r>
              <a:rPr lang="en-US" sz="3600" dirty="0"/>
              <a:t>(18:30-31)                                                      1 Kings 12:29-31; Acts 17:29</a:t>
            </a:r>
          </a:p>
          <a:p>
            <a:r>
              <a:rPr lang="en-US" sz="4000" b="1" dirty="0"/>
              <a:t>Our Choice: Culture? or God?</a:t>
            </a:r>
            <a:br>
              <a:rPr lang="en-US" sz="4000" b="1" dirty="0"/>
            </a:br>
            <a:r>
              <a:rPr lang="en-US" sz="3600" dirty="0"/>
              <a:t>1 Corinthians 6:9-11; 1 Peter 4:3-5</a:t>
            </a:r>
            <a:endParaRPr lang="en-US" sz="4000" dirty="0"/>
          </a:p>
        </p:txBody>
      </p:sp>
      <p:cxnSp>
        <p:nvCxnSpPr>
          <p:cNvPr id="13" name="Straight Connector 12">
            <a:extLst>
              <a:ext uri="{FF2B5EF4-FFF2-40B4-BE49-F238E27FC236}">
                <a16:creationId xmlns:a16="http://schemas.microsoft.com/office/drawing/2014/main" id="{9BB58CC1-260E-52EA-20B1-633E869F22F5}"/>
              </a:ext>
            </a:extLst>
          </p:cNvPr>
          <p:cNvCxnSpPr>
            <a:cxnSpLocks/>
          </p:cNvCxnSpPr>
          <p:nvPr/>
        </p:nvCxnSpPr>
        <p:spPr>
          <a:xfrm>
            <a:off x="7428183" y="0"/>
            <a:ext cx="0" cy="6858000"/>
          </a:xfrm>
          <a:prstGeom prst="line">
            <a:avLst/>
          </a:prstGeom>
          <a:ln w="50800">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Arrow: Left 14">
            <a:extLst>
              <a:ext uri="{FF2B5EF4-FFF2-40B4-BE49-F238E27FC236}">
                <a16:creationId xmlns:a16="http://schemas.microsoft.com/office/drawing/2014/main" id="{7BF57E3B-BDBF-5EEA-1BFA-9302A44226AF}"/>
              </a:ext>
            </a:extLst>
          </p:cNvPr>
          <p:cNvSpPr/>
          <p:nvPr/>
        </p:nvSpPr>
        <p:spPr>
          <a:xfrm>
            <a:off x="10708640" y="203200"/>
            <a:ext cx="944877" cy="568960"/>
          </a:xfrm>
          <a:prstGeom prst="leftArrow">
            <a:avLst/>
          </a:prstGeom>
          <a:solidFill>
            <a:srgbClr val="FF0000"/>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4" name="Straight Arrow Connector 3">
            <a:extLst>
              <a:ext uri="{FF2B5EF4-FFF2-40B4-BE49-F238E27FC236}">
                <a16:creationId xmlns:a16="http://schemas.microsoft.com/office/drawing/2014/main" id="{84D6C0D1-59E1-9D7F-7FBA-A473185353BA}"/>
              </a:ext>
            </a:extLst>
          </p:cNvPr>
          <p:cNvCxnSpPr>
            <a:cxnSpLocks/>
          </p:cNvCxnSpPr>
          <p:nvPr/>
        </p:nvCxnSpPr>
        <p:spPr>
          <a:xfrm>
            <a:off x="1351280" y="1960880"/>
            <a:ext cx="4612640" cy="0"/>
          </a:xfrm>
          <a:prstGeom prst="straightConnector1">
            <a:avLst/>
          </a:prstGeom>
          <a:ln w="57150">
            <a:solidFill>
              <a:schemeClr val="tx1"/>
            </a:solidFill>
            <a:headEnd type="oval" w="med" len="med"/>
            <a:tailEnd type="oval" w="med" len="med"/>
          </a:ln>
        </p:spPr>
        <p:style>
          <a:lnRef idx="2">
            <a:schemeClr val="accent1"/>
          </a:lnRef>
          <a:fillRef idx="0">
            <a:schemeClr val="accent1"/>
          </a:fillRef>
          <a:effectRef idx="1">
            <a:schemeClr val="accent1"/>
          </a:effectRef>
          <a:fontRef idx="minor">
            <a:schemeClr val="tx1"/>
          </a:fontRef>
        </p:style>
      </p:cxnSp>
      <p:sp>
        <p:nvSpPr>
          <p:cNvPr id="7" name="Arrow: Left 6">
            <a:extLst>
              <a:ext uri="{FF2B5EF4-FFF2-40B4-BE49-F238E27FC236}">
                <a16:creationId xmlns:a16="http://schemas.microsoft.com/office/drawing/2014/main" id="{0806ABCE-1DCC-1AF8-2FB8-2DC5EDDDDE94}"/>
              </a:ext>
            </a:extLst>
          </p:cNvPr>
          <p:cNvSpPr/>
          <p:nvPr/>
        </p:nvSpPr>
        <p:spPr>
          <a:xfrm rot="2636452">
            <a:off x="9597972" y="3953894"/>
            <a:ext cx="944877" cy="568960"/>
          </a:xfrm>
          <a:prstGeom prst="leftArrow">
            <a:avLst/>
          </a:prstGeom>
          <a:solidFill>
            <a:srgbClr val="FF0000"/>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403720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anim calcmode="lin" valueType="num">
                                      <p:cBhvr>
                                        <p:cTn id="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500"/>
                                        <p:tgtEl>
                                          <p:spTgt spid="11">
                                            <p:txEl>
                                              <p:pRg st="1" end="1"/>
                                            </p:txEl>
                                          </p:spTgt>
                                        </p:tgtEl>
                                      </p:cBhvr>
                                    </p:animEffect>
                                    <p:anim calcmode="lin" valueType="num">
                                      <p:cBhvr>
                                        <p:cTn id="15"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1+#ppt_w/2"/>
                                          </p:val>
                                        </p:tav>
                                        <p:tav tm="100000">
                                          <p:val>
                                            <p:strVal val="#ppt_x"/>
                                          </p:val>
                                        </p:tav>
                                      </p:tavLst>
                                    </p:anim>
                                    <p:anim calcmode="lin" valueType="num">
                                      <p:cBhvr additive="base">
                                        <p:cTn id="22" dur="500" fill="hold"/>
                                        <p:tgtEl>
                                          <p:spTgt spid="15"/>
                                        </p:tgtEl>
                                        <p:attrNameLst>
                                          <p:attrName>ppt_y</p:attrName>
                                        </p:attrNameLst>
                                      </p:cBhvr>
                                      <p:tavLst>
                                        <p:tav tm="0">
                                          <p:val>
                                            <p:strVal val="#ppt_y"/>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animEffect transition="in" filter="fade">
                                      <p:cBhvr>
                                        <p:cTn id="31" dur="500"/>
                                        <p:tgtEl>
                                          <p:spTgt spid="11">
                                            <p:txEl>
                                              <p:pRg st="2" end="2"/>
                                            </p:txEl>
                                          </p:spTgt>
                                        </p:tgtEl>
                                      </p:cBhvr>
                                    </p:animEffect>
                                    <p:anim calcmode="lin" valueType="num">
                                      <p:cBhvr>
                                        <p:cTn id="32"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3" dur="5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77B9-D7CF-7A09-985A-CC8D108224C2}"/>
              </a:ext>
            </a:extLst>
          </p:cNvPr>
          <p:cNvSpPr>
            <a:spLocks noGrp="1"/>
          </p:cNvSpPr>
          <p:nvPr>
            <p:ph type="ctrTitle"/>
          </p:nvPr>
        </p:nvSpPr>
        <p:spPr>
          <a:xfrm>
            <a:off x="579646" y="203200"/>
            <a:ext cx="6278880" cy="863600"/>
          </a:xfrm>
        </p:spPr>
        <p:txBody>
          <a:bodyPr>
            <a:normAutofit/>
          </a:bodyPr>
          <a:lstStyle/>
          <a:p>
            <a:r>
              <a:rPr lang="en-US" sz="5400" dirty="0">
                <a:latin typeface="Algerian" panose="04020705040A02060702" pitchFamily="82" charset="0"/>
              </a:rPr>
              <a:t>Conclusion</a:t>
            </a:r>
            <a:endParaRPr lang="en-US" sz="4000" dirty="0">
              <a:latin typeface="Agency FB" panose="020B0503020202020204" pitchFamily="34" charset="0"/>
            </a:endParaRPr>
          </a:p>
        </p:txBody>
      </p:sp>
      <p:pic>
        <p:nvPicPr>
          <p:cNvPr id="9" name="Picture 8" descr="A map of israel with different colored areas&#10;&#10;Description automatically generated">
            <a:extLst>
              <a:ext uri="{FF2B5EF4-FFF2-40B4-BE49-F238E27FC236}">
                <a16:creationId xmlns:a16="http://schemas.microsoft.com/office/drawing/2014/main" id="{A8F8413A-2292-9635-E414-59CA5A0972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83" y="-15559"/>
            <a:ext cx="4794991" cy="6873559"/>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p:spPr>
      </p:pic>
      <p:sp>
        <p:nvSpPr>
          <p:cNvPr id="11" name="Subtitle 10">
            <a:extLst>
              <a:ext uri="{FF2B5EF4-FFF2-40B4-BE49-F238E27FC236}">
                <a16:creationId xmlns:a16="http://schemas.microsoft.com/office/drawing/2014/main" id="{0FCC600E-2936-3FB8-4B4B-37D139C73BF7}"/>
              </a:ext>
            </a:extLst>
          </p:cNvPr>
          <p:cNvSpPr>
            <a:spLocks noGrp="1"/>
          </p:cNvSpPr>
          <p:nvPr>
            <p:ph type="subTitle" idx="1"/>
          </p:nvPr>
        </p:nvSpPr>
        <p:spPr>
          <a:xfrm>
            <a:off x="284480" y="1249680"/>
            <a:ext cx="6736080" cy="5405120"/>
          </a:xfrm>
        </p:spPr>
        <p:txBody>
          <a:bodyPr>
            <a:normAutofit/>
          </a:bodyPr>
          <a:lstStyle/>
          <a:p>
            <a:r>
              <a:rPr lang="en-US" sz="3600" b="1" dirty="0"/>
              <a:t>Ask yourself the question:</a:t>
            </a:r>
          </a:p>
          <a:p>
            <a:r>
              <a:rPr lang="en-US" sz="4400" b="1" dirty="0"/>
              <a:t>Men?</a:t>
            </a:r>
            <a:br>
              <a:rPr lang="en-US" sz="4400" b="1" dirty="0"/>
            </a:br>
            <a:r>
              <a:rPr lang="en-US" sz="4400" b="1" dirty="0"/>
              <a:t> Yourself?</a:t>
            </a:r>
            <a:br>
              <a:rPr lang="en-US" sz="4400" b="1" dirty="0"/>
            </a:br>
            <a:r>
              <a:rPr lang="en-US" sz="4400" b="1" dirty="0"/>
              <a:t>God?</a:t>
            </a:r>
          </a:p>
          <a:p>
            <a:pPr algn="l"/>
            <a:r>
              <a:rPr lang="en-US" sz="3600" i="1" dirty="0"/>
              <a:t>     “</a:t>
            </a:r>
            <a:r>
              <a:rPr lang="en-US" sz="3600" i="1" u="sng" dirty="0"/>
              <a:t>You </a:t>
            </a:r>
            <a:r>
              <a:rPr lang="en-US" sz="3600" i="1" dirty="0"/>
              <a:t>will show me the path of life; In </a:t>
            </a:r>
            <a:r>
              <a:rPr lang="en-US" sz="3600" i="1" u="sng" dirty="0"/>
              <a:t>Your</a:t>
            </a:r>
            <a:r>
              <a:rPr lang="en-US" sz="3600" i="1" dirty="0"/>
              <a:t> presence is fullness of joy; At </a:t>
            </a:r>
            <a:r>
              <a:rPr lang="en-US" sz="3600" i="1" u="sng" dirty="0"/>
              <a:t>Your</a:t>
            </a:r>
            <a:r>
              <a:rPr lang="en-US" sz="3600" i="1" dirty="0"/>
              <a:t> right hand are pleasures forevermore.”</a:t>
            </a:r>
          </a:p>
          <a:p>
            <a:pPr algn="r"/>
            <a:r>
              <a:rPr lang="en-US" sz="3600" b="1" dirty="0"/>
              <a:t>Psalms 16:11 </a:t>
            </a:r>
            <a:endParaRPr lang="en-US" sz="3600" i="1" dirty="0"/>
          </a:p>
        </p:txBody>
      </p:sp>
      <p:cxnSp>
        <p:nvCxnSpPr>
          <p:cNvPr id="13" name="Straight Connector 12">
            <a:extLst>
              <a:ext uri="{FF2B5EF4-FFF2-40B4-BE49-F238E27FC236}">
                <a16:creationId xmlns:a16="http://schemas.microsoft.com/office/drawing/2014/main" id="{9BB58CC1-260E-52EA-20B1-633E869F22F5}"/>
              </a:ext>
            </a:extLst>
          </p:cNvPr>
          <p:cNvCxnSpPr>
            <a:cxnSpLocks/>
          </p:cNvCxnSpPr>
          <p:nvPr/>
        </p:nvCxnSpPr>
        <p:spPr>
          <a:xfrm>
            <a:off x="7428183" y="0"/>
            <a:ext cx="0" cy="6858000"/>
          </a:xfrm>
          <a:prstGeom prst="line">
            <a:avLst/>
          </a:prstGeom>
          <a:ln w="50800">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Arrow: Left 14">
            <a:extLst>
              <a:ext uri="{FF2B5EF4-FFF2-40B4-BE49-F238E27FC236}">
                <a16:creationId xmlns:a16="http://schemas.microsoft.com/office/drawing/2014/main" id="{7BF57E3B-BDBF-5EEA-1BFA-9302A44226AF}"/>
              </a:ext>
            </a:extLst>
          </p:cNvPr>
          <p:cNvSpPr/>
          <p:nvPr/>
        </p:nvSpPr>
        <p:spPr>
          <a:xfrm>
            <a:off x="10708640" y="203200"/>
            <a:ext cx="944877" cy="568960"/>
          </a:xfrm>
          <a:prstGeom prst="leftArrow">
            <a:avLst/>
          </a:prstGeom>
          <a:solidFill>
            <a:srgbClr val="FF0000"/>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24603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198</TotalTime>
  <Words>1738</Words>
  <Application>Microsoft Office PowerPoint</Application>
  <PresentationFormat>Widescreen</PresentationFormat>
  <Paragraphs>72</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Agency FB</vt:lpstr>
      <vt:lpstr>Algerian</vt:lpstr>
      <vt:lpstr>Aptos</vt:lpstr>
      <vt:lpstr>Aptos Display</vt:lpstr>
      <vt:lpstr>Arial</vt:lpstr>
      <vt:lpstr>Calibri</vt:lpstr>
      <vt:lpstr>Symbol</vt:lpstr>
      <vt:lpstr>Office Theme</vt:lpstr>
      <vt:lpstr>Dan a history of idolatry</vt:lpstr>
      <vt:lpstr>Applications of the Text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 – A History of Idolatry</dc:title>
  <dc:creator>Stan Cox</dc:creator>
  <cp:lastModifiedBy>Stan Cox</cp:lastModifiedBy>
  <cp:revision>1</cp:revision>
  <dcterms:created xsi:type="dcterms:W3CDTF">2024-04-15T17:18:17Z</dcterms:created>
  <dcterms:modified xsi:type="dcterms:W3CDTF">2024-04-17T22:39:04Z</dcterms:modified>
</cp:coreProperties>
</file>