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Berlin Sans FB Demi" panose="020E0802020502020306" pitchFamily="34" charset="0"/>
      <p:bold r:id="rId10"/>
    </p:embeddedFont>
    <p:embeddedFont>
      <p:font typeface="Century Gothic" panose="020B0502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135" autoAdjust="0"/>
  </p:normalViewPr>
  <p:slideViewPr>
    <p:cSldViewPr snapToGrid="0">
      <p:cViewPr varScale="1">
        <p:scale>
          <a:sx n="36" d="100"/>
          <a:sy n="36" d="100"/>
        </p:scale>
        <p:origin x="2405" y="38"/>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7250FA-9B7A-4F54-91A6-D126DEA6E646}"/>
              </a:ext>
            </a:extLst>
          </p:cNvPr>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r>
              <a:rPr lang="en-US" sz="1800" dirty="0">
                <a:latin typeface="Berlin Sans FB Demi" panose="020E0802020502020306" pitchFamily="34" charset="0"/>
              </a:rPr>
              <a:t>David &amp; the Temple</a:t>
            </a:r>
          </a:p>
        </p:txBody>
      </p:sp>
      <p:sp>
        <p:nvSpPr>
          <p:cNvPr id="3" name="Date Placeholder 2">
            <a:extLst>
              <a:ext uri="{FF2B5EF4-FFF2-40B4-BE49-F238E27FC236}">
                <a16:creationId xmlns:a16="http://schemas.microsoft.com/office/drawing/2014/main" id="{293DCBA2-E5C3-40B7-9ACB-3E5A46472C2E}"/>
              </a:ext>
            </a:extLst>
          </p:cNvPr>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r>
              <a:rPr lang="en-US" dirty="0"/>
              <a:t>October 1, 2017 pm</a:t>
            </a:r>
          </a:p>
        </p:txBody>
      </p:sp>
      <p:sp>
        <p:nvSpPr>
          <p:cNvPr id="4" name="Footer Placeholder 3">
            <a:extLst>
              <a:ext uri="{FF2B5EF4-FFF2-40B4-BE49-F238E27FC236}">
                <a16:creationId xmlns:a16="http://schemas.microsoft.com/office/drawing/2014/main" id="{1CEC906B-20C8-4F44-A6C2-E1D799CE9F31}"/>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38E20C1-4367-4C4F-8E07-2511FFE2D0A3}"/>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a:t>   sound</a:t>
            </a:r>
            <a:fld id="{AA2D9335-6111-4162-BA20-BACE925253A0}" type="slidenum">
              <a:rPr lang="en-US" smtClean="0"/>
              <a:t>‹#›</a:t>
            </a:fld>
            <a:endParaRPr lang="en-US" dirty="0"/>
          </a:p>
        </p:txBody>
      </p:sp>
    </p:spTree>
    <p:extLst>
      <p:ext uri="{BB962C8B-B14F-4D97-AF65-F5344CB8AC3E}">
        <p14:creationId xmlns:p14="http://schemas.microsoft.com/office/powerpoint/2010/main" val="145243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3C28F1B3-8D54-44AA-BF8B-554353EE2201}"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97AD5FBD-0982-4CFC-A3CC-C8CA72243786}" type="slidenum">
              <a:rPr lang="en-US" smtClean="0"/>
              <a:t>‹#›</a:t>
            </a:fld>
            <a:endParaRPr lang="en-US"/>
          </a:p>
        </p:txBody>
      </p:sp>
    </p:spTree>
    <p:extLst>
      <p:ext uri="{BB962C8B-B14F-4D97-AF65-F5344CB8AC3E}">
        <p14:creationId xmlns:p14="http://schemas.microsoft.com/office/powerpoint/2010/main" val="246703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panose="020B0604020202020204" pitchFamily="34" charset="0"/>
              <a:buChar char="•"/>
            </a:pPr>
            <a:r>
              <a:rPr lang="en-US" b="1" dirty="0"/>
              <a:t>David’s intent, and Nathan’s endorsement (1-2)</a:t>
            </a:r>
          </a:p>
          <a:p>
            <a:pPr marL="171434" indent="-171434">
              <a:buFont typeface="Arial" panose="020B0604020202020204" pitchFamily="34" charset="0"/>
              <a:buChar char="•"/>
            </a:pPr>
            <a:r>
              <a:rPr lang="en-US" b="1" dirty="0"/>
              <a:t>God’s correction of Nathan (3-15)</a:t>
            </a:r>
          </a:p>
          <a:p>
            <a:pPr marL="628589" lvl="1" indent="-171434">
              <a:buFont typeface="Arial" panose="020B0604020202020204" pitchFamily="34" charset="0"/>
              <a:buChar char="•"/>
            </a:pPr>
            <a:r>
              <a:rPr lang="en-US" dirty="0"/>
              <a:t>Solomon, not David would build the temple.</a:t>
            </a:r>
          </a:p>
          <a:p>
            <a:pPr marL="171434" indent="-171434">
              <a:buFont typeface="Arial" panose="020B0604020202020204" pitchFamily="34" charset="0"/>
              <a:buChar char="•"/>
            </a:pPr>
            <a:r>
              <a:rPr lang="en-US" b="1" dirty="0"/>
              <a:t>David’s acceptance of God’s will in the matter (23-24)</a:t>
            </a:r>
          </a:p>
          <a:p>
            <a:pPr marL="171434" indent="-171434">
              <a:buFont typeface="Arial" panose="020B0604020202020204" pitchFamily="34" charset="0"/>
              <a:buChar char="•"/>
            </a:pPr>
            <a:r>
              <a:rPr lang="en-US" b="1" dirty="0"/>
              <a:t>David’s explanation</a:t>
            </a:r>
          </a:p>
          <a:p>
            <a:r>
              <a:rPr lang="en-US" b="1" dirty="0"/>
              <a:t> (1 Chronicles 28:1-7), </a:t>
            </a:r>
            <a:r>
              <a:rPr lang="en-US" i="1" dirty="0"/>
              <a:t>“Now David assembled at Jerusalem all the leaders of Israel: the officers of the tribes and the captains of the divisions who served the king, the captains over thousands and captains over hundreds, and the stewards over all the substance and possessions of the king and of his sons, with the officials, the valiant men, and all the mighty men of valor. </a:t>
            </a:r>
            <a:r>
              <a:rPr lang="en-US" i="1" baseline="30000" dirty="0"/>
              <a:t>2</a:t>
            </a:r>
            <a:r>
              <a:rPr lang="en-US" i="1" dirty="0"/>
              <a:t> Then King David rose to his feet and said, “Hear me, my brethren and my people: I had it in my heart to build a house of rest for the ark of the covenant of the Lord, and for the footstool of our God, and had made preparations to build it.</a:t>
            </a:r>
            <a:r>
              <a:rPr lang="en-US" i="1" baseline="30000" dirty="0"/>
              <a:t> 3</a:t>
            </a:r>
            <a:r>
              <a:rPr lang="en-US" i="1" dirty="0"/>
              <a:t> </a:t>
            </a:r>
            <a:r>
              <a:rPr lang="en-US" i="1" u="sng" dirty="0"/>
              <a:t>But God said to me, ‘You shall not build a house for My name, because you have been a man of war and have shed blood</a:t>
            </a:r>
            <a:r>
              <a:rPr lang="en-US" i="1" dirty="0"/>
              <a:t>.’</a:t>
            </a:r>
            <a:r>
              <a:rPr lang="en-US" i="1" baseline="30000" dirty="0"/>
              <a:t> 4</a:t>
            </a:r>
            <a:r>
              <a:rPr lang="en-US" i="1" dirty="0"/>
              <a:t> However the Lord God of Israel chose me above all the house of my father to be king over Israel forever, for He has chosen Judah to be the ruler. And of the house of Judah, the house of my father, and among the sons of my father, He was pleased with me to make me king over all Israel.</a:t>
            </a:r>
            <a:r>
              <a:rPr lang="en-US" i="1" baseline="30000" dirty="0"/>
              <a:t> 5</a:t>
            </a:r>
            <a:r>
              <a:rPr lang="en-US" i="1" dirty="0"/>
              <a:t> And of all my sons (for the Lord has given me many sons) He has chosen my son Solomon to sit on the throne of the kingdom of the Lord over Israel.</a:t>
            </a:r>
            <a:r>
              <a:rPr lang="en-US" i="1" baseline="30000" dirty="0"/>
              <a:t> 6</a:t>
            </a:r>
            <a:r>
              <a:rPr lang="en-US" i="1" dirty="0"/>
              <a:t> Now He said to me, ‘It is your son Solomon who shall build My house and My courts; for I have chosen him to be My son, and I will be his Father.”</a:t>
            </a:r>
          </a:p>
        </p:txBody>
      </p:sp>
      <p:sp>
        <p:nvSpPr>
          <p:cNvPr id="4" name="Slide Number Placeholder 3"/>
          <p:cNvSpPr>
            <a:spLocks noGrp="1"/>
          </p:cNvSpPr>
          <p:nvPr>
            <p:ph type="sldNum" sz="quarter" idx="10"/>
          </p:nvPr>
        </p:nvSpPr>
        <p:spPr/>
        <p:txBody>
          <a:bodyPr/>
          <a:lstStyle/>
          <a:p>
            <a:fld id="{97AD5FBD-0982-4CFC-A3CC-C8CA72243786}" type="slidenum">
              <a:rPr lang="en-US" smtClean="0"/>
              <a:t>1</a:t>
            </a:fld>
            <a:endParaRPr lang="en-US"/>
          </a:p>
        </p:txBody>
      </p:sp>
    </p:spTree>
    <p:extLst>
      <p:ext uri="{BB962C8B-B14F-4D97-AF65-F5344CB8AC3E}">
        <p14:creationId xmlns:p14="http://schemas.microsoft.com/office/powerpoint/2010/main" val="305547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Declared by Samuel to be a man after God’s heart</a:t>
            </a:r>
          </a:p>
          <a:p>
            <a:r>
              <a:rPr lang="en-US" b="1" dirty="0"/>
              <a:t>(1 Samuel 13:14), [Samuel to the flawed King Saul], </a:t>
            </a:r>
            <a:r>
              <a:rPr lang="en-US" i="1" dirty="0"/>
              <a:t>“But now your kingdom shall not continue. </a:t>
            </a:r>
            <a:r>
              <a:rPr lang="en-US" i="1" u="sng" dirty="0"/>
              <a:t>The Lord has sought for Himself a man after His own heart</a:t>
            </a:r>
            <a:r>
              <a:rPr lang="en-US" i="1" dirty="0"/>
              <a:t>, and the Lord has commanded him to be commander over His people, because you have not kept what the Lord commanded you.”</a:t>
            </a:r>
          </a:p>
          <a:p>
            <a:endParaRPr lang="en-US" dirty="0"/>
          </a:p>
          <a:p>
            <a:r>
              <a:rPr lang="en-US" b="1" dirty="0"/>
              <a:t>The Self-declaration of a king determined to be righteous before God</a:t>
            </a:r>
          </a:p>
          <a:p>
            <a:r>
              <a:rPr lang="en-US" b="1" dirty="0"/>
              <a:t>(Psalm 101), </a:t>
            </a:r>
            <a:r>
              <a:rPr lang="en-US" dirty="0"/>
              <a:t>“I will sing of mercy and justice; to You, O Lord, I will sing praises. </a:t>
            </a:r>
            <a:r>
              <a:rPr lang="en-US" baseline="30000" dirty="0"/>
              <a:t>2</a:t>
            </a:r>
            <a:r>
              <a:rPr lang="en-US" dirty="0"/>
              <a:t> I will behave wisely in a perfect way. Oh, when will You come to me? I will walk within my house with a perfect heart. </a:t>
            </a:r>
            <a:r>
              <a:rPr lang="en-US" baseline="30000" dirty="0"/>
              <a:t>3</a:t>
            </a:r>
            <a:r>
              <a:rPr lang="en-US" dirty="0"/>
              <a:t> I will set nothing wicked before my eyes; I hate the work of those who fall away; it shall not cling to me. </a:t>
            </a:r>
            <a:r>
              <a:rPr lang="en-US" baseline="30000" dirty="0"/>
              <a:t>4</a:t>
            </a:r>
            <a:r>
              <a:rPr lang="en-US" dirty="0"/>
              <a:t> A perverse heart shall depart from me; I will not know wickedness. </a:t>
            </a:r>
            <a:r>
              <a:rPr lang="en-US" baseline="30000" dirty="0"/>
              <a:t>5</a:t>
            </a:r>
            <a:r>
              <a:rPr lang="en-US" dirty="0"/>
              <a:t> Whoever secretly slanders his neighbor, him I will destroy; the one who has a haughty look and a proud heart, him I will not endure. </a:t>
            </a:r>
            <a:r>
              <a:rPr lang="en-US" baseline="30000" dirty="0"/>
              <a:t>6</a:t>
            </a:r>
            <a:r>
              <a:rPr lang="en-US" dirty="0"/>
              <a:t> My eyes shall be on the faithful of the land, that they may dwell with me; he who walks in a perfect way, he shall serve me. </a:t>
            </a:r>
            <a:r>
              <a:rPr lang="en-US" baseline="30000" dirty="0"/>
              <a:t>7</a:t>
            </a:r>
            <a:r>
              <a:rPr lang="en-US" dirty="0"/>
              <a:t> He who works deceit shall not dwell within my house; he who tells lies shall not continue in my presence. </a:t>
            </a:r>
            <a:r>
              <a:rPr lang="en-US" baseline="30000" dirty="0"/>
              <a:t>8</a:t>
            </a:r>
            <a:r>
              <a:rPr lang="en-US" dirty="0"/>
              <a:t> Early I will destroy all the wicked of the land, that I may cut off all the evildoers from the city of the Lord.”</a:t>
            </a:r>
          </a:p>
        </p:txBody>
      </p:sp>
      <p:sp>
        <p:nvSpPr>
          <p:cNvPr id="4" name="Slide Number Placeholder 3"/>
          <p:cNvSpPr>
            <a:spLocks noGrp="1"/>
          </p:cNvSpPr>
          <p:nvPr>
            <p:ph type="sldNum" sz="quarter" idx="10"/>
          </p:nvPr>
        </p:nvSpPr>
        <p:spPr/>
        <p:txBody>
          <a:bodyPr/>
          <a:lstStyle/>
          <a:p>
            <a:fld id="{97AD5FBD-0982-4CFC-A3CC-C8CA72243786}" type="slidenum">
              <a:rPr lang="en-US" smtClean="0"/>
              <a:t>2</a:t>
            </a:fld>
            <a:endParaRPr lang="en-US"/>
          </a:p>
        </p:txBody>
      </p:sp>
    </p:spTree>
    <p:extLst>
      <p:ext uri="{BB962C8B-B14F-4D97-AF65-F5344CB8AC3E}">
        <p14:creationId xmlns:p14="http://schemas.microsoft.com/office/powerpoint/2010/main" val="13600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 doubting his sincerity in wanting to do this for the Lord</a:t>
            </a:r>
          </a:p>
          <a:p>
            <a:endParaRPr lang="en-US" b="1" i="0" dirty="0"/>
          </a:p>
          <a:p>
            <a:r>
              <a:rPr lang="en-US" b="1" dirty="0"/>
              <a:t>(1 Chronicles 17:1-2), </a:t>
            </a:r>
            <a:r>
              <a:rPr lang="en-US" i="1" dirty="0"/>
              <a:t>“Now it came to pass, when David was dwelling in his house, that David said to Nathan the prophet, “See now, I dwell in a house of cedar, but the ark of the covenant of the Lord is under tent curtains.” </a:t>
            </a:r>
            <a:r>
              <a:rPr lang="en-US" i="1" baseline="30000" dirty="0"/>
              <a:t>2</a:t>
            </a:r>
            <a:r>
              <a:rPr lang="en-US" i="1" dirty="0"/>
              <a:t> Then Nathan said to David, “Do all that is in your heart, for God is with you.”</a:t>
            </a:r>
          </a:p>
        </p:txBody>
      </p:sp>
      <p:sp>
        <p:nvSpPr>
          <p:cNvPr id="4" name="Slide Number Placeholder 3"/>
          <p:cNvSpPr>
            <a:spLocks noGrp="1"/>
          </p:cNvSpPr>
          <p:nvPr>
            <p:ph type="sldNum" sz="quarter" idx="10"/>
          </p:nvPr>
        </p:nvSpPr>
        <p:spPr/>
        <p:txBody>
          <a:bodyPr/>
          <a:lstStyle/>
          <a:p>
            <a:fld id="{97AD5FBD-0982-4CFC-A3CC-C8CA72243786}" type="slidenum">
              <a:rPr lang="en-US" smtClean="0"/>
              <a:t>3</a:t>
            </a:fld>
            <a:endParaRPr lang="en-US"/>
          </a:p>
        </p:txBody>
      </p:sp>
    </p:spTree>
    <p:extLst>
      <p:ext uri="{BB962C8B-B14F-4D97-AF65-F5344CB8AC3E}">
        <p14:creationId xmlns:p14="http://schemas.microsoft.com/office/powerpoint/2010/main" val="193155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 House of Prayer for all the People</a:t>
            </a:r>
          </a:p>
          <a:p>
            <a:r>
              <a:rPr lang="en-US" b="1" i="0" dirty="0"/>
              <a:t>(</a:t>
            </a:r>
            <a:r>
              <a:rPr lang="en-US" b="1" dirty="0"/>
              <a:t>Isaiah 56:7), </a:t>
            </a:r>
            <a:r>
              <a:rPr lang="en-US" i="1" dirty="0"/>
              <a:t>“Even them I will bring to My holy mountain, and make them joyful in My house of prayer. Their burnt offerings and their sacrifices will be accepted on My altar; for My house shall be called a house of prayer for all nations.”</a:t>
            </a:r>
          </a:p>
          <a:p>
            <a:endParaRPr lang="en-US" i="1" dirty="0"/>
          </a:p>
          <a:p>
            <a:r>
              <a:rPr lang="en-US" b="1" i="0" dirty="0"/>
              <a:t>A fitting House for the Lord</a:t>
            </a:r>
          </a:p>
          <a:p>
            <a:r>
              <a:rPr lang="en-US" b="1" i="1" dirty="0"/>
              <a:t>(</a:t>
            </a:r>
            <a:r>
              <a:rPr lang="en-US" b="1" dirty="0"/>
              <a:t>1 Kings 9:3), </a:t>
            </a:r>
            <a:r>
              <a:rPr lang="en-US" i="1" dirty="0"/>
              <a:t>“And the Lord said to him: “I have heard your prayer and your supplication that you have made before Me; I have consecrated this house which you have built to put My name there forever, and My eyes and My heart will be there perpetually.”</a:t>
            </a:r>
          </a:p>
        </p:txBody>
      </p:sp>
      <p:sp>
        <p:nvSpPr>
          <p:cNvPr id="4" name="Slide Number Placeholder 3"/>
          <p:cNvSpPr>
            <a:spLocks noGrp="1"/>
          </p:cNvSpPr>
          <p:nvPr>
            <p:ph type="sldNum" sz="quarter" idx="10"/>
          </p:nvPr>
        </p:nvSpPr>
        <p:spPr/>
        <p:txBody>
          <a:bodyPr/>
          <a:lstStyle/>
          <a:p>
            <a:fld id="{97AD5FBD-0982-4CFC-A3CC-C8CA72243786}" type="slidenum">
              <a:rPr lang="en-US" smtClean="0"/>
              <a:t>4</a:t>
            </a:fld>
            <a:endParaRPr lang="en-US"/>
          </a:p>
        </p:txBody>
      </p:sp>
    </p:spTree>
    <p:extLst>
      <p:ext uri="{BB962C8B-B14F-4D97-AF65-F5344CB8AC3E}">
        <p14:creationId xmlns:p14="http://schemas.microsoft.com/office/powerpoint/2010/main" val="361808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Chronicles 17:2), </a:t>
            </a:r>
            <a:r>
              <a:rPr lang="en-US" i="1" dirty="0"/>
              <a:t>“Then Nathan said to David, “Do all that is in your heart, for God is with you.”</a:t>
            </a:r>
          </a:p>
          <a:p>
            <a:pPr marL="171434" indent="-171434">
              <a:buFont typeface="Arial" panose="020B0604020202020204" pitchFamily="34" charset="0"/>
              <a:buChar char="•"/>
            </a:pPr>
            <a:r>
              <a:rPr lang="en-US" i="0" dirty="0"/>
              <a:t>The Lord, in fact, was not “with” David in his desire to build the Temple.</a:t>
            </a:r>
          </a:p>
          <a:p>
            <a:pPr marL="171434" indent="-171434">
              <a:buFont typeface="Arial" panose="020B0604020202020204" pitchFamily="34" charset="0"/>
              <a:buChar char="•"/>
            </a:pPr>
            <a:r>
              <a:rPr lang="en-US" b="1" i="0" dirty="0"/>
              <a:t>Presumption always leads to sin!</a:t>
            </a:r>
          </a:p>
          <a:p>
            <a:r>
              <a:rPr lang="en-US" b="1" dirty="0"/>
              <a:t>(Leviticus 10:1-2), </a:t>
            </a:r>
            <a:r>
              <a:rPr lang="en-US" i="1" dirty="0"/>
              <a:t>“Then </a:t>
            </a:r>
            <a:r>
              <a:rPr lang="en-US" i="1" dirty="0" err="1"/>
              <a:t>Nadab</a:t>
            </a:r>
            <a:r>
              <a:rPr lang="en-US" i="1" dirty="0"/>
              <a:t> and </a:t>
            </a:r>
            <a:r>
              <a:rPr lang="en-US" i="1" dirty="0" err="1"/>
              <a:t>Abihu</a:t>
            </a:r>
            <a:r>
              <a:rPr lang="en-US" i="1" dirty="0"/>
              <a:t>, the sons of Aaron, each took his censer and put fire in it, put incense on it, and offered profane fire before the Lord, which He had not commanded them.</a:t>
            </a:r>
            <a:r>
              <a:rPr lang="en-US" i="1" baseline="30000" dirty="0"/>
              <a:t> 2</a:t>
            </a:r>
            <a:r>
              <a:rPr lang="en-US" i="1" dirty="0"/>
              <a:t> So fire went out from the Lord and devoured them, and they died before the Lord.”</a:t>
            </a:r>
          </a:p>
          <a:p>
            <a:endParaRPr lang="en-US" i="1" dirty="0"/>
          </a:p>
          <a:p>
            <a:r>
              <a:rPr lang="en-US" b="1" i="0" dirty="0"/>
              <a:t>God didn’t want what David thought He wanted!</a:t>
            </a:r>
          </a:p>
          <a:p>
            <a:r>
              <a:rPr lang="en-US" b="1" i="0" dirty="0"/>
              <a:t>(1 Chronicles 28:2-3), </a:t>
            </a:r>
            <a:r>
              <a:rPr lang="en-US" i="1" dirty="0"/>
              <a:t>“Then King David rose to his feet and said, “Hear me, my brethren and my people: I had it in my heart to build a house of rest for the ark of the covenant of the Lord, and for the footstool of our God, and had made preparations to build it.</a:t>
            </a:r>
            <a:r>
              <a:rPr lang="en-US" i="1" baseline="30000" dirty="0"/>
              <a:t> 3</a:t>
            </a:r>
            <a:r>
              <a:rPr lang="en-US" i="1" dirty="0"/>
              <a:t> </a:t>
            </a:r>
            <a:r>
              <a:rPr lang="en-US" i="1" u="sng" dirty="0"/>
              <a:t>But God said to me, ‘You shall not build a house for My name, because you have been a man of war and have shed blood.”</a:t>
            </a:r>
          </a:p>
          <a:p>
            <a:r>
              <a:rPr lang="en-US" b="1" dirty="0"/>
              <a:t>(Jeremiah 10:23), </a:t>
            </a:r>
            <a:r>
              <a:rPr lang="en-US" i="1" dirty="0"/>
              <a:t>“O Lord, I know the way of man is not in himself; It is not in man who walks to direct his own steps.”</a:t>
            </a:r>
            <a:endParaRPr lang="en-US" i="1" u="sng" dirty="0"/>
          </a:p>
          <a:p>
            <a:endParaRPr lang="en-US" b="1" i="0" u="none" dirty="0"/>
          </a:p>
          <a:p>
            <a:r>
              <a:rPr lang="en-US" b="1" i="0" u="none" dirty="0"/>
              <a:t>It is always wrong to do what YOU want to do rather than what God says to do!</a:t>
            </a:r>
          </a:p>
          <a:p>
            <a:pPr marL="171434" indent="-171434">
              <a:buFont typeface="Arial" panose="020B0604020202020204" pitchFamily="34" charset="0"/>
              <a:buChar char="•"/>
            </a:pPr>
            <a:r>
              <a:rPr lang="en-US" b="1" i="0" u="none" dirty="0"/>
              <a:t>God said he didn’t want David to build the temple</a:t>
            </a:r>
          </a:p>
          <a:p>
            <a:r>
              <a:rPr lang="en-US" b="1" i="0" u="none" dirty="0"/>
              <a:t>(1 Chronicles 28:3), “</a:t>
            </a:r>
            <a:r>
              <a:rPr lang="en-US" i="1" u="none" dirty="0"/>
              <a:t>But God said to me, ‘You shall not build a house for My name, because you have been a man of war and have shed blood.”</a:t>
            </a:r>
            <a:endParaRPr lang="en-US" b="1" i="0" u="none" dirty="0"/>
          </a:p>
          <a:p>
            <a:r>
              <a:rPr lang="en-US" b="1" i="0" u="none" dirty="0"/>
              <a:t>(Matthew 15:7-9), </a:t>
            </a:r>
            <a:r>
              <a:rPr lang="en-US" i="1" u="none" dirty="0"/>
              <a:t>“</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a:t>
            </a:r>
            <a:r>
              <a:rPr lang="en-US" i="1" u="sng" dirty="0"/>
              <a:t>teaching as doctrines the commandments of men</a:t>
            </a:r>
            <a:r>
              <a:rPr lang="en-US" i="1" dirty="0"/>
              <a:t>.’”</a:t>
            </a:r>
          </a:p>
          <a:p>
            <a:r>
              <a:rPr lang="en-US" b="1" dirty="0"/>
              <a:t>(Revelation 22:18-19), </a:t>
            </a:r>
            <a:r>
              <a:rPr lang="en-US" i="1" dirty="0"/>
              <a:t>“For I testify to everyone who hears the words of the prophecy of this book: If anyone adds to these things, God will add to him the plagues that are written in this book;</a:t>
            </a:r>
            <a:r>
              <a:rPr lang="en-US" i="1" baseline="30000" dirty="0"/>
              <a:t> 19</a:t>
            </a:r>
            <a:r>
              <a:rPr lang="en-US" i="1" dirty="0"/>
              <a:t> and if anyone takes away from the words of the book of this prophecy, God shall take away his part from the Book of Life, from the holy city, and from the things which are written in this book.”</a:t>
            </a:r>
          </a:p>
          <a:p>
            <a:endParaRPr lang="en-US" i="1" dirty="0"/>
          </a:p>
        </p:txBody>
      </p:sp>
      <p:sp>
        <p:nvSpPr>
          <p:cNvPr id="4" name="Slide Number Placeholder 3"/>
          <p:cNvSpPr>
            <a:spLocks noGrp="1"/>
          </p:cNvSpPr>
          <p:nvPr>
            <p:ph type="sldNum" sz="quarter" idx="10"/>
          </p:nvPr>
        </p:nvSpPr>
        <p:spPr/>
        <p:txBody>
          <a:bodyPr/>
          <a:lstStyle/>
          <a:p>
            <a:fld id="{97AD5FBD-0982-4CFC-A3CC-C8CA72243786}" type="slidenum">
              <a:rPr lang="en-US" smtClean="0"/>
              <a:t>5</a:t>
            </a:fld>
            <a:endParaRPr lang="en-US"/>
          </a:p>
        </p:txBody>
      </p:sp>
    </p:spTree>
    <p:extLst>
      <p:ext uri="{BB962C8B-B14F-4D97-AF65-F5344CB8AC3E}">
        <p14:creationId xmlns:p14="http://schemas.microsoft.com/office/powerpoint/2010/main" val="417932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 typeface="Arial" panose="020B0604020202020204" pitchFamily="34" charset="0"/>
              <a:buChar char="•"/>
            </a:pPr>
            <a:r>
              <a:rPr lang="en-US" b="1" dirty="0"/>
              <a:t>If David had determined to build the temple, not heeding God’s denial of permission, He would not have pleased God.</a:t>
            </a:r>
          </a:p>
          <a:p>
            <a:pPr marL="171434" indent="-171434">
              <a:buFont typeface="Arial" panose="020B0604020202020204" pitchFamily="34" charset="0"/>
              <a:buChar char="•"/>
            </a:pPr>
            <a:r>
              <a:rPr lang="en-US" b="1" i="0" dirty="0"/>
              <a:t>Lessons here:</a:t>
            </a:r>
          </a:p>
          <a:p>
            <a:pPr marL="628589" lvl="1" indent="-171434">
              <a:buFont typeface="Arial" panose="020B0604020202020204" pitchFamily="34" charset="0"/>
              <a:buChar char="•"/>
            </a:pPr>
            <a:r>
              <a:rPr lang="en-US" b="0" i="0" dirty="0"/>
              <a:t>We can’t know God’s will unless He tells us.</a:t>
            </a:r>
          </a:p>
          <a:p>
            <a:pPr marL="628589" lvl="1" indent="-171434">
              <a:buFont typeface="Arial" panose="020B0604020202020204" pitchFamily="34" charset="0"/>
              <a:buChar char="•"/>
            </a:pPr>
            <a:r>
              <a:rPr lang="en-US" b="0" i="0" dirty="0"/>
              <a:t>It is a mistake to presume that God wants what we want.</a:t>
            </a:r>
          </a:p>
          <a:p>
            <a:pPr marL="628589" lvl="1" indent="-171434">
              <a:buFont typeface="Arial" panose="020B0604020202020204" pitchFamily="34" charset="0"/>
              <a:buChar char="•"/>
            </a:pPr>
            <a:r>
              <a:rPr lang="en-US" b="0" i="0" dirty="0"/>
              <a:t>We are bound to God’s will rather than our own!</a:t>
            </a:r>
          </a:p>
        </p:txBody>
      </p:sp>
      <p:sp>
        <p:nvSpPr>
          <p:cNvPr id="4" name="Slide Number Placeholder 3"/>
          <p:cNvSpPr>
            <a:spLocks noGrp="1"/>
          </p:cNvSpPr>
          <p:nvPr>
            <p:ph type="sldNum" sz="quarter" idx="10"/>
          </p:nvPr>
        </p:nvSpPr>
        <p:spPr/>
        <p:txBody>
          <a:bodyPr/>
          <a:lstStyle/>
          <a:p>
            <a:fld id="{97AD5FBD-0982-4CFC-A3CC-C8CA72243786}" type="slidenum">
              <a:rPr lang="en-US" smtClean="0"/>
              <a:t>6</a:t>
            </a:fld>
            <a:endParaRPr lang="en-US"/>
          </a:p>
        </p:txBody>
      </p:sp>
    </p:spTree>
    <p:extLst>
      <p:ext uri="{BB962C8B-B14F-4D97-AF65-F5344CB8AC3E}">
        <p14:creationId xmlns:p14="http://schemas.microsoft.com/office/powerpoint/2010/main" val="3895932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10/2/2017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10/2/2017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10/2/2017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10/2/2017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10/2/2017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10/2/2017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10/2/2017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10/2/2017</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10/2/2017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DFAB-E828-4765-AAC8-C408EFAED8A9}"/>
              </a:ext>
            </a:extLst>
          </p:cNvPr>
          <p:cNvSpPr>
            <a:spLocks noGrp="1"/>
          </p:cNvSpPr>
          <p:nvPr>
            <p:ph type="ctrTitle"/>
          </p:nvPr>
        </p:nvSpPr>
        <p:spPr>
          <a:xfrm>
            <a:off x="1561708" y="2091263"/>
            <a:ext cx="9068586" cy="1945028"/>
          </a:xfrm>
        </p:spPr>
        <p:txBody>
          <a:bodyPr/>
          <a:lstStyle/>
          <a:p>
            <a:r>
              <a:rPr lang="en-US" cap="none" dirty="0">
                <a:latin typeface="Berlin Sans FB Demi" panose="020E0802020502020306" pitchFamily="34" charset="0"/>
              </a:rPr>
              <a:t>David &amp; the Temple</a:t>
            </a:r>
          </a:p>
        </p:txBody>
      </p:sp>
      <p:sp>
        <p:nvSpPr>
          <p:cNvPr id="3" name="Subtitle 2">
            <a:extLst>
              <a:ext uri="{FF2B5EF4-FFF2-40B4-BE49-F238E27FC236}">
                <a16:creationId xmlns:a16="http://schemas.microsoft.com/office/drawing/2014/main" id="{F079307B-E568-4915-8A69-F56E1AA8536B}"/>
              </a:ext>
            </a:extLst>
          </p:cNvPr>
          <p:cNvSpPr>
            <a:spLocks noGrp="1"/>
          </p:cNvSpPr>
          <p:nvPr>
            <p:ph type="subTitle" idx="1"/>
          </p:nvPr>
        </p:nvSpPr>
        <p:spPr>
          <a:xfrm>
            <a:off x="1562100" y="4036292"/>
            <a:ext cx="9070848" cy="1102972"/>
          </a:xfrm>
        </p:spPr>
        <p:txBody>
          <a:bodyPr>
            <a:normAutofit/>
          </a:bodyPr>
          <a:lstStyle/>
          <a:p>
            <a:r>
              <a:rPr lang="en-US" sz="4400" dirty="0"/>
              <a:t>1 Chronicles 17</a:t>
            </a:r>
          </a:p>
        </p:txBody>
      </p:sp>
    </p:spTree>
    <p:extLst>
      <p:ext uri="{BB962C8B-B14F-4D97-AF65-F5344CB8AC3E}">
        <p14:creationId xmlns:p14="http://schemas.microsoft.com/office/powerpoint/2010/main" val="148811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4A-FC6A-4763-886A-7734F0E11FB0}"/>
              </a:ext>
            </a:extLst>
          </p:cNvPr>
          <p:cNvSpPr>
            <a:spLocks noGrp="1"/>
          </p:cNvSpPr>
          <p:nvPr>
            <p:ph type="title"/>
          </p:nvPr>
        </p:nvSpPr>
        <p:spPr>
          <a:xfrm>
            <a:off x="579120" y="381000"/>
            <a:ext cx="10927080" cy="1511274"/>
          </a:xfrm>
        </p:spPr>
        <p:txBody>
          <a:bodyPr>
            <a:normAutofit/>
          </a:bodyPr>
          <a:lstStyle/>
          <a:p>
            <a:pPr algn="ctr"/>
            <a:r>
              <a:rPr lang="en-US" dirty="0">
                <a:solidFill>
                  <a:schemeClr val="accent1">
                    <a:lumMod val="60000"/>
                    <a:lumOff val="40000"/>
                  </a:schemeClr>
                </a:solidFill>
                <a:latin typeface="Berlin Sans FB Demi" panose="020E0802020502020306" pitchFamily="34" charset="0"/>
              </a:rPr>
              <a:t>Why did Nathan endorse</a:t>
            </a:r>
            <a:br>
              <a:rPr lang="en-US" dirty="0">
                <a:solidFill>
                  <a:schemeClr val="accent1">
                    <a:lumMod val="60000"/>
                    <a:lumOff val="40000"/>
                  </a:schemeClr>
                </a:solidFill>
                <a:latin typeface="Berlin Sans FB Demi" panose="020E0802020502020306" pitchFamily="34" charset="0"/>
              </a:rPr>
            </a:br>
            <a:r>
              <a:rPr lang="en-US" dirty="0">
                <a:solidFill>
                  <a:schemeClr val="accent1">
                    <a:lumMod val="60000"/>
                    <a:lumOff val="40000"/>
                  </a:schemeClr>
                </a:solidFill>
                <a:latin typeface="Berlin Sans FB Demi" panose="020E0802020502020306" pitchFamily="34" charset="0"/>
              </a:rPr>
              <a:t>David’s plan to build the temple?</a:t>
            </a:r>
          </a:p>
        </p:txBody>
      </p:sp>
      <p:sp>
        <p:nvSpPr>
          <p:cNvPr id="3" name="Content Placeholder 2">
            <a:extLst>
              <a:ext uri="{FF2B5EF4-FFF2-40B4-BE49-F238E27FC236}">
                <a16:creationId xmlns:a16="http://schemas.microsoft.com/office/drawing/2014/main" id="{DAEC3920-D0C0-45A0-BD3D-691A693F3813}"/>
              </a:ext>
            </a:extLst>
          </p:cNvPr>
          <p:cNvSpPr>
            <a:spLocks noGrp="1"/>
          </p:cNvSpPr>
          <p:nvPr>
            <p:ph idx="1"/>
          </p:nvPr>
        </p:nvSpPr>
        <p:spPr>
          <a:xfrm>
            <a:off x="838200" y="2103120"/>
            <a:ext cx="10546080" cy="4175760"/>
          </a:xfrm>
        </p:spPr>
        <p:txBody>
          <a:bodyPr>
            <a:normAutofit/>
          </a:bodyPr>
          <a:lstStyle/>
          <a:p>
            <a:pPr marL="396875" indent="-396875"/>
            <a:r>
              <a:rPr lang="en-US" sz="4000" b="1" dirty="0"/>
              <a:t>David was a good king</a:t>
            </a:r>
          </a:p>
          <a:p>
            <a:pPr marL="854075" lvl="1" indent="0">
              <a:buNone/>
            </a:pPr>
            <a:r>
              <a:rPr lang="en-US" sz="3800" dirty="0">
                <a:solidFill>
                  <a:srgbClr val="FFFF00"/>
                </a:solidFill>
              </a:rPr>
              <a:t>1 Samuel 13:14; Psalm 101</a:t>
            </a:r>
          </a:p>
        </p:txBody>
      </p:sp>
    </p:spTree>
    <p:extLst>
      <p:ext uri="{BB962C8B-B14F-4D97-AF65-F5344CB8AC3E}">
        <p14:creationId xmlns:p14="http://schemas.microsoft.com/office/powerpoint/2010/main" val="510017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4A-FC6A-4763-886A-7734F0E11FB0}"/>
              </a:ext>
            </a:extLst>
          </p:cNvPr>
          <p:cNvSpPr>
            <a:spLocks noGrp="1"/>
          </p:cNvSpPr>
          <p:nvPr>
            <p:ph type="title"/>
          </p:nvPr>
        </p:nvSpPr>
        <p:spPr>
          <a:xfrm>
            <a:off x="579120" y="381000"/>
            <a:ext cx="10927080" cy="1511274"/>
          </a:xfrm>
        </p:spPr>
        <p:txBody>
          <a:bodyPr>
            <a:normAutofit/>
          </a:bodyPr>
          <a:lstStyle/>
          <a:p>
            <a:pPr algn="ctr"/>
            <a:r>
              <a:rPr lang="en-US" dirty="0">
                <a:solidFill>
                  <a:schemeClr val="accent1">
                    <a:lumMod val="60000"/>
                    <a:lumOff val="40000"/>
                  </a:schemeClr>
                </a:solidFill>
                <a:latin typeface="Berlin Sans FB Demi" panose="020E0802020502020306" pitchFamily="34" charset="0"/>
              </a:rPr>
              <a:t>Why did Nathan endorse</a:t>
            </a:r>
            <a:br>
              <a:rPr lang="en-US" dirty="0">
                <a:solidFill>
                  <a:schemeClr val="accent1">
                    <a:lumMod val="60000"/>
                    <a:lumOff val="40000"/>
                  </a:schemeClr>
                </a:solidFill>
                <a:latin typeface="Berlin Sans FB Demi" panose="020E0802020502020306" pitchFamily="34" charset="0"/>
              </a:rPr>
            </a:br>
            <a:r>
              <a:rPr lang="en-US" dirty="0">
                <a:solidFill>
                  <a:schemeClr val="accent1">
                    <a:lumMod val="60000"/>
                    <a:lumOff val="40000"/>
                  </a:schemeClr>
                </a:solidFill>
                <a:latin typeface="Berlin Sans FB Demi" panose="020E0802020502020306" pitchFamily="34" charset="0"/>
              </a:rPr>
              <a:t>David’s plan to build the temple?</a:t>
            </a:r>
          </a:p>
        </p:txBody>
      </p:sp>
      <p:sp>
        <p:nvSpPr>
          <p:cNvPr id="3" name="Content Placeholder 2">
            <a:extLst>
              <a:ext uri="{FF2B5EF4-FFF2-40B4-BE49-F238E27FC236}">
                <a16:creationId xmlns:a16="http://schemas.microsoft.com/office/drawing/2014/main" id="{DAEC3920-D0C0-45A0-BD3D-691A693F3813}"/>
              </a:ext>
            </a:extLst>
          </p:cNvPr>
          <p:cNvSpPr>
            <a:spLocks noGrp="1"/>
          </p:cNvSpPr>
          <p:nvPr>
            <p:ph idx="1"/>
          </p:nvPr>
        </p:nvSpPr>
        <p:spPr>
          <a:xfrm>
            <a:off x="838200" y="2103120"/>
            <a:ext cx="10546080" cy="4175760"/>
          </a:xfrm>
        </p:spPr>
        <p:txBody>
          <a:bodyPr>
            <a:normAutofit/>
          </a:bodyPr>
          <a:lstStyle/>
          <a:p>
            <a:pPr marL="396875" indent="-396875"/>
            <a:r>
              <a:rPr lang="en-US" sz="4000" b="1" dirty="0"/>
              <a:t>David was a good king</a:t>
            </a:r>
          </a:p>
          <a:p>
            <a:pPr marL="854075" lvl="1" indent="0">
              <a:buNone/>
            </a:pPr>
            <a:r>
              <a:rPr lang="en-US" sz="3800" dirty="0">
                <a:solidFill>
                  <a:srgbClr val="FFFF00"/>
                </a:solidFill>
              </a:rPr>
              <a:t>1 Samuel 13:14; Psalm 101</a:t>
            </a:r>
          </a:p>
          <a:p>
            <a:pPr marL="396875" indent="-396875"/>
            <a:r>
              <a:rPr lang="en-US" sz="4000" b="1" dirty="0"/>
              <a:t>David’s motivation was pure</a:t>
            </a:r>
          </a:p>
          <a:p>
            <a:pPr marL="854075" lvl="1" indent="0">
              <a:buNone/>
            </a:pPr>
            <a:r>
              <a:rPr lang="en-US" sz="3800" dirty="0">
                <a:solidFill>
                  <a:srgbClr val="FFFF00"/>
                </a:solidFill>
              </a:rPr>
              <a:t>1 Chronicles 17:1-2</a:t>
            </a:r>
          </a:p>
        </p:txBody>
      </p:sp>
    </p:spTree>
    <p:extLst>
      <p:ext uri="{BB962C8B-B14F-4D97-AF65-F5344CB8AC3E}">
        <p14:creationId xmlns:p14="http://schemas.microsoft.com/office/powerpoint/2010/main" val="24475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4A-FC6A-4763-886A-7734F0E11FB0}"/>
              </a:ext>
            </a:extLst>
          </p:cNvPr>
          <p:cNvSpPr>
            <a:spLocks noGrp="1"/>
          </p:cNvSpPr>
          <p:nvPr>
            <p:ph type="title"/>
          </p:nvPr>
        </p:nvSpPr>
        <p:spPr>
          <a:xfrm>
            <a:off x="579120" y="381000"/>
            <a:ext cx="10927080" cy="1511274"/>
          </a:xfrm>
        </p:spPr>
        <p:txBody>
          <a:bodyPr>
            <a:normAutofit/>
          </a:bodyPr>
          <a:lstStyle/>
          <a:p>
            <a:pPr algn="ctr"/>
            <a:r>
              <a:rPr lang="en-US" dirty="0">
                <a:solidFill>
                  <a:schemeClr val="accent1">
                    <a:lumMod val="60000"/>
                    <a:lumOff val="40000"/>
                  </a:schemeClr>
                </a:solidFill>
                <a:latin typeface="Berlin Sans FB Demi" panose="020E0802020502020306" pitchFamily="34" charset="0"/>
              </a:rPr>
              <a:t>Why did Nathan endorse</a:t>
            </a:r>
            <a:br>
              <a:rPr lang="en-US" dirty="0">
                <a:solidFill>
                  <a:schemeClr val="accent1">
                    <a:lumMod val="60000"/>
                    <a:lumOff val="40000"/>
                  </a:schemeClr>
                </a:solidFill>
                <a:latin typeface="Berlin Sans FB Demi" panose="020E0802020502020306" pitchFamily="34" charset="0"/>
              </a:rPr>
            </a:br>
            <a:r>
              <a:rPr lang="en-US" dirty="0">
                <a:solidFill>
                  <a:schemeClr val="accent1">
                    <a:lumMod val="60000"/>
                    <a:lumOff val="40000"/>
                  </a:schemeClr>
                </a:solidFill>
                <a:latin typeface="Berlin Sans FB Demi" panose="020E0802020502020306" pitchFamily="34" charset="0"/>
              </a:rPr>
              <a:t>David’s plan to build the temple?</a:t>
            </a:r>
          </a:p>
        </p:txBody>
      </p:sp>
      <p:sp>
        <p:nvSpPr>
          <p:cNvPr id="3" name="Content Placeholder 2">
            <a:extLst>
              <a:ext uri="{FF2B5EF4-FFF2-40B4-BE49-F238E27FC236}">
                <a16:creationId xmlns:a16="http://schemas.microsoft.com/office/drawing/2014/main" id="{DAEC3920-D0C0-45A0-BD3D-691A693F3813}"/>
              </a:ext>
            </a:extLst>
          </p:cNvPr>
          <p:cNvSpPr>
            <a:spLocks noGrp="1"/>
          </p:cNvSpPr>
          <p:nvPr>
            <p:ph idx="1"/>
          </p:nvPr>
        </p:nvSpPr>
        <p:spPr>
          <a:xfrm>
            <a:off x="838200" y="2103120"/>
            <a:ext cx="10507980" cy="4175760"/>
          </a:xfrm>
        </p:spPr>
        <p:txBody>
          <a:bodyPr>
            <a:normAutofit/>
          </a:bodyPr>
          <a:lstStyle/>
          <a:p>
            <a:pPr marL="396875" indent="-396875"/>
            <a:r>
              <a:rPr lang="en-US" sz="4000" b="1" dirty="0"/>
              <a:t>David was a good king</a:t>
            </a:r>
          </a:p>
          <a:p>
            <a:pPr marL="854075" lvl="1" indent="0">
              <a:buNone/>
            </a:pPr>
            <a:r>
              <a:rPr lang="en-US" sz="3800" dirty="0">
                <a:solidFill>
                  <a:srgbClr val="FFFF00"/>
                </a:solidFill>
              </a:rPr>
              <a:t>1 Samuel 13:14; Psalm 101</a:t>
            </a:r>
          </a:p>
          <a:p>
            <a:pPr marL="396875" indent="-396875"/>
            <a:r>
              <a:rPr lang="en-US" sz="4000" b="1" dirty="0"/>
              <a:t>David’s motivation was pure</a:t>
            </a:r>
          </a:p>
          <a:p>
            <a:pPr marL="854075" lvl="1" indent="0">
              <a:buNone/>
            </a:pPr>
            <a:r>
              <a:rPr lang="en-US" sz="3800" dirty="0">
                <a:solidFill>
                  <a:srgbClr val="FFFF00"/>
                </a:solidFill>
              </a:rPr>
              <a:t>1 Chronicles 17:1-2, </a:t>
            </a:r>
          </a:p>
          <a:p>
            <a:pPr marL="396875" indent="-396875"/>
            <a:r>
              <a:rPr lang="en-US" sz="4000" b="1" dirty="0"/>
              <a:t>A temple would benefit the people</a:t>
            </a:r>
          </a:p>
          <a:p>
            <a:pPr marL="854075" lvl="1" indent="0">
              <a:buNone/>
              <a:tabLst>
                <a:tab pos="854075" algn="l"/>
              </a:tabLst>
            </a:pPr>
            <a:r>
              <a:rPr lang="en-US" sz="3800" dirty="0">
                <a:solidFill>
                  <a:srgbClr val="FFFF00"/>
                </a:solidFill>
              </a:rPr>
              <a:t>Isaiah 56:7; 1 Kings 9:3</a:t>
            </a:r>
          </a:p>
        </p:txBody>
      </p:sp>
    </p:spTree>
    <p:extLst>
      <p:ext uri="{BB962C8B-B14F-4D97-AF65-F5344CB8AC3E}">
        <p14:creationId xmlns:p14="http://schemas.microsoft.com/office/powerpoint/2010/main" val="9054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4A-FC6A-4763-886A-7734F0E11FB0}"/>
              </a:ext>
            </a:extLst>
          </p:cNvPr>
          <p:cNvSpPr>
            <a:spLocks noGrp="1"/>
          </p:cNvSpPr>
          <p:nvPr>
            <p:ph type="title"/>
          </p:nvPr>
        </p:nvSpPr>
        <p:spPr>
          <a:xfrm>
            <a:off x="579120" y="381000"/>
            <a:ext cx="10927080" cy="1511274"/>
          </a:xfrm>
        </p:spPr>
        <p:txBody>
          <a:bodyPr>
            <a:normAutofit/>
          </a:bodyPr>
          <a:lstStyle/>
          <a:p>
            <a:pPr algn="ctr"/>
            <a:r>
              <a:rPr lang="en-US" dirty="0">
                <a:solidFill>
                  <a:schemeClr val="accent1">
                    <a:lumMod val="60000"/>
                    <a:lumOff val="40000"/>
                  </a:schemeClr>
                </a:solidFill>
                <a:latin typeface="Berlin Sans FB Demi" panose="020E0802020502020306" pitchFamily="34" charset="0"/>
              </a:rPr>
              <a:t>Why was Nathan’s endorsement</a:t>
            </a:r>
            <a:br>
              <a:rPr lang="en-US" dirty="0">
                <a:solidFill>
                  <a:schemeClr val="accent1">
                    <a:lumMod val="60000"/>
                    <a:lumOff val="40000"/>
                  </a:schemeClr>
                </a:solidFill>
                <a:latin typeface="Berlin Sans FB Demi" panose="020E0802020502020306" pitchFamily="34" charset="0"/>
              </a:rPr>
            </a:br>
            <a:r>
              <a:rPr lang="en-US" dirty="0">
                <a:solidFill>
                  <a:schemeClr val="accent1">
                    <a:lumMod val="60000"/>
                    <a:lumOff val="40000"/>
                  </a:schemeClr>
                </a:solidFill>
                <a:latin typeface="Berlin Sans FB Demi" panose="020E0802020502020306" pitchFamily="34" charset="0"/>
              </a:rPr>
              <a:t>a Mistake?</a:t>
            </a:r>
          </a:p>
        </p:txBody>
      </p:sp>
      <p:sp>
        <p:nvSpPr>
          <p:cNvPr id="3" name="Content Placeholder 2">
            <a:extLst>
              <a:ext uri="{FF2B5EF4-FFF2-40B4-BE49-F238E27FC236}">
                <a16:creationId xmlns:a16="http://schemas.microsoft.com/office/drawing/2014/main" id="{DAEC3920-D0C0-45A0-BD3D-691A693F3813}"/>
              </a:ext>
            </a:extLst>
          </p:cNvPr>
          <p:cNvSpPr>
            <a:spLocks noGrp="1"/>
          </p:cNvSpPr>
          <p:nvPr>
            <p:ph idx="1"/>
          </p:nvPr>
        </p:nvSpPr>
        <p:spPr>
          <a:xfrm>
            <a:off x="838200" y="2103120"/>
            <a:ext cx="10507980" cy="4175760"/>
          </a:xfrm>
        </p:spPr>
        <p:txBody>
          <a:bodyPr>
            <a:normAutofit/>
          </a:bodyPr>
          <a:lstStyle/>
          <a:p>
            <a:pPr marL="396875" indent="-396875"/>
            <a:r>
              <a:rPr lang="en-US" sz="4000" b="1" dirty="0"/>
              <a:t>He was presumptuous!</a:t>
            </a:r>
          </a:p>
          <a:p>
            <a:pPr marL="854075" lvl="1" indent="0">
              <a:buNone/>
            </a:pPr>
            <a:r>
              <a:rPr lang="en-US" sz="3800" dirty="0">
                <a:solidFill>
                  <a:srgbClr val="FFFF00"/>
                </a:solidFill>
              </a:rPr>
              <a:t>1 Chronicles 17:2; Leviticus 10:1-2</a:t>
            </a:r>
          </a:p>
          <a:p>
            <a:pPr marL="396875" indent="-396875"/>
            <a:r>
              <a:rPr lang="en-US" sz="4000" b="1" dirty="0"/>
              <a:t>David’s will was not God’s will</a:t>
            </a:r>
          </a:p>
          <a:p>
            <a:pPr marL="854075" lvl="1" indent="0">
              <a:buNone/>
            </a:pPr>
            <a:r>
              <a:rPr lang="en-US" sz="3800" dirty="0">
                <a:solidFill>
                  <a:srgbClr val="FFFF00"/>
                </a:solidFill>
              </a:rPr>
              <a:t>1 Chronicles 28:2-3; Jeremiah 10:23</a:t>
            </a:r>
          </a:p>
          <a:p>
            <a:pPr marL="396875" indent="-396875"/>
            <a:r>
              <a:rPr lang="en-US" sz="4000" b="1" dirty="0"/>
              <a:t>God said otherwise!</a:t>
            </a:r>
          </a:p>
          <a:p>
            <a:pPr marL="854075" lvl="1" indent="0">
              <a:buNone/>
              <a:tabLst>
                <a:tab pos="854075" algn="l"/>
              </a:tabLst>
            </a:pPr>
            <a:r>
              <a:rPr lang="en-US" sz="3800" dirty="0">
                <a:solidFill>
                  <a:srgbClr val="FFFF00"/>
                </a:solidFill>
              </a:rPr>
              <a:t>Matthew 15:7-9; Revelation 22:18-19</a:t>
            </a:r>
          </a:p>
        </p:txBody>
      </p:sp>
    </p:spTree>
    <p:extLst>
      <p:ext uri="{BB962C8B-B14F-4D97-AF65-F5344CB8AC3E}">
        <p14:creationId xmlns:p14="http://schemas.microsoft.com/office/powerpoint/2010/main" val="59993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DFAB-E828-4765-AAC8-C408EFAED8A9}"/>
              </a:ext>
            </a:extLst>
          </p:cNvPr>
          <p:cNvSpPr>
            <a:spLocks noGrp="1"/>
          </p:cNvSpPr>
          <p:nvPr>
            <p:ph type="ctrTitle"/>
          </p:nvPr>
        </p:nvSpPr>
        <p:spPr>
          <a:xfrm>
            <a:off x="1561708" y="2091263"/>
            <a:ext cx="9068586" cy="1337737"/>
          </a:xfrm>
        </p:spPr>
        <p:txBody>
          <a:bodyPr/>
          <a:lstStyle/>
          <a:p>
            <a:r>
              <a:rPr lang="en-US" cap="none" dirty="0">
                <a:latin typeface="Berlin Sans FB Demi" panose="020E0802020502020306" pitchFamily="34" charset="0"/>
              </a:rPr>
              <a:t>Conclusion</a:t>
            </a:r>
          </a:p>
        </p:txBody>
      </p:sp>
      <p:sp>
        <p:nvSpPr>
          <p:cNvPr id="3" name="Subtitle 2">
            <a:extLst>
              <a:ext uri="{FF2B5EF4-FFF2-40B4-BE49-F238E27FC236}">
                <a16:creationId xmlns:a16="http://schemas.microsoft.com/office/drawing/2014/main" id="{F079307B-E568-4915-8A69-F56E1AA8536B}"/>
              </a:ext>
            </a:extLst>
          </p:cNvPr>
          <p:cNvSpPr>
            <a:spLocks noGrp="1"/>
          </p:cNvSpPr>
          <p:nvPr>
            <p:ph type="subTitle" idx="1"/>
          </p:nvPr>
        </p:nvSpPr>
        <p:spPr>
          <a:xfrm>
            <a:off x="1562100" y="3600450"/>
            <a:ext cx="9070848" cy="1538814"/>
          </a:xfrm>
        </p:spPr>
        <p:txBody>
          <a:bodyPr>
            <a:normAutofit/>
          </a:bodyPr>
          <a:lstStyle/>
          <a:p>
            <a:r>
              <a:rPr lang="en-US" sz="4400" dirty="0"/>
              <a:t>David pleased God because he Heard and Obeyed Him!</a:t>
            </a:r>
          </a:p>
        </p:txBody>
      </p:sp>
    </p:spTree>
    <p:extLst>
      <p:ext uri="{BB962C8B-B14F-4D97-AF65-F5344CB8AC3E}">
        <p14:creationId xmlns:p14="http://schemas.microsoft.com/office/powerpoint/2010/main" val="3368780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145</TotalTime>
  <Words>1498</Words>
  <Application>Microsoft Office PowerPoint</Application>
  <PresentationFormat>Widescreen</PresentationFormat>
  <Paragraphs>70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Berlin Sans FB Demi</vt:lpstr>
      <vt:lpstr>Century Gothic</vt:lpstr>
      <vt:lpstr>Arial</vt:lpstr>
      <vt:lpstr>Calibri</vt:lpstr>
      <vt:lpstr>Savon</vt:lpstr>
      <vt:lpstr>David &amp; the Temple</vt:lpstr>
      <vt:lpstr>Why did Nathan endorse David’s plan to build the temple?</vt:lpstr>
      <vt:lpstr>Why did Nathan endorse David’s plan to build the temple?</vt:lpstr>
      <vt:lpstr>Why did Nathan endorse David’s plan to build the temple?</vt:lpstr>
      <vt:lpstr>Why was Nathan’s endorsement a Mistake?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&amp; the Temple</dc:title>
  <dc:creator>Stan Cox</dc:creator>
  <cp:lastModifiedBy>Stan Cox</cp:lastModifiedBy>
  <cp:revision>12</cp:revision>
  <cp:lastPrinted>2017-10-01T20:39:19Z</cp:lastPrinted>
  <dcterms:created xsi:type="dcterms:W3CDTF">2017-10-01T18:33:20Z</dcterms:created>
  <dcterms:modified xsi:type="dcterms:W3CDTF">2017-10-02T23:02:37Z</dcterms:modified>
</cp:coreProperties>
</file>