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6194" autoAdjust="0"/>
  </p:normalViewPr>
  <p:slideViewPr>
    <p:cSldViewPr snapToGrid="0">
      <p:cViewPr varScale="1">
        <p:scale>
          <a:sx n="38" d="100"/>
          <a:sy n="38" d="100"/>
        </p:scale>
        <p:origin x="15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8EEA5-73B6-458B-89BA-07A7739BAF40}" type="datetimeFigureOut">
              <a:rPr lang="en-US" smtClean="0"/>
              <a:t>1/10/2016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DFDAEE-E732-4BE5-A781-1B95A77B7336}" type="slidenum">
              <a:rPr lang="en-US" smtClean="0"/>
              <a:t>‹#›</a:t>
            </a:fld>
            <a:endParaRPr lang="en-US"/>
          </a:p>
        </p:txBody>
      </p:sp>
    </p:spTree>
    <p:extLst>
      <p:ext uri="{BB962C8B-B14F-4D97-AF65-F5344CB8AC3E}">
        <p14:creationId xmlns:p14="http://schemas.microsoft.com/office/powerpoint/2010/main" val="1766247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Important to follow God while</a:t>
            </a:r>
            <a:r>
              <a:rPr lang="en-US" b="1" baseline="0" dirty="0" smtClean="0"/>
              <a:t> young, lest you ruin or damage your life just as it is getting started!</a:t>
            </a:r>
            <a:endParaRPr lang="en-US" b="1" dirty="0" smtClean="0"/>
          </a:p>
          <a:p>
            <a:endParaRPr lang="en-US" dirty="0" smtClean="0"/>
          </a:p>
          <a:p>
            <a:r>
              <a:rPr lang="en-US" b="1" dirty="0" smtClean="0"/>
              <a:t>(Ecclesiastes</a:t>
            </a:r>
            <a:r>
              <a:rPr lang="en-US" b="1" baseline="0" dirty="0" smtClean="0"/>
              <a:t> 11:9 – 12:1), </a:t>
            </a:r>
            <a:r>
              <a:rPr lang="en-US" i="1" baseline="0" dirty="0" smtClean="0"/>
              <a:t>“Rejoice, O young man, in your youth, And let your heart cheer you in the days of your youth;  Walk in the ways of your heart, And in the sight of your eyes; But know that for all these God will bring you into judgment. </a:t>
            </a:r>
            <a:r>
              <a:rPr lang="en-US" i="1" baseline="30000" dirty="0" smtClean="0"/>
              <a:t> 10 </a:t>
            </a:r>
            <a:r>
              <a:rPr lang="en-US" i="1" baseline="0" dirty="0" smtClean="0"/>
              <a:t>Therefore remove sorrow from your heart, And put away evil from your flesh, For childhood and youth are vanity.  </a:t>
            </a:r>
            <a:r>
              <a:rPr lang="en-US" i="1" baseline="30000" dirty="0" smtClean="0"/>
              <a:t>(Chapter 12:1)  </a:t>
            </a:r>
            <a:r>
              <a:rPr lang="en-US" i="1" baseline="0" dirty="0" smtClean="0"/>
              <a:t>Remember now your Creator in the days of your youth, Before the difficult days come, And the years draw near when you say, "I have no pleasure in them":</a:t>
            </a:r>
          </a:p>
          <a:p>
            <a:endParaRPr lang="en-US" i="1" baseline="0" dirty="0" smtClean="0"/>
          </a:p>
          <a:p>
            <a:r>
              <a:rPr lang="en-US" sz="1200" b="0" i="0" kern="1200" dirty="0" smtClean="0">
                <a:solidFill>
                  <a:schemeClr val="tx1"/>
                </a:solidFill>
                <a:effectLst/>
                <a:latin typeface="+mn-lt"/>
                <a:ea typeface="+mn-ea"/>
                <a:cs typeface="+mn-cs"/>
              </a:rPr>
              <a:t>Acknowledgement: This lesson taken</a:t>
            </a:r>
            <a:r>
              <a:rPr lang="en-US" sz="1200" b="0" i="0" kern="1200" baseline="0" dirty="0" smtClean="0">
                <a:solidFill>
                  <a:schemeClr val="tx1"/>
                </a:solidFill>
                <a:effectLst/>
                <a:latin typeface="+mn-lt"/>
                <a:ea typeface="+mn-ea"/>
                <a:cs typeface="+mn-cs"/>
              </a:rPr>
              <a:t> from a sermon outline by Joe Price, which was in turn taken from an article, 1</a:t>
            </a:r>
            <a:r>
              <a:rPr lang="en-US" sz="1200" b="0" i="1" kern="1200" dirty="0" smtClean="0">
                <a:solidFill>
                  <a:schemeClr val="tx1"/>
                </a:solidFill>
                <a:effectLst/>
                <a:latin typeface="+mn-lt"/>
                <a:ea typeface="+mn-ea"/>
                <a:cs typeface="+mn-cs"/>
              </a:rPr>
              <a:t>0 Ways to Ruin Your Life in Your 20s</a:t>
            </a:r>
            <a:r>
              <a:rPr lang="en-US" sz="1200" b="0" i="0" kern="1200" dirty="0" smtClean="0">
                <a:solidFill>
                  <a:schemeClr val="tx1"/>
                </a:solidFill>
                <a:effectLst/>
                <a:latin typeface="+mn-lt"/>
                <a:ea typeface="+mn-ea"/>
                <a:cs typeface="+mn-cs"/>
              </a:rPr>
              <a:t> by Jonathan </a:t>
            </a:r>
            <a:r>
              <a:rPr lang="en-US" sz="1200" b="0" i="0" kern="1200" dirty="0" err="1" smtClean="0">
                <a:solidFill>
                  <a:schemeClr val="tx1"/>
                </a:solidFill>
                <a:effectLst/>
                <a:latin typeface="+mn-lt"/>
                <a:ea typeface="+mn-ea"/>
                <a:cs typeface="+mn-cs"/>
              </a:rPr>
              <a:t>Pokluda</a:t>
            </a:r>
            <a:endParaRPr lang="en-US" i="1" dirty="0"/>
          </a:p>
        </p:txBody>
      </p:sp>
      <p:sp>
        <p:nvSpPr>
          <p:cNvPr id="4" name="Slide Number Placeholder 3"/>
          <p:cNvSpPr>
            <a:spLocks noGrp="1"/>
          </p:cNvSpPr>
          <p:nvPr>
            <p:ph type="sldNum" sz="quarter" idx="10"/>
          </p:nvPr>
        </p:nvSpPr>
        <p:spPr/>
        <p:txBody>
          <a:bodyPr/>
          <a:lstStyle/>
          <a:p>
            <a:fld id="{63DFDAEE-E732-4BE5-A781-1B95A77B7336}" type="slidenum">
              <a:rPr lang="en-US" smtClean="0"/>
              <a:t>1</a:t>
            </a:fld>
            <a:endParaRPr lang="en-US"/>
          </a:p>
        </p:txBody>
      </p:sp>
    </p:spTree>
    <p:extLst>
      <p:ext uri="{BB962C8B-B14F-4D97-AF65-F5344CB8AC3E}">
        <p14:creationId xmlns:p14="http://schemas.microsoft.com/office/powerpoint/2010/main" val="4196100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Live for immediate gratification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Corinthians 9:25-27), </a:t>
            </a:r>
            <a:r>
              <a:rPr lang="en-US" sz="1200" i="1" kern="1200" dirty="0" smtClean="0">
                <a:solidFill>
                  <a:schemeClr val="tx1"/>
                </a:solidFill>
                <a:effectLst/>
                <a:latin typeface="+mn-lt"/>
                <a:ea typeface="+mn-ea"/>
                <a:cs typeface="+mn-cs"/>
              </a:rPr>
              <a:t>“And everyone who competes for the prize is temperate in all things. Now they do it to obtain a perishable crown, but we for an imperishable crown. </a:t>
            </a:r>
            <a:r>
              <a:rPr lang="en-US" sz="1200" i="1" kern="1200" baseline="30000" dirty="0" smtClean="0">
                <a:solidFill>
                  <a:schemeClr val="tx1"/>
                </a:solidFill>
                <a:effectLst/>
                <a:latin typeface="+mn-lt"/>
                <a:ea typeface="+mn-ea"/>
                <a:cs typeface="+mn-cs"/>
              </a:rPr>
              <a:t>26</a:t>
            </a:r>
            <a:r>
              <a:rPr lang="en-US" sz="1200" i="1" kern="1200" dirty="0" smtClean="0">
                <a:solidFill>
                  <a:schemeClr val="tx1"/>
                </a:solidFill>
                <a:effectLst/>
                <a:latin typeface="+mn-lt"/>
                <a:ea typeface="+mn-ea"/>
                <a:cs typeface="+mn-cs"/>
              </a:rPr>
              <a:t> Therefore I run thus:  not with uncertainty. Thus I fight:  not as one who beats the air. </a:t>
            </a:r>
            <a:r>
              <a:rPr lang="en-US" sz="1200" i="1" kern="1200" baseline="30000" dirty="0" smtClean="0">
                <a:solidFill>
                  <a:schemeClr val="tx1"/>
                </a:solidFill>
                <a:effectLst/>
                <a:latin typeface="+mn-lt"/>
                <a:ea typeface="+mn-ea"/>
                <a:cs typeface="+mn-cs"/>
              </a:rPr>
              <a:t>27</a:t>
            </a:r>
            <a:r>
              <a:rPr lang="en-US" sz="1200" i="1" kern="1200" dirty="0" smtClean="0">
                <a:solidFill>
                  <a:schemeClr val="tx1"/>
                </a:solidFill>
                <a:effectLst/>
                <a:latin typeface="+mn-lt"/>
                <a:ea typeface="+mn-ea"/>
                <a:cs typeface="+mn-cs"/>
              </a:rPr>
              <a:t> But I discipline my body and bring it into subjection, lest, when I have preached to others, I myself should become disqualified.”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a:t>
            </a:r>
            <a:r>
              <a:rPr lang="en-US" sz="1200" kern="1200" baseline="0" dirty="0" smtClean="0">
                <a:solidFill>
                  <a:schemeClr val="tx1"/>
                </a:solidFill>
                <a:effectLst/>
                <a:latin typeface="+mn-lt"/>
                <a:ea typeface="+mn-ea"/>
                <a:cs typeface="+mn-cs"/>
              </a:rPr>
              <a:t> has been said that modern man has </a:t>
            </a:r>
            <a:r>
              <a:rPr lang="en-US" sz="1200" kern="1200" dirty="0" smtClean="0">
                <a:solidFill>
                  <a:schemeClr val="tx1"/>
                </a:solidFill>
                <a:effectLst/>
                <a:latin typeface="+mn-lt"/>
                <a:ea typeface="+mn-ea"/>
                <a:cs typeface="+mn-cs"/>
              </a:rPr>
              <a:t>microwave patience and gourmet expectations!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-The wise store up choice food and olive oil, but fools gulp theirs down.</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(Proverbs 21:20,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10</a:t>
            </a:fld>
            <a:endParaRPr lang="en-US"/>
          </a:p>
        </p:txBody>
      </p:sp>
    </p:spTree>
    <p:extLst>
      <p:ext uri="{BB962C8B-B14F-4D97-AF65-F5344CB8AC3E}">
        <p14:creationId xmlns:p14="http://schemas.microsoft.com/office/powerpoint/2010/main" val="2354317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Avoid accountability</a:t>
            </a:r>
          </a:p>
          <a:p>
            <a:endParaRPr lang="en-US" sz="1200" i="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Corinthians 5:10), </a:t>
            </a:r>
            <a:r>
              <a:rPr lang="en-US" sz="1200" i="1" kern="1200" dirty="0" smtClean="0">
                <a:solidFill>
                  <a:schemeClr val="tx1"/>
                </a:solidFill>
                <a:effectLst/>
                <a:latin typeface="+mn-lt"/>
                <a:ea typeface="+mn-ea"/>
                <a:cs typeface="+mn-cs"/>
              </a:rPr>
              <a:t>“For we must all appear before the judgment seat of Christ, that each one may receive the things done in the body, according to what he has done, whether good or bad.”</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Example in the News:  Young man killed 4 with his car while drunk – Affluenza?</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Don't run from those who help hold you accountable; they love you!</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-Whoever loves discipline loves knowledge, but whoever hates correction is stupid.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(Proverbs 12:1, ESV)</a:t>
            </a:r>
          </a:p>
          <a:p>
            <a:endParaRPr lang="en-US" dirty="0"/>
          </a:p>
        </p:txBody>
      </p:sp>
      <p:sp>
        <p:nvSpPr>
          <p:cNvPr id="4" name="Slide Number Placeholder 3"/>
          <p:cNvSpPr>
            <a:spLocks noGrp="1"/>
          </p:cNvSpPr>
          <p:nvPr>
            <p:ph type="sldNum" sz="quarter" idx="10"/>
          </p:nvPr>
        </p:nvSpPr>
        <p:spPr/>
        <p:txBody>
          <a:bodyPr/>
          <a:lstStyle/>
          <a:p>
            <a:fld id="{63DFDAEE-E732-4BE5-A781-1B95A77B7336}" type="slidenum">
              <a:rPr lang="en-US" smtClean="0"/>
              <a:t>11</a:t>
            </a:fld>
            <a:endParaRPr lang="en-US"/>
          </a:p>
        </p:txBody>
      </p:sp>
    </p:spTree>
    <p:extLst>
      <p:ext uri="{BB962C8B-B14F-4D97-AF65-F5344CB8AC3E}">
        <p14:creationId xmlns:p14="http://schemas.microsoft.com/office/powerpoint/2010/main" val="3102183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(Ecclesiastes 12:13-14), </a:t>
            </a:r>
            <a:r>
              <a:rPr lang="en-US" sz="1200" b="0" i="1" kern="1200" dirty="0" smtClean="0">
                <a:solidFill>
                  <a:schemeClr val="tx1"/>
                </a:solidFill>
                <a:effectLst/>
                <a:latin typeface="+mn-lt"/>
                <a:ea typeface="+mn-ea"/>
                <a:cs typeface="+mn-cs"/>
              </a:rPr>
              <a:t>“Let us hear the conclusion of the whole matter: Fear God and keep His commandments, For this is man's all. </a:t>
            </a:r>
            <a:r>
              <a:rPr lang="en-US" sz="1200" b="0" i="1" kern="1200" baseline="30000" dirty="0" smtClean="0">
                <a:solidFill>
                  <a:schemeClr val="tx1"/>
                </a:solidFill>
                <a:effectLst/>
                <a:latin typeface="+mn-lt"/>
                <a:ea typeface="+mn-ea"/>
                <a:cs typeface="+mn-cs"/>
              </a:rPr>
              <a:t>14 </a:t>
            </a:r>
            <a:r>
              <a:rPr lang="en-US" sz="1200" b="0" i="1" kern="1200" dirty="0" smtClean="0">
                <a:solidFill>
                  <a:schemeClr val="tx1"/>
                </a:solidFill>
                <a:effectLst/>
                <a:latin typeface="+mn-lt"/>
                <a:ea typeface="+mn-ea"/>
                <a:cs typeface="+mn-cs"/>
              </a:rPr>
              <a:t>For God will bring every work into judgment,  Including every secret thing, Whether good or evil.”</a:t>
            </a: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DFDAEE-E732-4BE5-A781-1B95A77B7336}" type="slidenum">
              <a:rPr lang="en-US" smtClean="0"/>
              <a:t>12</a:t>
            </a:fld>
            <a:endParaRPr lang="en-US"/>
          </a:p>
        </p:txBody>
      </p:sp>
    </p:spTree>
    <p:extLst>
      <p:ext uri="{BB962C8B-B14F-4D97-AF65-F5344CB8AC3E}">
        <p14:creationId xmlns:p14="http://schemas.microsoft.com/office/powerpoint/2010/main" val="244213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1)  Believe that ideas don’t have consequences.</a:t>
            </a:r>
          </a:p>
          <a:p>
            <a:endParaRPr lang="en-US" sz="1200" i="1"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(Genesis</a:t>
            </a:r>
            <a:r>
              <a:rPr lang="en-US" sz="1200" b="1" i="0" kern="1200" baseline="0" dirty="0" smtClean="0">
                <a:solidFill>
                  <a:schemeClr val="tx1"/>
                </a:solidFill>
                <a:effectLst/>
                <a:latin typeface="+mn-lt"/>
                <a:ea typeface="+mn-ea"/>
                <a:cs typeface="+mn-cs"/>
              </a:rPr>
              <a:t> 2:16-17), </a:t>
            </a:r>
            <a:r>
              <a:rPr lang="en-US" sz="1200" i="1" kern="1200" baseline="0" dirty="0" smtClean="0">
                <a:solidFill>
                  <a:schemeClr val="tx1"/>
                </a:solidFill>
                <a:effectLst/>
                <a:latin typeface="+mn-lt"/>
                <a:ea typeface="+mn-ea"/>
                <a:cs typeface="+mn-cs"/>
              </a:rPr>
              <a:t>“And the Lord God commanded the man, saying, "Of every tree of the garden you may freely eat; </a:t>
            </a:r>
            <a:r>
              <a:rPr lang="en-US" sz="1200" i="1" kern="1200" baseline="30000" dirty="0" smtClean="0">
                <a:solidFill>
                  <a:schemeClr val="tx1"/>
                </a:solidFill>
                <a:effectLst/>
                <a:latin typeface="+mn-lt"/>
                <a:ea typeface="+mn-ea"/>
                <a:cs typeface="+mn-cs"/>
              </a:rPr>
              <a:t>17</a:t>
            </a:r>
            <a:r>
              <a:rPr lang="en-US" sz="1200" i="1" kern="1200" baseline="0" dirty="0" smtClean="0">
                <a:solidFill>
                  <a:schemeClr val="tx1"/>
                </a:solidFill>
                <a:effectLst/>
                <a:latin typeface="+mn-lt"/>
                <a:ea typeface="+mn-ea"/>
                <a:cs typeface="+mn-cs"/>
              </a:rPr>
              <a:t> but of the tree of the knowledge of good and evil you shall not eat, for in the day that you eat of it you shall surely die."</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(Genesis</a:t>
            </a:r>
            <a:r>
              <a:rPr lang="en-US" sz="1200" b="1" kern="1200" baseline="0" dirty="0" smtClean="0">
                <a:solidFill>
                  <a:schemeClr val="tx1"/>
                </a:solidFill>
                <a:effectLst/>
                <a:latin typeface="+mn-lt"/>
                <a:ea typeface="+mn-ea"/>
                <a:cs typeface="+mn-cs"/>
              </a:rPr>
              <a:t> 3:4-5), </a:t>
            </a:r>
            <a:r>
              <a:rPr lang="en-US" sz="1200" i="1" kern="1200" baseline="0" dirty="0" smtClean="0">
                <a:solidFill>
                  <a:schemeClr val="tx1"/>
                </a:solidFill>
                <a:effectLst/>
                <a:latin typeface="+mn-lt"/>
                <a:ea typeface="+mn-ea"/>
                <a:cs typeface="+mn-cs"/>
              </a:rPr>
              <a:t>“Then the serpent said to the woman, "You will not surely die. </a:t>
            </a:r>
            <a:r>
              <a:rPr lang="en-US" sz="1200" i="1" kern="1200" baseline="30000" dirty="0" smtClean="0">
                <a:solidFill>
                  <a:schemeClr val="tx1"/>
                </a:solidFill>
                <a:effectLst/>
                <a:latin typeface="+mn-lt"/>
                <a:ea typeface="+mn-ea"/>
                <a:cs typeface="+mn-cs"/>
              </a:rPr>
              <a:t>5</a:t>
            </a:r>
            <a:r>
              <a:rPr lang="en-US" sz="1200" i="1" kern="1200" baseline="0" dirty="0" smtClean="0">
                <a:solidFill>
                  <a:schemeClr val="tx1"/>
                </a:solidFill>
                <a:effectLst/>
                <a:latin typeface="+mn-lt"/>
                <a:ea typeface="+mn-ea"/>
                <a:cs typeface="+mn-cs"/>
              </a:rPr>
              <a:t> For God knows that in the day you eat of it your eyes will be opened, and you will be like God, knowing good and evil."</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a:t>
            </a:r>
          </a:p>
          <a:p>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-The simple believe anything, but the prudent give thought to their steps</a:t>
            </a:r>
            <a:r>
              <a:rPr lang="en-US" sz="1200" b="1" i="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(Proverbs 14:15,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2</a:t>
            </a:fld>
            <a:endParaRPr lang="en-US"/>
          </a:p>
        </p:txBody>
      </p:sp>
    </p:spTree>
    <p:extLst>
      <p:ext uri="{BB962C8B-B14F-4D97-AF65-F5344CB8AC3E}">
        <p14:creationId xmlns:p14="http://schemas.microsoft.com/office/powerpoint/2010/main" val="225160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Live outside your means.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(Ecclesiastes</a:t>
            </a:r>
            <a:r>
              <a:rPr lang="en-US" sz="1200" b="1" kern="1200" baseline="0" dirty="0" smtClean="0">
                <a:solidFill>
                  <a:schemeClr val="tx1"/>
                </a:solidFill>
                <a:effectLst/>
                <a:latin typeface="+mn-lt"/>
                <a:ea typeface="+mn-ea"/>
                <a:cs typeface="+mn-cs"/>
              </a:rPr>
              <a:t> 2:10), </a:t>
            </a:r>
            <a:r>
              <a:rPr lang="en-US" sz="1200" i="1" kern="1200" baseline="0" dirty="0" smtClean="0">
                <a:solidFill>
                  <a:schemeClr val="tx1"/>
                </a:solidFill>
                <a:effectLst/>
                <a:latin typeface="+mn-lt"/>
                <a:ea typeface="+mn-ea"/>
                <a:cs typeface="+mn-cs"/>
              </a:rPr>
              <a:t>“Whatever my eyes desired I did not keep from them. I did not withhold my heart from any pleasure, For my heart rejoiced in all my labor; And this was my reward from all my labor.”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  When you spend more than you can afford, you still have to pay for it...plus interest.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b.  "Good times" now may mean "bad times" of debt later.</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-The rich rule over the poor, and the borrower is slave to the lender.</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(Proverbs 22:7,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3</a:t>
            </a:fld>
            <a:endParaRPr lang="en-US"/>
          </a:p>
        </p:txBody>
      </p:sp>
    </p:spTree>
    <p:extLst>
      <p:ext uri="{BB962C8B-B14F-4D97-AF65-F5344CB8AC3E}">
        <p14:creationId xmlns:p14="http://schemas.microsoft.com/office/powerpoint/2010/main" val="333684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Feed an addiction</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Peter 2:19), </a:t>
            </a:r>
            <a:r>
              <a:rPr lang="en-US" sz="1200" i="1" kern="1200" dirty="0" smtClean="0">
                <a:solidFill>
                  <a:schemeClr val="tx1"/>
                </a:solidFill>
                <a:effectLst/>
                <a:latin typeface="+mn-lt"/>
                <a:ea typeface="+mn-ea"/>
                <a:cs typeface="+mn-cs"/>
              </a:rPr>
              <a:t>“While they promise them liberty, they themselves are slaves of corruption; for by whom a person is overcome, by him also he is brought into bondage.”</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Alcohol, money, sex, drugs, pornography, shopping... Addictions bring death, spiritually and sometimes physically, sometimes of relationships, freedom and joy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-The righteousness of the upright delivers them, but the unfaithful are trapped by evil desires.</a:t>
            </a:r>
            <a:r>
              <a:rPr lang="en-US" sz="1200" b="1" kern="1200" dirty="0" smtClean="0">
                <a:solidFill>
                  <a:schemeClr val="tx1"/>
                </a:solidFill>
                <a:effectLst/>
                <a:latin typeface="+mn-lt"/>
                <a:ea typeface="+mn-ea"/>
                <a:cs typeface="+mn-cs"/>
              </a:rPr>
              <a:t> (Proverbs 11:6,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4</a:t>
            </a:fld>
            <a:endParaRPr lang="en-US"/>
          </a:p>
        </p:txBody>
      </p:sp>
    </p:spTree>
    <p:extLst>
      <p:ext uri="{BB962C8B-B14F-4D97-AF65-F5344CB8AC3E}">
        <p14:creationId xmlns:p14="http://schemas.microsoft.com/office/powerpoint/2010/main" val="3273546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Run with fools.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(Proverbs 4:14-17), </a:t>
            </a:r>
            <a:r>
              <a:rPr lang="en-US" sz="1200" i="1" kern="1200" dirty="0" smtClean="0">
                <a:solidFill>
                  <a:schemeClr val="tx1"/>
                </a:solidFill>
                <a:effectLst/>
                <a:latin typeface="+mn-lt"/>
                <a:ea typeface="+mn-ea"/>
                <a:cs typeface="+mn-cs"/>
              </a:rPr>
              <a:t>“Do not enter the path of the wicked, And do not walk in the way of evil.</a:t>
            </a:r>
            <a:r>
              <a:rPr lang="en-US" sz="1200" i="1" kern="1200" baseline="30000" dirty="0" smtClean="0">
                <a:solidFill>
                  <a:schemeClr val="tx1"/>
                </a:solidFill>
                <a:effectLst/>
                <a:latin typeface="+mn-lt"/>
                <a:ea typeface="+mn-ea"/>
                <a:cs typeface="+mn-cs"/>
              </a:rPr>
              <a:t>15</a:t>
            </a:r>
            <a:r>
              <a:rPr lang="en-US" sz="1200" i="1" kern="1200" dirty="0" smtClean="0">
                <a:solidFill>
                  <a:schemeClr val="tx1"/>
                </a:solidFill>
                <a:effectLst/>
                <a:latin typeface="+mn-lt"/>
                <a:ea typeface="+mn-ea"/>
                <a:cs typeface="+mn-cs"/>
              </a:rPr>
              <a:t> Avoid it, do not travel on it; Turn away from it and pass on. </a:t>
            </a:r>
            <a:r>
              <a:rPr lang="en-US" sz="1200" i="1" kern="1200" baseline="30000" dirty="0" smtClean="0">
                <a:solidFill>
                  <a:schemeClr val="tx1"/>
                </a:solidFill>
                <a:effectLst/>
                <a:latin typeface="+mn-lt"/>
                <a:ea typeface="+mn-ea"/>
                <a:cs typeface="+mn-cs"/>
              </a:rPr>
              <a:t>16</a:t>
            </a:r>
            <a:r>
              <a:rPr lang="en-US" sz="1200" i="1" kern="1200" dirty="0" smtClean="0">
                <a:solidFill>
                  <a:schemeClr val="tx1"/>
                </a:solidFill>
                <a:effectLst/>
                <a:latin typeface="+mn-lt"/>
                <a:ea typeface="+mn-ea"/>
                <a:cs typeface="+mn-cs"/>
              </a:rPr>
              <a:t> For they do not sleep unless they have done evil; And their sleep is taken away unless they make someone fall.  </a:t>
            </a:r>
            <a:r>
              <a:rPr lang="en-US" sz="1200" i="1" kern="1200" baseline="30000" dirty="0" smtClean="0">
                <a:solidFill>
                  <a:schemeClr val="tx1"/>
                </a:solidFill>
                <a:effectLst/>
                <a:latin typeface="+mn-lt"/>
                <a:ea typeface="+mn-ea"/>
                <a:cs typeface="+mn-cs"/>
              </a:rPr>
              <a:t>17</a:t>
            </a:r>
            <a:r>
              <a:rPr lang="en-US" sz="1200" i="1" kern="1200" dirty="0" smtClean="0">
                <a:solidFill>
                  <a:schemeClr val="tx1"/>
                </a:solidFill>
                <a:effectLst/>
                <a:latin typeface="+mn-lt"/>
                <a:ea typeface="+mn-ea"/>
                <a:cs typeface="+mn-cs"/>
              </a:rPr>
              <a:t> For they eat the bread of wickedness, And drink the wine of violence.”</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Hang around with faithless, idiots, addicts or criminals and that is what you will become; vice versa.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REMEMBER</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-Walk with the wise and become wise, for a companion of fools suffers harm.</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(Proverbs 13:20,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5</a:t>
            </a:fld>
            <a:endParaRPr lang="en-US"/>
          </a:p>
        </p:txBody>
      </p:sp>
    </p:spTree>
    <p:extLst>
      <p:ext uri="{BB962C8B-B14F-4D97-AF65-F5344CB8AC3E}">
        <p14:creationId xmlns:p14="http://schemas.microsoft.com/office/powerpoint/2010/main" val="797735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Carelessly give your heart away.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(Proverbs</a:t>
            </a:r>
            <a:r>
              <a:rPr lang="en-US" sz="1200" b="1" kern="1200" baseline="0" dirty="0" smtClean="0">
                <a:solidFill>
                  <a:schemeClr val="tx1"/>
                </a:solidFill>
                <a:effectLst/>
                <a:latin typeface="+mn-lt"/>
                <a:ea typeface="+mn-ea"/>
                <a:cs typeface="+mn-cs"/>
              </a:rPr>
              <a:t> 20:25), </a:t>
            </a:r>
            <a:r>
              <a:rPr lang="en-US" sz="1200" i="1" kern="1200" baseline="0" dirty="0" smtClean="0">
                <a:solidFill>
                  <a:schemeClr val="tx1"/>
                </a:solidFill>
                <a:effectLst/>
                <a:latin typeface="+mn-lt"/>
                <a:ea typeface="+mn-ea"/>
                <a:cs typeface="+mn-cs"/>
              </a:rPr>
              <a:t>“It is a snare for a man to devote rashly something as holy, And afterward to reconsider his vows.”</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Example:  </a:t>
            </a:r>
            <a:r>
              <a:rPr lang="en-US" sz="1200" kern="1200" dirty="0" smtClean="0">
                <a:solidFill>
                  <a:schemeClr val="tx1"/>
                </a:solidFill>
                <a:effectLst/>
                <a:latin typeface="+mn-lt"/>
                <a:ea typeface="+mn-ea"/>
                <a:cs typeface="+mn-cs"/>
              </a:rPr>
              <a:t>Sexual</a:t>
            </a:r>
            <a:r>
              <a:rPr lang="en-US" sz="1200" kern="1200" baseline="0" dirty="0" smtClean="0">
                <a:solidFill>
                  <a:schemeClr val="tx1"/>
                </a:solidFill>
                <a:effectLst/>
                <a:latin typeface="+mn-lt"/>
                <a:ea typeface="+mn-ea"/>
                <a:cs typeface="+mn-cs"/>
              </a:rPr>
              <a:t> purity</a:t>
            </a:r>
            <a:r>
              <a:rPr lang="en-US" sz="1200" kern="1200" dirty="0" smtClean="0">
                <a:solidFill>
                  <a:schemeClr val="tx1"/>
                </a:solidFill>
                <a:effectLst/>
                <a:latin typeface="+mn-lt"/>
                <a:ea typeface="+mn-ea"/>
                <a:cs typeface="+mn-cs"/>
              </a:rPr>
              <a:t> - Only someone totally committed to protecting your heart will not break it or sin against it. Only give your heart  away once, at your marriage!</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-Above all else, guard your heart, for everything you do flows from it.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(Proverbs 4:23,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6</a:t>
            </a:fld>
            <a:endParaRPr lang="en-US"/>
          </a:p>
        </p:txBody>
      </p:sp>
    </p:spTree>
    <p:extLst>
      <p:ext uri="{BB962C8B-B14F-4D97-AF65-F5344CB8AC3E}">
        <p14:creationId xmlns:p14="http://schemas.microsoft.com/office/powerpoint/2010/main" val="44883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Tolerate evil. </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(Ephesians 5:5-7, 11), </a:t>
            </a:r>
            <a:r>
              <a:rPr lang="en-US" sz="1200" i="1" kern="1200" dirty="0" smtClean="0">
                <a:solidFill>
                  <a:schemeClr val="tx1"/>
                </a:solidFill>
                <a:effectLst/>
                <a:latin typeface="+mn-lt"/>
                <a:ea typeface="+mn-ea"/>
                <a:cs typeface="+mn-cs"/>
              </a:rPr>
              <a:t>“For this you know, that no fornicator, unclean person, nor covetous man, who is an idolater, has any inheritance in the kingdom of Christ and God. </a:t>
            </a:r>
            <a:r>
              <a:rPr lang="en-US" sz="1200" i="1" kern="1200" baseline="30000" dirty="0" smtClean="0">
                <a:solidFill>
                  <a:schemeClr val="tx1"/>
                </a:solidFill>
                <a:effectLst/>
                <a:latin typeface="+mn-lt"/>
                <a:ea typeface="+mn-ea"/>
                <a:cs typeface="+mn-cs"/>
              </a:rPr>
              <a:t>6</a:t>
            </a:r>
            <a:r>
              <a:rPr lang="en-US" sz="1200" i="1" kern="1200" dirty="0" smtClean="0">
                <a:solidFill>
                  <a:schemeClr val="tx1"/>
                </a:solidFill>
                <a:effectLst/>
                <a:latin typeface="+mn-lt"/>
                <a:ea typeface="+mn-ea"/>
                <a:cs typeface="+mn-cs"/>
              </a:rPr>
              <a:t> Let no one deceive you with empty words, for because of these things the wrath of God comes upon the sons of disobedience. </a:t>
            </a:r>
            <a:r>
              <a:rPr lang="en-US" sz="1200" i="1" kern="1200" baseline="30000" dirty="0" smtClean="0">
                <a:solidFill>
                  <a:schemeClr val="tx1"/>
                </a:solidFill>
                <a:effectLst/>
                <a:latin typeface="+mn-lt"/>
                <a:ea typeface="+mn-ea"/>
                <a:cs typeface="+mn-cs"/>
              </a:rPr>
              <a:t>7</a:t>
            </a:r>
            <a:r>
              <a:rPr lang="en-US" sz="1200" i="1" kern="1200" dirty="0" smtClean="0">
                <a:solidFill>
                  <a:schemeClr val="tx1"/>
                </a:solidFill>
                <a:effectLst/>
                <a:latin typeface="+mn-lt"/>
                <a:ea typeface="+mn-ea"/>
                <a:cs typeface="+mn-cs"/>
              </a:rPr>
              <a:t> Therefore do not be partakers with them.”</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(11), </a:t>
            </a:r>
            <a:r>
              <a:rPr lang="en-US" sz="1200" i="1" kern="1200" dirty="0" smtClean="0">
                <a:solidFill>
                  <a:schemeClr val="tx1"/>
                </a:solidFill>
                <a:effectLst/>
                <a:latin typeface="+mn-lt"/>
                <a:ea typeface="+mn-ea"/>
                <a:cs typeface="+mn-cs"/>
              </a:rPr>
              <a:t>“And have no fellowship with the unfruitful works of darkness, but rather expose them.”</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-To fear the Lord is to hate evil; I hate pride and arrogance, evil behavior and perverse speech.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(Proverbs 8:13,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7</a:t>
            </a:fld>
            <a:endParaRPr lang="en-US"/>
          </a:p>
        </p:txBody>
      </p:sp>
    </p:spTree>
    <p:extLst>
      <p:ext uri="{BB962C8B-B14F-4D97-AF65-F5344CB8AC3E}">
        <p14:creationId xmlns:p14="http://schemas.microsoft.com/office/powerpoint/2010/main" val="2418619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Make secondary things ultimate and ultimate things secondary. </a:t>
            </a:r>
          </a:p>
          <a:p>
            <a:endParaRPr lang="en-US" sz="1200"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Matthew 6:33),</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“But seek first the kingdom of God and His righteousness, and all these things shall be added to you.”</a:t>
            </a:r>
          </a:p>
          <a:p>
            <a:endParaRPr lang="en-US" sz="1200" i="1" kern="1200" baseline="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-Keep falsehood and lies far from me; give me neither poverty nor riches, but give me only my daily bread. Otherwise, I may have too much and disown you and say, ‘Who is the Lord?’ Or I may become poor and steal, and so dishonor the name of my God.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(Proverbs 30:8-9,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8</a:t>
            </a:fld>
            <a:endParaRPr lang="en-US"/>
          </a:p>
        </p:txBody>
      </p:sp>
    </p:spTree>
    <p:extLst>
      <p:ext uri="{BB962C8B-B14F-4D97-AF65-F5344CB8AC3E}">
        <p14:creationId xmlns:p14="http://schemas.microsoft.com/office/powerpoint/2010/main" val="2280340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Believe that this life is all about you.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(Mark 10:42-45), </a:t>
            </a:r>
            <a:r>
              <a:rPr lang="en-US" sz="1200" i="1" kern="1200" dirty="0" smtClean="0">
                <a:solidFill>
                  <a:schemeClr val="tx1"/>
                </a:solidFill>
                <a:effectLst/>
                <a:latin typeface="+mn-lt"/>
                <a:ea typeface="+mn-ea"/>
                <a:cs typeface="+mn-cs"/>
              </a:rPr>
              <a:t>“But Jesus called them to Himself and said to them, " You know that those who are considered rulers over the Gentiles lord it over them, and their great ones exercise authority over them. </a:t>
            </a:r>
            <a:r>
              <a:rPr lang="en-US" sz="1200" i="1" kern="1200" baseline="30000" dirty="0" smtClean="0">
                <a:solidFill>
                  <a:schemeClr val="tx1"/>
                </a:solidFill>
                <a:effectLst/>
                <a:latin typeface="+mn-lt"/>
                <a:ea typeface="+mn-ea"/>
                <a:cs typeface="+mn-cs"/>
              </a:rPr>
              <a:t>43</a:t>
            </a:r>
            <a:r>
              <a:rPr lang="en-US" sz="1200" i="1" kern="1200" dirty="0" smtClean="0">
                <a:solidFill>
                  <a:schemeClr val="tx1"/>
                </a:solidFill>
                <a:effectLst/>
                <a:latin typeface="+mn-lt"/>
                <a:ea typeface="+mn-ea"/>
                <a:cs typeface="+mn-cs"/>
              </a:rPr>
              <a:t> Yet it shall not be so among you; but whoever desires to become great among you shall be your servant. </a:t>
            </a:r>
            <a:r>
              <a:rPr lang="en-US" sz="1200" i="1" kern="1200" baseline="30000" dirty="0" smtClean="0">
                <a:solidFill>
                  <a:schemeClr val="tx1"/>
                </a:solidFill>
                <a:effectLst/>
                <a:latin typeface="+mn-lt"/>
                <a:ea typeface="+mn-ea"/>
                <a:cs typeface="+mn-cs"/>
              </a:rPr>
              <a:t>44</a:t>
            </a:r>
            <a:r>
              <a:rPr lang="en-US" sz="1200" i="1" kern="1200" dirty="0" smtClean="0">
                <a:solidFill>
                  <a:schemeClr val="tx1"/>
                </a:solidFill>
                <a:effectLst/>
                <a:latin typeface="+mn-lt"/>
                <a:ea typeface="+mn-ea"/>
                <a:cs typeface="+mn-cs"/>
              </a:rPr>
              <a:t> And whoever of you desires to be first shall be slave of all. </a:t>
            </a:r>
            <a:r>
              <a:rPr lang="en-US" sz="1200" i="1" kern="1200" baseline="30000" dirty="0" smtClean="0">
                <a:solidFill>
                  <a:schemeClr val="tx1"/>
                </a:solidFill>
                <a:effectLst/>
                <a:latin typeface="+mn-lt"/>
                <a:ea typeface="+mn-ea"/>
                <a:cs typeface="+mn-cs"/>
              </a:rPr>
              <a:t>45</a:t>
            </a:r>
            <a:r>
              <a:rPr lang="en-US" sz="1200" i="1" kern="1200" dirty="0" smtClean="0">
                <a:solidFill>
                  <a:schemeClr val="tx1"/>
                </a:solidFill>
                <a:effectLst/>
                <a:latin typeface="+mn-lt"/>
                <a:ea typeface="+mn-ea"/>
                <a:cs typeface="+mn-cs"/>
              </a:rPr>
              <a:t> For even the Son of Man did not come to be served, but to serve, and to give His life a ransom for many."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REMEMBER (There are 7 billion people on earth, each soul</a:t>
            </a:r>
            <a:r>
              <a:rPr lang="en-US" sz="1200" b="1" kern="1200" baseline="0" dirty="0" smtClean="0">
                <a:solidFill>
                  <a:schemeClr val="tx1"/>
                </a:solidFill>
                <a:effectLst/>
                <a:latin typeface="+mn-lt"/>
                <a:ea typeface="+mn-ea"/>
                <a:cs typeface="+mn-cs"/>
              </a:rPr>
              <a:t> precious in God’s eyes)</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-Pride goes before destruction, a haughty spirit before a fall. </a:t>
            </a:r>
            <a:r>
              <a:rPr lang="en-US" sz="1200" b="1" kern="1200" dirty="0" smtClean="0">
                <a:solidFill>
                  <a:schemeClr val="tx1"/>
                </a:solidFill>
                <a:effectLst/>
                <a:latin typeface="+mn-lt"/>
                <a:ea typeface="+mn-ea"/>
                <a:cs typeface="+mn-cs"/>
              </a:rPr>
              <a:t>(Proverbs 16:18, ESV)</a:t>
            </a:r>
            <a:endParaRPr lang="en-US" b="1" dirty="0"/>
          </a:p>
        </p:txBody>
      </p:sp>
      <p:sp>
        <p:nvSpPr>
          <p:cNvPr id="4" name="Slide Number Placeholder 3"/>
          <p:cNvSpPr>
            <a:spLocks noGrp="1"/>
          </p:cNvSpPr>
          <p:nvPr>
            <p:ph type="sldNum" sz="quarter" idx="10"/>
          </p:nvPr>
        </p:nvSpPr>
        <p:spPr/>
        <p:txBody>
          <a:bodyPr/>
          <a:lstStyle/>
          <a:p>
            <a:fld id="{63DFDAEE-E732-4BE5-A781-1B95A77B7336}" type="slidenum">
              <a:rPr lang="en-US" smtClean="0"/>
              <a:t>9</a:t>
            </a:fld>
            <a:endParaRPr lang="en-US"/>
          </a:p>
        </p:txBody>
      </p:sp>
    </p:spTree>
    <p:extLst>
      <p:ext uri="{BB962C8B-B14F-4D97-AF65-F5344CB8AC3E}">
        <p14:creationId xmlns:p14="http://schemas.microsoft.com/office/powerpoint/2010/main" val="311750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A2E113-6D9B-48BA-AA4F-1E1DF9310056}"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218848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2E113-6D9B-48BA-AA4F-1E1DF9310056}"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218247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2E113-6D9B-48BA-AA4F-1E1DF9310056}"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275655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2E113-6D9B-48BA-AA4F-1E1DF9310056}"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265635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2E113-6D9B-48BA-AA4F-1E1DF9310056}"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301947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A2E113-6D9B-48BA-AA4F-1E1DF9310056}"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378290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A2E113-6D9B-48BA-AA4F-1E1DF9310056}" type="datetimeFigureOut">
              <a:rPr lang="en-US" smtClean="0"/>
              <a:t>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249282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A2E113-6D9B-48BA-AA4F-1E1DF9310056}" type="datetimeFigureOut">
              <a:rPr lang="en-US" smtClean="0"/>
              <a:t>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180735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2E113-6D9B-48BA-AA4F-1E1DF9310056}" type="datetimeFigureOut">
              <a:rPr lang="en-US" smtClean="0"/>
              <a:t>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146826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2E113-6D9B-48BA-AA4F-1E1DF9310056}"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346993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2E113-6D9B-48BA-AA4F-1E1DF9310056}"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A3FBA-C5F5-46A3-84E3-F9DA3DB0E1FF}" type="slidenum">
              <a:rPr lang="en-US" smtClean="0"/>
              <a:t>‹#›</a:t>
            </a:fld>
            <a:endParaRPr lang="en-US"/>
          </a:p>
        </p:txBody>
      </p:sp>
    </p:spTree>
    <p:extLst>
      <p:ext uri="{BB962C8B-B14F-4D97-AF65-F5344CB8AC3E}">
        <p14:creationId xmlns:p14="http://schemas.microsoft.com/office/powerpoint/2010/main" val="377628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2E113-6D9B-48BA-AA4F-1E1DF9310056}" type="datetimeFigureOut">
              <a:rPr lang="en-US" smtClean="0"/>
              <a:t>1/10/2016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A3FBA-C5F5-46A3-84E3-F9DA3DB0E1FF}" type="slidenum">
              <a:rPr lang="en-US" smtClean="0"/>
              <a:t>‹#›</a:t>
            </a:fld>
            <a:endParaRPr lang="en-US"/>
          </a:p>
        </p:txBody>
      </p:sp>
    </p:spTree>
    <p:extLst>
      <p:ext uri="{BB962C8B-B14F-4D97-AF65-F5344CB8AC3E}">
        <p14:creationId xmlns:p14="http://schemas.microsoft.com/office/powerpoint/2010/main" val="2648856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5117"/>
            <a:ext cx="7772400" cy="1075765"/>
          </a:xfrm>
        </p:spPr>
        <p:txBody>
          <a:bodyPr anchor="t"/>
          <a:lstStyle/>
          <a:p>
            <a:pPr>
              <a:lnSpc>
                <a:spcPct val="100000"/>
              </a:lnSpc>
            </a:pPr>
            <a:r>
              <a:rPr lang="en-US" dirty="0" smtClean="0">
                <a:latin typeface="Berlin Sans FB Demi" panose="020E0802020502020306" pitchFamily="34" charset="0"/>
              </a:rPr>
              <a:t>Derailed While Young</a:t>
            </a:r>
            <a:endParaRPr lang="en-US" dirty="0">
              <a:latin typeface="Berlin Sans FB Demi" panose="020E0802020502020306" pitchFamily="34" charset="0"/>
            </a:endParaRPr>
          </a:p>
        </p:txBody>
      </p:sp>
      <p:sp>
        <p:nvSpPr>
          <p:cNvPr id="3" name="Subtitle 2"/>
          <p:cNvSpPr>
            <a:spLocks noGrp="1"/>
          </p:cNvSpPr>
          <p:nvPr>
            <p:ph type="subTitle" idx="1"/>
          </p:nvPr>
        </p:nvSpPr>
        <p:spPr>
          <a:xfrm>
            <a:off x="1479176" y="5431120"/>
            <a:ext cx="6320118" cy="900952"/>
          </a:xfrm>
        </p:spPr>
        <p:txBody>
          <a:bodyPr>
            <a:normAutofit/>
          </a:bodyPr>
          <a:lstStyle/>
          <a:p>
            <a:r>
              <a:rPr lang="en-US" sz="4000" dirty="0" smtClean="0"/>
              <a:t>Ecclesiastes 11:9 – 12:1</a:t>
            </a:r>
            <a:endParaRPr lang="en-US" sz="4000" dirty="0"/>
          </a:p>
        </p:txBody>
      </p:sp>
      <p:pic>
        <p:nvPicPr>
          <p:cNvPr id="1026" name="Picture 2" descr="https://c2.staticflickr.com/8/7328/9818750303_d708fae641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5496" y="1896491"/>
            <a:ext cx="4713008" cy="331902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84218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a:p>
            <a:r>
              <a:rPr lang="en-US" sz="3200" b="1" dirty="0" smtClean="0"/>
              <a:t>Feeding Addiction           </a:t>
            </a:r>
            <a:r>
              <a:rPr lang="en-US" sz="3000" dirty="0" smtClean="0"/>
              <a:t>(2 Peter 2:19)</a:t>
            </a:r>
          </a:p>
          <a:p>
            <a:r>
              <a:rPr lang="en-US" sz="3200" b="1" dirty="0" smtClean="0"/>
              <a:t>Evil Companions </a:t>
            </a:r>
            <a:r>
              <a:rPr lang="en-US" sz="3000" dirty="0" smtClean="0"/>
              <a:t>(Proverbs 4:14-17)</a:t>
            </a:r>
          </a:p>
          <a:p>
            <a:r>
              <a:rPr lang="en-US" sz="3200" b="1" dirty="0" smtClean="0"/>
              <a:t>Careless Affection </a:t>
            </a:r>
            <a:r>
              <a:rPr lang="en-US" sz="3000" dirty="0" smtClean="0"/>
              <a:t>(Proverbs 20:25)</a:t>
            </a:r>
          </a:p>
          <a:p>
            <a:endParaRPr lang="en-US" dirty="0" smtClean="0"/>
          </a:p>
        </p:txBody>
      </p:sp>
      <p:sp>
        <p:nvSpPr>
          <p:cNvPr id="4" name="Content Placeholder 3"/>
          <p:cNvSpPr>
            <a:spLocks noGrp="1"/>
          </p:cNvSpPr>
          <p:nvPr>
            <p:ph sz="half" idx="2"/>
          </p:nvPr>
        </p:nvSpPr>
        <p:spPr>
          <a:xfrm>
            <a:off x="4364183" y="1122220"/>
            <a:ext cx="4572000" cy="5486399"/>
          </a:xfrm>
        </p:spPr>
        <p:txBody>
          <a:bodyPr>
            <a:normAutofit/>
          </a:bodyPr>
          <a:lstStyle/>
          <a:p>
            <a:r>
              <a:rPr lang="en-US" sz="3200" b="1" dirty="0" smtClean="0"/>
              <a:t>Toleration of Evil </a:t>
            </a:r>
            <a:r>
              <a:rPr lang="en-US" sz="3000" dirty="0" smtClean="0"/>
              <a:t>(Ephesians 5:5-7,11)</a:t>
            </a:r>
          </a:p>
          <a:p>
            <a:r>
              <a:rPr lang="en-US" sz="3200" b="1" dirty="0" smtClean="0"/>
              <a:t>Wrong Priorities </a:t>
            </a:r>
            <a:r>
              <a:rPr lang="en-US" sz="3000" dirty="0" smtClean="0"/>
              <a:t>(Matthew 6:33)</a:t>
            </a:r>
          </a:p>
          <a:p>
            <a:r>
              <a:rPr lang="en-US" sz="3200" b="1" dirty="0" smtClean="0"/>
              <a:t>Self Importance        </a:t>
            </a:r>
            <a:r>
              <a:rPr lang="en-US" sz="3000" dirty="0" smtClean="0"/>
              <a:t>(Mark 10:42-45)</a:t>
            </a:r>
          </a:p>
          <a:p>
            <a:r>
              <a:rPr lang="en-US" sz="3200" b="1" dirty="0" smtClean="0"/>
              <a:t>Living for Immediate Gratification                   </a:t>
            </a:r>
            <a:r>
              <a:rPr lang="en-US" sz="3000" dirty="0" smtClean="0"/>
              <a:t>(1 Corinthians 9:25-27)</a:t>
            </a:r>
          </a:p>
        </p:txBody>
      </p:sp>
    </p:spTree>
    <p:extLst>
      <p:ext uri="{BB962C8B-B14F-4D97-AF65-F5344CB8AC3E}">
        <p14:creationId xmlns:p14="http://schemas.microsoft.com/office/powerpoint/2010/main" val="166817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a:p>
            <a:r>
              <a:rPr lang="en-US" sz="3200" b="1" dirty="0" smtClean="0"/>
              <a:t>Feeding Addiction           </a:t>
            </a:r>
            <a:r>
              <a:rPr lang="en-US" sz="3000" dirty="0" smtClean="0"/>
              <a:t>(2 Peter 2:19)</a:t>
            </a:r>
          </a:p>
          <a:p>
            <a:r>
              <a:rPr lang="en-US" sz="3200" b="1" dirty="0" smtClean="0"/>
              <a:t>Evil Companions </a:t>
            </a:r>
            <a:r>
              <a:rPr lang="en-US" sz="3000" dirty="0" smtClean="0"/>
              <a:t>(Proverbs 4:14-17)</a:t>
            </a:r>
          </a:p>
          <a:p>
            <a:r>
              <a:rPr lang="en-US" sz="3200" b="1" dirty="0" smtClean="0"/>
              <a:t>Careless Affection </a:t>
            </a:r>
            <a:r>
              <a:rPr lang="en-US" sz="3000" dirty="0" smtClean="0"/>
              <a:t>(Proverbs 20:25)</a:t>
            </a:r>
          </a:p>
          <a:p>
            <a:endParaRPr lang="en-US" dirty="0" smtClean="0"/>
          </a:p>
        </p:txBody>
      </p:sp>
      <p:sp>
        <p:nvSpPr>
          <p:cNvPr id="4" name="Content Placeholder 3"/>
          <p:cNvSpPr>
            <a:spLocks noGrp="1"/>
          </p:cNvSpPr>
          <p:nvPr>
            <p:ph sz="half" idx="2"/>
          </p:nvPr>
        </p:nvSpPr>
        <p:spPr>
          <a:xfrm>
            <a:off x="4364183" y="1122220"/>
            <a:ext cx="4572000" cy="5486399"/>
          </a:xfrm>
        </p:spPr>
        <p:txBody>
          <a:bodyPr>
            <a:normAutofit/>
          </a:bodyPr>
          <a:lstStyle/>
          <a:p>
            <a:r>
              <a:rPr lang="en-US" sz="3200" b="1" dirty="0" smtClean="0"/>
              <a:t>Toleration of Evil </a:t>
            </a:r>
            <a:r>
              <a:rPr lang="en-US" sz="3000" dirty="0" smtClean="0"/>
              <a:t>(Ephesians 5:5-7,11)</a:t>
            </a:r>
          </a:p>
          <a:p>
            <a:r>
              <a:rPr lang="en-US" sz="3200" b="1" dirty="0" smtClean="0"/>
              <a:t>Wrong Priorities </a:t>
            </a:r>
            <a:r>
              <a:rPr lang="en-US" sz="3000" dirty="0" smtClean="0"/>
              <a:t>(Matthew 6:33)</a:t>
            </a:r>
          </a:p>
          <a:p>
            <a:r>
              <a:rPr lang="en-US" sz="3200" b="1" dirty="0" smtClean="0"/>
              <a:t>Self Importance        </a:t>
            </a:r>
            <a:r>
              <a:rPr lang="en-US" sz="3000" dirty="0" smtClean="0"/>
              <a:t>(Mark 10:42-45)</a:t>
            </a:r>
          </a:p>
          <a:p>
            <a:r>
              <a:rPr lang="en-US" sz="3200" b="1" dirty="0" smtClean="0"/>
              <a:t>Living for Immediate Gratification                   </a:t>
            </a:r>
            <a:r>
              <a:rPr lang="en-US" sz="3000" dirty="0" smtClean="0"/>
              <a:t>(1 Corinthians 9:25-27)</a:t>
            </a:r>
          </a:p>
          <a:p>
            <a:r>
              <a:rPr lang="en-US" sz="3200" b="1" dirty="0" smtClean="0"/>
              <a:t>Avoiding Responsibility   </a:t>
            </a:r>
            <a:r>
              <a:rPr lang="en-US" sz="3000" dirty="0" smtClean="0"/>
              <a:t>(2 Corinthians 5:10)</a:t>
            </a:r>
            <a:endParaRPr lang="en-US" sz="3000" dirty="0"/>
          </a:p>
        </p:txBody>
      </p:sp>
    </p:spTree>
    <p:extLst>
      <p:ext uri="{BB962C8B-B14F-4D97-AF65-F5344CB8AC3E}">
        <p14:creationId xmlns:p14="http://schemas.microsoft.com/office/powerpoint/2010/main" val="399553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4001"/>
            <a:ext cx="7772400" cy="1066800"/>
          </a:xfrm>
        </p:spPr>
        <p:txBody>
          <a:bodyPr anchor="t">
            <a:normAutofit/>
          </a:bodyPr>
          <a:lstStyle/>
          <a:p>
            <a:pPr>
              <a:lnSpc>
                <a:spcPct val="100000"/>
              </a:lnSpc>
            </a:pPr>
            <a:r>
              <a:rPr lang="en-US" dirty="0" smtClean="0">
                <a:latin typeface="Berlin Sans FB Demi" panose="020E0802020502020306" pitchFamily="34" charset="0"/>
              </a:rPr>
              <a:t>Conclusion</a:t>
            </a:r>
            <a:endParaRPr lang="en-US" dirty="0">
              <a:latin typeface="Berlin Sans FB Demi" panose="020E0802020502020306" pitchFamily="34" charset="0"/>
            </a:endParaRPr>
          </a:p>
        </p:txBody>
      </p:sp>
      <p:sp>
        <p:nvSpPr>
          <p:cNvPr id="3" name="Subtitle 2"/>
          <p:cNvSpPr>
            <a:spLocks noGrp="1"/>
          </p:cNvSpPr>
          <p:nvPr>
            <p:ph type="subTitle" idx="1"/>
          </p:nvPr>
        </p:nvSpPr>
        <p:spPr>
          <a:xfrm>
            <a:off x="1479176" y="5283200"/>
            <a:ext cx="6320118" cy="1048872"/>
          </a:xfrm>
        </p:spPr>
        <p:txBody>
          <a:bodyPr>
            <a:normAutofit fontScale="92500" lnSpcReduction="10000"/>
          </a:bodyPr>
          <a:lstStyle/>
          <a:p>
            <a:r>
              <a:rPr lang="en-US" sz="4000" dirty="0" smtClean="0"/>
              <a:t>Don’t ruin your life before it gets started!</a:t>
            </a:r>
            <a:endParaRPr lang="en-US" sz="4000" dirty="0"/>
          </a:p>
        </p:txBody>
      </p:sp>
      <p:pic>
        <p:nvPicPr>
          <p:cNvPr id="1026" name="Picture 2" descr="https://c2.staticflickr.com/8/7328/9818750303_d708fae641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5496" y="1540891"/>
            <a:ext cx="4713008" cy="331902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67229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296618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14176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a:p>
            <a:r>
              <a:rPr lang="en-US" sz="3200" b="1" dirty="0" smtClean="0"/>
              <a:t>Feeding Addiction           </a:t>
            </a:r>
            <a:r>
              <a:rPr lang="en-US" sz="3000" dirty="0" smtClean="0"/>
              <a:t>(2 Peter 2:19)</a:t>
            </a:r>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406686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a:p>
            <a:r>
              <a:rPr lang="en-US" sz="3200" b="1" dirty="0" smtClean="0"/>
              <a:t>Feeding Addiction           </a:t>
            </a:r>
            <a:r>
              <a:rPr lang="en-US" sz="3000" dirty="0" smtClean="0"/>
              <a:t>(2 Peter 2:19)</a:t>
            </a:r>
          </a:p>
          <a:p>
            <a:r>
              <a:rPr lang="en-US" sz="3200" b="1" dirty="0" smtClean="0"/>
              <a:t>Evil Companions </a:t>
            </a:r>
            <a:r>
              <a:rPr lang="en-US" sz="3000" dirty="0" smtClean="0"/>
              <a:t>(Proverbs 4:14-17)</a:t>
            </a:r>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374575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a:p>
            <a:r>
              <a:rPr lang="en-US" sz="3200" b="1" dirty="0" smtClean="0"/>
              <a:t>Feeding Addiction           </a:t>
            </a:r>
            <a:r>
              <a:rPr lang="en-US" sz="3000" dirty="0" smtClean="0"/>
              <a:t>(2 Peter 2:19)</a:t>
            </a:r>
          </a:p>
          <a:p>
            <a:r>
              <a:rPr lang="en-US" sz="3200" b="1" dirty="0" smtClean="0"/>
              <a:t>Evil Companions </a:t>
            </a:r>
            <a:r>
              <a:rPr lang="en-US" sz="3000" dirty="0" smtClean="0"/>
              <a:t>(Proverbs 4:14-17)</a:t>
            </a:r>
          </a:p>
          <a:p>
            <a:r>
              <a:rPr lang="en-US" sz="3200" b="1" dirty="0" smtClean="0"/>
              <a:t>Careless Affection </a:t>
            </a:r>
            <a:r>
              <a:rPr lang="en-US" sz="3000" dirty="0" smtClean="0"/>
              <a:t>(Proverbs 20:25)</a:t>
            </a:r>
          </a:p>
          <a:p>
            <a:endParaRPr lang="en-US" dirty="0" smtClean="0"/>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368360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a:p>
            <a:r>
              <a:rPr lang="en-US" sz="3200" b="1" dirty="0" smtClean="0"/>
              <a:t>Feeding Addiction           </a:t>
            </a:r>
            <a:r>
              <a:rPr lang="en-US" sz="3000" dirty="0" smtClean="0"/>
              <a:t>(2 Peter 2:19)</a:t>
            </a:r>
          </a:p>
          <a:p>
            <a:r>
              <a:rPr lang="en-US" sz="3200" b="1" dirty="0" smtClean="0"/>
              <a:t>Evil Companions </a:t>
            </a:r>
            <a:r>
              <a:rPr lang="en-US" sz="3000" dirty="0" smtClean="0"/>
              <a:t>(Proverbs 4:14-17)</a:t>
            </a:r>
          </a:p>
          <a:p>
            <a:r>
              <a:rPr lang="en-US" sz="3200" b="1" dirty="0" smtClean="0"/>
              <a:t>Careless Affection </a:t>
            </a:r>
            <a:r>
              <a:rPr lang="en-US" sz="3000" dirty="0" smtClean="0"/>
              <a:t>(Proverbs 20:25)</a:t>
            </a:r>
          </a:p>
          <a:p>
            <a:endParaRPr lang="en-US" dirty="0" smtClean="0"/>
          </a:p>
        </p:txBody>
      </p:sp>
      <p:sp>
        <p:nvSpPr>
          <p:cNvPr id="4" name="Content Placeholder 3"/>
          <p:cNvSpPr>
            <a:spLocks noGrp="1"/>
          </p:cNvSpPr>
          <p:nvPr>
            <p:ph sz="half" idx="2"/>
          </p:nvPr>
        </p:nvSpPr>
        <p:spPr>
          <a:xfrm>
            <a:off x="4364183" y="1122220"/>
            <a:ext cx="4572000" cy="5486399"/>
          </a:xfrm>
        </p:spPr>
        <p:txBody>
          <a:bodyPr>
            <a:normAutofit/>
          </a:bodyPr>
          <a:lstStyle/>
          <a:p>
            <a:r>
              <a:rPr lang="en-US" sz="3200" b="1" dirty="0" smtClean="0"/>
              <a:t>Toleration of Evil </a:t>
            </a:r>
            <a:r>
              <a:rPr lang="en-US" sz="3000" dirty="0" smtClean="0"/>
              <a:t>(Ephesians 5:5-7,11)</a:t>
            </a:r>
          </a:p>
        </p:txBody>
      </p:sp>
    </p:spTree>
    <p:extLst>
      <p:ext uri="{BB962C8B-B14F-4D97-AF65-F5344CB8AC3E}">
        <p14:creationId xmlns:p14="http://schemas.microsoft.com/office/powerpoint/2010/main" val="357162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a:p>
            <a:r>
              <a:rPr lang="en-US" sz="3200" b="1" dirty="0" smtClean="0"/>
              <a:t>Feeding Addiction           </a:t>
            </a:r>
            <a:r>
              <a:rPr lang="en-US" sz="3000" dirty="0" smtClean="0"/>
              <a:t>(2 Peter 2:19)</a:t>
            </a:r>
          </a:p>
          <a:p>
            <a:r>
              <a:rPr lang="en-US" sz="3200" b="1" dirty="0" smtClean="0"/>
              <a:t>Evil Companions </a:t>
            </a:r>
            <a:r>
              <a:rPr lang="en-US" sz="3000" dirty="0" smtClean="0"/>
              <a:t>(Proverbs 4:14-17)</a:t>
            </a:r>
          </a:p>
          <a:p>
            <a:r>
              <a:rPr lang="en-US" sz="3200" b="1" dirty="0" smtClean="0"/>
              <a:t>Careless Affection </a:t>
            </a:r>
            <a:r>
              <a:rPr lang="en-US" sz="3000" dirty="0" smtClean="0"/>
              <a:t>(Proverbs 20:25)</a:t>
            </a:r>
          </a:p>
          <a:p>
            <a:endParaRPr lang="en-US" dirty="0" smtClean="0"/>
          </a:p>
        </p:txBody>
      </p:sp>
      <p:sp>
        <p:nvSpPr>
          <p:cNvPr id="4" name="Content Placeholder 3"/>
          <p:cNvSpPr>
            <a:spLocks noGrp="1"/>
          </p:cNvSpPr>
          <p:nvPr>
            <p:ph sz="half" idx="2"/>
          </p:nvPr>
        </p:nvSpPr>
        <p:spPr>
          <a:xfrm>
            <a:off x="4364183" y="1122220"/>
            <a:ext cx="4572000" cy="5486399"/>
          </a:xfrm>
        </p:spPr>
        <p:txBody>
          <a:bodyPr>
            <a:normAutofit/>
          </a:bodyPr>
          <a:lstStyle/>
          <a:p>
            <a:r>
              <a:rPr lang="en-US" sz="3200" b="1" dirty="0" smtClean="0"/>
              <a:t>Toleration of Evil </a:t>
            </a:r>
            <a:r>
              <a:rPr lang="en-US" sz="3000" dirty="0" smtClean="0"/>
              <a:t>(Ephesians 5:5-7,11)</a:t>
            </a:r>
          </a:p>
          <a:p>
            <a:r>
              <a:rPr lang="en-US" sz="3200" b="1" dirty="0" smtClean="0"/>
              <a:t>Wrong Priorities </a:t>
            </a:r>
            <a:r>
              <a:rPr lang="en-US" sz="3000" dirty="0" smtClean="0"/>
              <a:t>(Matthew 6:33</a:t>
            </a:r>
            <a:r>
              <a:rPr lang="en-US" sz="3000" dirty="0"/>
              <a:t>)</a:t>
            </a:r>
            <a:endParaRPr lang="en-US" sz="3000" dirty="0" smtClean="0"/>
          </a:p>
        </p:txBody>
      </p:sp>
    </p:spTree>
    <p:extLst>
      <p:ext uri="{BB962C8B-B14F-4D97-AF65-F5344CB8AC3E}">
        <p14:creationId xmlns:p14="http://schemas.microsoft.com/office/powerpoint/2010/main" val="347736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474"/>
            <a:ext cx="7886700" cy="789708"/>
          </a:xfrm>
        </p:spPr>
        <p:txBody>
          <a:bodyPr>
            <a:normAutofit/>
          </a:bodyPr>
          <a:lstStyle/>
          <a:p>
            <a:pPr algn="ctr"/>
            <a:r>
              <a:rPr lang="en-US" dirty="0" smtClean="0">
                <a:latin typeface="Berlin Sans FB Demi" panose="020E0802020502020306" pitchFamily="34" charset="0"/>
              </a:rPr>
              <a:t>10 Ways to Get Derailed</a:t>
            </a:r>
            <a:endParaRPr lang="en-US" dirty="0">
              <a:latin typeface="Berlin Sans FB Demi" panose="020E0802020502020306" pitchFamily="34" charset="0"/>
            </a:endParaRPr>
          </a:p>
        </p:txBody>
      </p:sp>
      <p:sp>
        <p:nvSpPr>
          <p:cNvPr id="3" name="Content Placeholder 2"/>
          <p:cNvSpPr>
            <a:spLocks noGrp="1"/>
          </p:cNvSpPr>
          <p:nvPr>
            <p:ph sz="half" idx="1"/>
          </p:nvPr>
        </p:nvSpPr>
        <p:spPr>
          <a:xfrm>
            <a:off x="353290" y="1122220"/>
            <a:ext cx="4078432" cy="5486399"/>
          </a:xfrm>
        </p:spPr>
        <p:txBody>
          <a:bodyPr>
            <a:normAutofit/>
          </a:bodyPr>
          <a:lstStyle/>
          <a:p>
            <a:r>
              <a:rPr lang="en-US" sz="3200" b="1" dirty="0" smtClean="0"/>
              <a:t>Imprudent Ideas </a:t>
            </a:r>
            <a:r>
              <a:rPr lang="en-US" sz="3000" dirty="0" smtClean="0"/>
              <a:t>(Genesis 2:16-17; 3:4)</a:t>
            </a:r>
          </a:p>
          <a:p>
            <a:r>
              <a:rPr lang="en-US" sz="3200" b="1" dirty="0" smtClean="0"/>
              <a:t>Foolish Spending </a:t>
            </a:r>
            <a:r>
              <a:rPr lang="en-US" sz="3000" dirty="0" smtClean="0"/>
              <a:t>(Ecclesiastes 2:10)</a:t>
            </a:r>
          </a:p>
          <a:p>
            <a:r>
              <a:rPr lang="en-US" sz="3200" b="1" dirty="0" smtClean="0"/>
              <a:t>Feeding Addiction           </a:t>
            </a:r>
            <a:r>
              <a:rPr lang="en-US" sz="3000" dirty="0" smtClean="0"/>
              <a:t>(2 Peter 2:19)</a:t>
            </a:r>
          </a:p>
          <a:p>
            <a:r>
              <a:rPr lang="en-US" sz="3200" b="1" dirty="0" smtClean="0"/>
              <a:t>Evil Companions </a:t>
            </a:r>
            <a:r>
              <a:rPr lang="en-US" sz="3000" dirty="0" smtClean="0"/>
              <a:t>(Proverbs 4:14-17)</a:t>
            </a:r>
          </a:p>
          <a:p>
            <a:r>
              <a:rPr lang="en-US" sz="3200" b="1" dirty="0" smtClean="0"/>
              <a:t>Careless Affection </a:t>
            </a:r>
            <a:r>
              <a:rPr lang="en-US" sz="3000" dirty="0" smtClean="0"/>
              <a:t>(Proverbs 20:25)</a:t>
            </a:r>
          </a:p>
          <a:p>
            <a:endParaRPr lang="en-US" dirty="0" smtClean="0"/>
          </a:p>
        </p:txBody>
      </p:sp>
      <p:sp>
        <p:nvSpPr>
          <p:cNvPr id="4" name="Content Placeholder 3"/>
          <p:cNvSpPr>
            <a:spLocks noGrp="1"/>
          </p:cNvSpPr>
          <p:nvPr>
            <p:ph sz="half" idx="2"/>
          </p:nvPr>
        </p:nvSpPr>
        <p:spPr>
          <a:xfrm>
            <a:off x="4364183" y="1122220"/>
            <a:ext cx="4572000" cy="5486399"/>
          </a:xfrm>
        </p:spPr>
        <p:txBody>
          <a:bodyPr>
            <a:normAutofit/>
          </a:bodyPr>
          <a:lstStyle/>
          <a:p>
            <a:r>
              <a:rPr lang="en-US" sz="3200" b="1" dirty="0" smtClean="0"/>
              <a:t>Toleration of Evil </a:t>
            </a:r>
            <a:r>
              <a:rPr lang="en-US" sz="3000" dirty="0" smtClean="0"/>
              <a:t>(Ephesians 5:5-7,11)</a:t>
            </a:r>
          </a:p>
          <a:p>
            <a:r>
              <a:rPr lang="en-US" sz="3200" b="1" dirty="0" smtClean="0"/>
              <a:t>Wrong Priorities </a:t>
            </a:r>
            <a:r>
              <a:rPr lang="en-US" sz="3000" dirty="0" smtClean="0"/>
              <a:t>(Matthew 6:33)</a:t>
            </a:r>
          </a:p>
          <a:p>
            <a:r>
              <a:rPr lang="en-US" sz="3200" b="1" dirty="0" smtClean="0"/>
              <a:t>Self Importance        </a:t>
            </a:r>
            <a:r>
              <a:rPr lang="en-US" sz="3000" dirty="0" smtClean="0"/>
              <a:t>(Mark 10:42-45)</a:t>
            </a:r>
          </a:p>
        </p:txBody>
      </p:sp>
    </p:spTree>
    <p:extLst>
      <p:ext uri="{BB962C8B-B14F-4D97-AF65-F5344CB8AC3E}">
        <p14:creationId xmlns:p14="http://schemas.microsoft.com/office/powerpoint/2010/main" val="170329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1231</Words>
  <Application>Microsoft Office PowerPoint</Application>
  <PresentationFormat>On-screen Show (4:3)</PresentationFormat>
  <Paragraphs>158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Berlin Sans FB Demi</vt:lpstr>
      <vt:lpstr>Calibri</vt:lpstr>
      <vt:lpstr>Calibri Light</vt:lpstr>
      <vt:lpstr>Office Theme</vt:lpstr>
      <vt:lpstr>Derailed While Young</vt:lpstr>
      <vt:lpstr>10 Ways to Get Derailed</vt:lpstr>
      <vt:lpstr>10 Ways to Get Derailed</vt:lpstr>
      <vt:lpstr>10 Ways to Get Derailed</vt:lpstr>
      <vt:lpstr>10 Ways to Get Derailed</vt:lpstr>
      <vt:lpstr>10 Ways to Get Derailed</vt:lpstr>
      <vt:lpstr>10 Ways to Get Derailed</vt:lpstr>
      <vt:lpstr>10 Ways to Get Derailed</vt:lpstr>
      <vt:lpstr>10 Ways to Get Derailed</vt:lpstr>
      <vt:lpstr>10 Ways to Get Derailed</vt:lpstr>
      <vt:lpstr>10 Ways to Get Derailed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Derailed While Young</dc:title>
  <dc:creator>Stan Cox</dc:creator>
  <cp:lastModifiedBy>Stan Cox</cp:lastModifiedBy>
  <cp:revision>8</cp:revision>
  <dcterms:created xsi:type="dcterms:W3CDTF">2016-01-10T22:07:54Z</dcterms:created>
  <dcterms:modified xsi:type="dcterms:W3CDTF">2016-01-10T23:06:27Z</dcterms:modified>
</cp:coreProperties>
</file>