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5A4240-EA34-4578-84E2-A05963326BA9}" v="1" dt="2020-08-07T19:44:07.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0" autoAdjust="0"/>
    <p:restoredTop sz="57053" autoAdjust="0"/>
  </p:normalViewPr>
  <p:slideViewPr>
    <p:cSldViewPr snapToGrid="0">
      <p:cViewPr varScale="1">
        <p:scale>
          <a:sx n="42" d="100"/>
          <a:sy n="42" d="100"/>
        </p:scale>
        <p:origin x="40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385A4240-EA34-4578-84E2-A05963326BA9}"/>
    <pc:docChg chg="undo custSel modSld modShowInfo">
      <pc:chgData name="Stan Cox" userId="9376f276357bfffd" providerId="LiveId" clId="{385A4240-EA34-4578-84E2-A05963326BA9}" dt="2020-08-08T23:35:48.725" v="2167" actId="2744"/>
      <pc:docMkLst>
        <pc:docMk/>
      </pc:docMkLst>
      <pc:sldChg chg="modSp mod modNotesTx">
        <pc:chgData name="Stan Cox" userId="9376f276357bfffd" providerId="LiveId" clId="{385A4240-EA34-4578-84E2-A05963326BA9}" dt="2020-08-07T20:20:18.792" v="1165" actId="1035"/>
        <pc:sldMkLst>
          <pc:docMk/>
          <pc:sldMk cId="1199449953" sldId="256"/>
        </pc:sldMkLst>
        <pc:spChg chg="mod">
          <ac:chgData name="Stan Cox" userId="9376f276357bfffd" providerId="LiveId" clId="{385A4240-EA34-4578-84E2-A05963326BA9}" dt="2020-08-07T20:20:18.792" v="1165" actId="1035"/>
          <ac:spMkLst>
            <pc:docMk/>
            <pc:sldMk cId="1199449953" sldId="256"/>
            <ac:spMk id="4" creationId="{23B74D1B-EE78-4BFC-A964-D2CCD4A91740}"/>
          </ac:spMkLst>
        </pc:spChg>
      </pc:sldChg>
      <pc:sldChg chg="modSp mod modNotesTx">
        <pc:chgData name="Stan Cox" userId="9376f276357bfffd" providerId="LiveId" clId="{385A4240-EA34-4578-84E2-A05963326BA9}" dt="2020-08-07T20:20:25.133" v="1171" actId="1035"/>
        <pc:sldMkLst>
          <pc:docMk/>
          <pc:sldMk cId="623041259" sldId="258"/>
        </pc:sldMkLst>
        <pc:spChg chg="mod">
          <ac:chgData name="Stan Cox" userId="9376f276357bfffd" providerId="LiveId" clId="{385A4240-EA34-4578-84E2-A05963326BA9}" dt="2020-08-07T20:03:55.677" v="752" actId="20577"/>
          <ac:spMkLst>
            <pc:docMk/>
            <pc:sldMk cId="623041259" sldId="258"/>
            <ac:spMk id="3" creationId="{84EC1C26-2750-47EE-9E48-BD5D82774824}"/>
          </ac:spMkLst>
        </pc:spChg>
        <pc:spChg chg="mod">
          <ac:chgData name="Stan Cox" userId="9376f276357bfffd" providerId="LiveId" clId="{385A4240-EA34-4578-84E2-A05963326BA9}" dt="2020-08-07T20:20:25.133" v="1171" actId="1035"/>
          <ac:spMkLst>
            <pc:docMk/>
            <pc:sldMk cId="623041259" sldId="258"/>
            <ac:spMk id="4" creationId="{23B74D1B-EE78-4BFC-A964-D2CCD4A91740}"/>
          </ac:spMkLst>
        </pc:spChg>
      </pc:sldChg>
      <pc:sldChg chg="modSp mod modNotesTx">
        <pc:chgData name="Stan Cox" userId="9376f276357bfffd" providerId="LiveId" clId="{385A4240-EA34-4578-84E2-A05963326BA9}" dt="2020-08-07T21:44:58.708" v="1634" actId="2711"/>
        <pc:sldMkLst>
          <pc:docMk/>
          <pc:sldMk cId="3830591251" sldId="259"/>
        </pc:sldMkLst>
        <pc:spChg chg="mod">
          <ac:chgData name="Stan Cox" userId="9376f276357bfffd" providerId="LiveId" clId="{385A4240-EA34-4578-84E2-A05963326BA9}" dt="2020-08-07T20:18:39.387" v="1146" actId="6549"/>
          <ac:spMkLst>
            <pc:docMk/>
            <pc:sldMk cId="3830591251" sldId="259"/>
            <ac:spMk id="3" creationId="{84EC1C26-2750-47EE-9E48-BD5D82774824}"/>
          </ac:spMkLst>
        </pc:spChg>
        <pc:spChg chg="mod">
          <ac:chgData name="Stan Cox" userId="9376f276357bfffd" providerId="LiveId" clId="{385A4240-EA34-4578-84E2-A05963326BA9}" dt="2020-08-07T20:20:31.210" v="1177" actId="1035"/>
          <ac:spMkLst>
            <pc:docMk/>
            <pc:sldMk cId="3830591251" sldId="259"/>
            <ac:spMk id="4" creationId="{23B74D1B-EE78-4BFC-A964-D2CCD4A91740}"/>
          </ac:spMkLst>
        </pc:spChg>
      </pc:sldChg>
      <pc:sldChg chg="modSp mod modNotesTx">
        <pc:chgData name="Stan Cox" userId="9376f276357bfffd" providerId="LiveId" clId="{385A4240-EA34-4578-84E2-A05963326BA9}" dt="2020-08-07T21:44:32.104" v="1628" actId="20577"/>
        <pc:sldMkLst>
          <pc:docMk/>
          <pc:sldMk cId="2744846246" sldId="260"/>
        </pc:sldMkLst>
        <pc:spChg chg="mod">
          <ac:chgData name="Stan Cox" userId="9376f276357bfffd" providerId="LiveId" clId="{385A4240-EA34-4578-84E2-A05963326BA9}" dt="2020-08-07T21:44:32.104" v="1628" actId="20577"/>
          <ac:spMkLst>
            <pc:docMk/>
            <pc:sldMk cId="2744846246" sldId="260"/>
            <ac:spMk id="3" creationId="{84EC1C26-2750-47EE-9E48-BD5D82774824}"/>
          </ac:spMkLst>
        </pc:spChg>
        <pc:spChg chg="mod">
          <ac:chgData name="Stan Cox" userId="9376f276357bfffd" providerId="LiveId" clId="{385A4240-EA34-4578-84E2-A05963326BA9}" dt="2020-08-07T20:20:37.162" v="1183" actId="1035"/>
          <ac:spMkLst>
            <pc:docMk/>
            <pc:sldMk cId="2744846246" sldId="260"/>
            <ac:spMk id="4" creationId="{23B74D1B-EE78-4BFC-A964-D2CCD4A91740}"/>
          </ac:spMkLst>
        </pc:spChg>
      </pc:sldChg>
      <pc:sldChg chg="modSp mod modNotesTx">
        <pc:chgData name="Stan Cox" userId="9376f276357bfffd" providerId="LiveId" clId="{385A4240-EA34-4578-84E2-A05963326BA9}" dt="2020-08-07T21:53:28.736" v="1963" actId="114"/>
        <pc:sldMkLst>
          <pc:docMk/>
          <pc:sldMk cId="2288377792" sldId="261"/>
        </pc:sldMkLst>
        <pc:spChg chg="mod">
          <ac:chgData name="Stan Cox" userId="9376f276357bfffd" providerId="LiveId" clId="{385A4240-EA34-4578-84E2-A05963326BA9}" dt="2020-08-07T21:47:11.160" v="1767" actId="20577"/>
          <ac:spMkLst>
            <pc:docMk/>
            <pc:sldMk cId="2288377792" sldId="261"/>
            <ac:spMk id="3" creationId="{84EC1C26-2750-47EE-9E48-BD5D82774824}"/>
          </ac:spMkLst>
        </pc:spChg>
        <pc:spChg chg="mod">
          <ac:chgData name="Stan Cox" userId="9376f276357bfffd" providerId="LiveId" clId="{385A4240-EA34-4578-84E2-A05963326BA9}" dt="2020-08-07T20:20:43.041" v="1189" actId="1035"/>
          <ac:spMkLst>
            <pc:docMk/>
            <pc:sldMk cId="2288377792" sldId="261"/>
            <ac:spMk id="4" creationId="{23B74D1B-EE78-4BFC-A964-D2CCD4A91740}"/>
          </ac:spMkLst>
        </pc:spChg>
      </pc:sldChg>
      <pc:sldChg chg="modSp mod modNotesTx">
        <pc:chgData name="Stan Cox" userId="9376f276357bfffd" providerId="LiveId" clId="{385A4240-EA34-4578-84E2-A05963326BA9}" dt="2020-08-07T21:58:52.086" v="2166" actId="114"/>
        <pc:sldMkLst>
          <pc:docMk/>
          <pc:sldMk cId="3105454807" sldId="262"/>
        </pc:sldMkLst>
        <pc:spChg chg="mod">
          <ac:chgData name="Stan Cox" userId="9376f276357bfffd" providerId="LiveId" clId="{385A4240-EA34-4578-84E2-A05963326BA9}" dt="2020-08-07T21:54:58.146" v="2079" actId="20577"/>
          <ac:spMkLst>
            <pc:docMk/>
            <pc:sldMk cId="3105454807" sldId="262"/>
            <ac:spMk id="3" creationId="{84EC1C26-2750-47EE-9E48-BD5D82774824}"/>
          </ac:spMkLst>
        </pc:spChg>
        <pc:spChg chg="mod">
          <ac:chgData name="Stan Cox" userId="9376f276357bfffd" providerId="LiveId" clId="{385A4240-EA34-4578-84E2-A05963326BA9}" dt="2020-08-07T20:20:49.067" v="1195" actId="1035"/>
          <ac:spMkLst>
            <pc:docMk/>
            <pc:sldMk cId="3105454807" sldId="262"/>
            <ac:spMk id="4" creationId="{23B74D1B-EE78-4BFC-A964-D2CCD4A917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8877C5-9CA3-4CF6-9FFE-FBA90D384474}" type="datetimeFigureOut">
              <a:rPr lang="en-US" smtClean="0"/>
              <a:t>8/8/2020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5B777-3BC1-480B-A954-1946C8C79D76}" type="slidenum">
              <a:rPr lang="en-US" smtClean="0"/>
              <a:t>‹#›</a:t>
            </a:fld>
            <a:endParaRPr lang="en-US"/>
          </a:p>
        </p:txBody>
      </p:sp>
    </p:spTree>
    <p:extLst>
      <p:ext uri="{BB962C8B-B14F-4D97-AF65-F5344CB8AC3E}">
        <p14:creationId xmlns:p14="http://schemas.microsoft.com/office/powerpoint/2010/main" val="166656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5B777-3BC1-480B-A954-1946C8C79D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85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1" i="0" dirty="0">
                <a:solidFill>
                  <a:srgbClr val="000000"/>
                </a:solidFill>
                <a:effectLst/>
                <a:latin typeface="+mn-lt"/>
              </a:rPr>
              <a:t>(Proverbs 4:23), </a:t>
            </a:r>
            <a:r>
              <a:rPr lang="en-US" sz="1200" b="0" i="1" dirty="0">
                <a:solidFill>
                  <a:srgbClr val="000000"/>
                </a:solidFill>
                <a:effectLst/>
                <a:latin typeface="+mn-lt"/>
              </a:rPr>
              <a:t>“Keep your heart with all diligence, for out of it spring the issues of life”</a:t>
            </a:r>
          </a:p>
          <a:p>
            <a:pPr marL="628650" lvl="1" indent="-171450" algn="just">
              <a:buFont typeface="Arial" panose="020B0604020202020204" pitchFamily="34" charset="0"/>
              <a:buChar char="•"/>
            </a:pPr>
            <a:r>
              <a:rPr lang="en-US" sz="1200" b="1" i="0" dirty="0">
                <a:solidFill>
                  <a:srgbClr val="000000"/>
                </a:solidFill>
                <a:effectLst/>
                <a:latin typeface="+mn-lt"/>
              </a:rPr>
              <a:t>The noun “diligence” is defined:</a:t>
            </a:r>
          </a:p>
          <a:p>
            <a:pPr marL="1143000" lvl="2" indent="-228600" algn="just">
              <a:buFont typeface="+mj-lt"/>
              <a:buAutoNum type="arabicPeriod"/>
            </a:pPr>
            <a:r>
              <a:rPr lang="en-US" sz="1200" b="0" i="0" dirty="0">
                <a:solidFill>
                  <a:srgbClr val="000000"/>
                </a:solidFill>
                <a:effectLst/>
                <a:latin typeface="+mn-lt"/>
              </a:rPr>
              <a:t>earnest and persistent application to an undertaking; steady effort; assiduity; </a:t>
            </a:r>
          </a:p>
          <a:p>
            <a:pPr marL="1143000" lvl="2" indent="-228600" algn="just">
              <a:buFont typeface="+mj-lt"/>
              <a:buAutoNum type="arabicPeriod"/>
            </a:pPr>
            <a:r>
              <a:rPr lang="en-US" sz="1200" b="0" i="0" dirty="0">
                <a:solidFill>
                  <a:srgbClr val="000000"/>
                </a:solidFill>
                <a:effectLst/>
                <a:latin typeface="+mn-lt"/>
              </a:rPr>
              <a:t>attentive care; heedfulness.”</a:t>
            </a:r>
            <a:r>
              <a:rPr lang="en-US" sz="1200" b="0" i="0" baseline="30000" dirty="0" err="1">
                <a:solidFill>
                  <a:srgbClr val="000000"/>
                </a:solidFill>
                <a:effectLst/>
                <a:latin typeface="+mn-lt"/>
              </a:rPr>
              <a:t>i</a:t>
            </a:r>
            <a:r>
              <a:rPr lang="en-US" sz="1200" b="0" i="0" dirty="0">
                <a:solidFill>
                  <a:srgbClr val="000000"/>
                </a:solidFill>
                <a:effectLst/>
                <a:latin typeface="+mn-lt"/>
              </a:rPr>
              <a:t> </a:t>
            </a:r>
          </a:p>
          <a:p>
            <a:pPr marL="628650" lvl="1" indent="-171450" algn="just">
              <a:buFont typeface="Arial" panose="020B0604020202020204" pitchFamily="34" charset="0"/>
              <a:buChar char="•"/>
            </a:pPr>
            <a:r>
              <a:rPr lang="en-US" sz="1200" b="1" i="0" dirty="0">
                <a:solidFill>
                  <a:srgbClr val="000000"/>
                </a:solidFill>
                <a:effectLst/>
                <a:latin typeface="+mn-lt"/>
              </a:rPr>
              <a:t>The adjective “diligent” describes that which is “marked by persevering, painstaking </a:t>
            </a:r>
            <a:r>
              <a:rPr lang="en-US" sz="1200" b="1" i="0" dirty="0" err="1">
                <a:solidFill>
                  <a:srgbClr val="000000"/>
                </a:solidFill>
                <a:effectLst/>
                <a:latin typeface="+mn-lt"/>
              </a:rPr>
              <a:t>effort.”</a:t>
            </a:r>
            <a:r>
              <a:rPr lang="en-US" sz="1200" b="1" i="0" baseline="30000" dirty="0" err="1">
                <a:solidFill>
                  <a:srgbClr val="000000"/>
                </a:solidFill>
                <a:effectLst/>
                <a:latin typeface="+mn-lt"/>
              </a:rPr>
              <a:t>ii</a:t>
            </a:r>
            <a:r>
              <a:rPr lang="en-US" sz="1200" b="1" i="0" dirty="0">
                <a:solidFill>
                  <a:srgbClr val="000000"/>
                </a:solidFill>
                <a:effectLst/>
                <a:latin typeface="+mn-lt"/>
              </a:rPr>
              <a:t>  </a:t>
            </a:r>
          </a:p>
          <a:p>
            <a:pPr marL="628650" lvl="1" indent="-171450" algn="just">
              <a:buFont typeface="Arial" panose="020B0604020202020204" pitchFamily="34" charset="0"/>
              <a:buChar char="•"/>
            </a:pPr>
            <a:r>
              <a:rPr lang="en-US" sz="1200" b="1" i="0" dirty="0">
                <a:solidFill>
                  <a:srgbClr val="000000"/>
                </a:solidFill>
                <a:effectLst/>
                <a:latin typeface="+mn-lt"/>
              </a:rPr>
              <a:t>Diligence is vitally important, regardless of one’s station in life. </a:t>
            </a:r>
          </a:p>
          <a:p>
            <a:pPr marL="1085850" lvl="2" indent="-171450" algn="just">
              <a:buFont typeface="Arial" panose="020B0604020202020204" pitchFamily="34" charset="0"/>
              <a:buChar char="•"/>
            </a:pPr>
            <a:r>
              <a:rPr lang="en-US" sz="1200" b="0" i="0" dirty="0">
                <a:solidFill>
                  <a:srgbClr val="000000"/>
                </a:solidFill>
                <a:effectLst/>
                <a:latin typeface="+mn-lt"/>
              </a:rPr>
              <a:t>It impacts both the spiritual and secular realms. </a:t>
            </a:r>
          </a:p>
          <a:p>
            <a:pPr marL="628650" lvl="1" indent="-171450" algn="just">
              <a:buFont typeface="Arial" panose="020B0604020202020204" pitchFamily="34" charset="0"/>
              <a:buChar char="•"/>
            </a:pPr>
            <a:r>
              <a:rPr lang="en-US" sz="1200" b="1" i="0" dirty="0">
                <a:solidFill>
                  <a:srgbClr val="000000"/>
                </a:solidFill>
                <a:effectLst/>
                <a:latin typeface="+mn-lt"/>
              </a:rPr>
              <a:t>However, diligence doesn’t occur automatically: this quality must be cultivated and nurtured.</a:t>
            </a:r>
          </a:p>
          <a:p>
            <a:pPr algn="just"/>
            <a:r>
              <a:rPr lang="en-US" sz="1200" b="0" i="0" dirty="0">
                <a:solidFill>
                  <a:srgbClr val="000000"/>
                </a:solidFill>
                <a:effectLst/>
                <a:latin typeface="+mn-lt"/>
              </a:rPr>
              <a:t>__________</a:t>
            </a:r>
          </a:p>
          <a:p>
            <a:pPr algn="l"/>
            <a:r>
              <a:rPr lang="en-US" sz="1200" b="0" i="0" dirty="0" err="1">
                <a:solidFill>
                  <a:srgbClr val="000000"/>
                </a:solidFill>
                <a:effectLst/>
                <a:latin typeface="+mn-lt"/>
              </a:rPr>
              <a:t>i</a:t>
            </a:r>
            <a:r>
              <a:rPr lang="en-US" sz="1200" b="0" i="0" dirty="0">
                <a:solidFill>
                  <a:srgbClr val="000000"/>
                </a:solidFill>
                <a:effectLst/>
                <a:latin typeface="+mn-lt"/>
              </a:rPr>
              <a:t> The American Heritage Dictionary of the English Language, Third Edition, (Houghton Mifflin Company, 1992), </a:t>
            </a:r>
            <a:r>
              <a:rPr lang="en-US" sz="1200" b="0" i="0" dirty="0" err="1">
                <a:solidFill>
                  <a:srgbClr val="000000"/>
                </a:solidFill>
                <a:effectLst/>
                <a:latin typeface="+mn-lt"/>
              </a:rPr>
              <a:t>s.v.</a:t>
            </a:r>
            <a:r>
              <a:rPr lang="en-US" sz="1200" b="0" i="0" dirty="0">
                <a:solidFill>
                  <a:srgbClr val="000000"/>
                </a:solidFill>
                <a:effectLst/>
                <a:latin typeface="+mn-lt"/>
              </a:rPr>
              <a:t> “Diligence.”</a:t>
            </a:r>
          </a:p>
          <a:p>
            <a:pPr algn="l"/>
            <a:r>
              <a:rPr lang="en-US" sz="1200" b="0" i="0" dirty="0">
                <a:solidFill>
                  <a:srgbClr val="000000"/>
                </a:solidFill>
                <a:effectLst/>
                <a:latin typeface="+mn-lt"/>
              </a:rPr>
              <a:t>ii </a:t>
            </a:r>
            <a:r>
              <a:rPr lang="en-US" sz="1200" b="0" i="1" dirty="0">
                <a:solidFill>
                  <a:srgbClr val="000000"/>
                </a:solidFill>
                <a:effectLst/>
                <a:latin typeface="+mn-lt"/>
              </a:rPr>
              <a:t>The American Heritage Dictionary of the English Language, Third Edition, </a:t>
            </a:r>
            <a:r>
              <a:rPr lang="en-US" sz="1200" b="0" i="0" dirty="0">
                <a:solidFill>
                  <a:srgbClr val="000000"/>
                </a:solidFill>
                <a:effectLst/>
                <a:latin typeface="+mn-lt"/>
              </a:rPr>
              <a:t>(Houghton Mifflin Company, 1992), </a:t>
            </a:r>
            <a:r>
              <a:rPr lang="en-US" sz="1200" b="0" i="0" dirty="0" err="1">
                <a:solidFill>
                  <a:srgbClr val="000000"/>
                </a:solidFill>
                <a:effectLst/>
                <a:latin typeface="+mn-lt"/>
              </a:rPr>
              <a:t>s.v.</a:t>
            </a:r>
            <a:r>
              <a:rPr lang="en-US" sz="1200" b="0" i="0" dirty="0">
                <a:solidFill>
                  <a:srgbClr val="000000"/>
                </a:solidFill>
                <a:effectLst/>
                <a:latin typeface="+mn-lt"/>
              </a:rPr>
              <a:t> “Diligently.”</a:t>
            </a:r>
          </a:p>
          <a:p>
            <a:pPr algn="l"/>
            <a:endParaRPr lang="en-US" sz="1200" b="0" i="0" dirty="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rgbClr val="000000"/>
                </a:solidFill>
                <a:effectLst/>
                <a:latin typeface="+mn-lt"/>
              </a:rPr>
              <a:t>Diligence</a:t>
            </a:r>
            <a:br>
              <a:rPr lang="en-US" sz="1200" b="1" i="0" dirty="0">
                <a:solidFill>
                  <a:srgbClr val="000000"/>
                </a:solidFill>
                <a:effectLst/>
                <a:latin typeface="+mn-lt"/>
              </a:rPr>
            </a:br>
            <a:r>
              <a:rPr lang="en-US" sz="1200" b="0" i="0" dirty="0">
                <a:solidFill>
                  <a:srgbClr val="000000"/>
                </a:solidFill>
                <a:effectLst/>
                <a:latin typeface="+mn-lt"/>
              </a:rPr>
              <a:t>Mark Mayberry</a:t>
            </a:r>
            <a:endParaRPr lang="en-US" sz="1200" b="1" i="0" dirty="0">
              <a:solidFill>
                <a:srgbClr val="000000"/>
              </a:solidFill>
              <a:effectLst/>
              <a:latin typeface="+mn-lt"/>
            </a:endParaRPr>
          </a:p>
          <a:p>
            <a:pPr algn="l"/>
            <a:endParaRPr lang="en-US" sz="1200" b="0" i="0" dirty="0">
              <a:solidFill>
                <a:srgbClr val="000000"/>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5B85B777-3BC1-480B-A954-1946C8C79D76}" type="slidenum">
              <a:rPr lang="en-US" smtClean="0"/>
              <a:t>2</a:t>
            </a:fld>
            <a:endParaRPr lang="en-US"/>
          </a:p>
        </p:txBody>
      </p:sp>
    </p:spTree>
    <p:extLst>
      <p:ext uri="{BB962C8B-B14F-4D97-AF65-F5344CB8AC3E}">
        <p14:creationId xmlns:p14="http://schemas.microsoft.com/office/powerpoint/2010/main" val="905495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u="sng" dirty="0">
                <a:solidFill>
                  <a:srgbClr val="000000"/>
                </a:solidFill>
                <a:effectLst/>
                <a:latin typeface="+mn-lt"/>
              </a:rPr>
              <a:t>In Serving God</a:t>
            </a:r>
            <a:endParaRPr lang="en-US" sz="1200" b="1" i="0"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First, we must diligently seek to know the truth. </a:t>
            </a:r>
          </a:p>
          <a:p>
            <a:pPr marL="628650" lvl="1" indent="-171450" algn="just">
              <a:buFont typeface="Arial" panose="020B0604020202020204" pitchFamily="34" charset="0"/>
              <a:buChar char="•"/>
            </a:pPr>
            <a:r>
              <a:rPr lang="en-US" sz="1200" b="1" i="0" dirty="0">
                <a:solidFill>
                  <a:srgbClr val="000000"/>
                </a:solidFill>
                <a:effectLst/>
                <a:latin typeface="+mn-lt"/>
              </a:rPr>
              <a:t>Moses affirmed the importance of this principle </a:t>
            </a:r>
          </a:p>
          <a:p>
            <a:pPr marL="0" lvl="0" indent="0" algn="just">
              <a:buFont typeface="Arial" panose="020B0604020202020204" pitchFamily="34" charset="0"/>
              <a:buNone/>
            </a:pPr>
            <a:r>
              <a:rPr lang="en-US" sz="1200" b="1" i="0" dirty="0">
                <a:solidFill>
                  <a:srgbClr val="000000"/>
                </a:solidFill>
                <a:effectLst/>
                <a:latin typeface="+mn-lt"/>
              </a:rPr>
              <a:t>(Deuteronomy 4:9), </a:t>
            </a:r>
            <a:r>
              <a:rPr lang="en-US" sz="1200" b="0" i="1" dirty="0">
                <a:solidFill>
                  <a:srgbClr val="000000"/>
                </a:solidFill>
                <a:effectLst/>
                <a:latin typeface="+mn-lt"/>
              </a:rPr>
              <a:t>“</a:t>
            </a:r>
            <a:r>
              <a:rPr lang="en-US" sz="1200" i="1" dirty="0">
                <a:latin typeface="+mn-lt"/>
              </a:rPr>
              <a:t>Only take heed to yourself, and diligently keep yourself, lest you forget the things your eyes have seen, and lest they depart from your heart all the days of your life. And teach them to your children and your grandchildren”</a:t>
            </a:r>
            <a:endParaRPr lang="en-US" sz="1200" b="0" i="1" dirty="0">
              <a:solidFill>
                <a:srgbClr val="000000"/>
              </a:solidFill>
              <a:effectLst/>
              <a:latin typeface="+mn-lt"/>
            </a:endParaRPr>
          </a:p>
          <a:p>
            <a:pPr marL="0" lvl="0" indent="0" algn="just">
              <a:buFont typeface="Arial" panose="020B0604020202020204" pitchFamily="34" charset="0"/>
              <a:buNone/>
            </a:pPr>
            <a:r>
              <a:rPr lang="en-US" sz="1200" b="1" i="0" dirty="0">
                <a:solidFill>
                  <a:srgbClr val="000000"/>
                </a:solidFill>
                <a:effectLst/>
                <a:latin typeface="+mn-lt"/>
              </a:rPr>
              <a:t>(Deuteronomy 6:5-9), </a:t>
            </a:r>
            <a:r>
              <a:rPr lang="en-US" sz="1200" b="0" i="1" dirty="0">
                <a:solidFill>
                  <a:srgbClr val="000000"/>
                </a:solidFill>
                <a:effectLst/>
                <a:latin typeface="+mn-lt"/>
              </a:rPr>
              <a:t>“</a:t>
            </a:r>
            <a:r>
              <a:rPr lang="en-US" sz="1200" i="1" dirty="0">
                <a:latin typeface="+mn-lt"/>
              </a:rPr>
              <a:t>You shall love the Lord your God with all your heart, with all your soul, and with all your strength. </a:t>
            </a:r>
            <a:r>
              <a:rPr lang="en-US" sz="1200" i="1" baseline="30000" dirty="0">
                <a:latin typeface="+mn-lt"/>
              </a:rPr>
              <a:t>6</a:t>
            </a:r>
            <a:r>
              <a:rPr lang="en-US" sz="1200" i="1" dirty="0">
                <a:latin typeface="+mn-lt"/>
              </a:rPr>
              <a:t> “And these words which I command you today shall be in your heart.</a:t>
            </a:r>
            <a:r>
              <a:rPr lang="en-US" sz="1200" i="1" baseline="30000" dirty="0">
                <a:latin typeface="+mn-lt"/>
              </a:rPr>
              <a:t> 7</a:t>
            </a:r>
            <a:r>
              <a:rPr lang="en-US" sz="1200" i="1" dirty="0">
                <a:latin typeface="+mn-lt"/>
              </a:rPr>
              <a:t> You shall teach them diligently to your children, and shall talk of them when you sit in your house, when you walk by the way, when you lie down, and when you rise up.</a:t>
            </a:r>
            <a:r>
              <a:rPr lang="en-US" sz="1200" i="1" baseline="30000" dirty="0">
                <a:latin typeface="+mn-lt"/>
              </a:rPr>
              <a:t> 8</a:t>
            </a:r>
            <a:r>
              <a:rPr lang="en-US" sz="1200" i="1" dirty="0">
                <a:latin typeface="+mn-lt"/>
              </a:rPr>
              <a:t> You shall bind them as a sign on your hand, and they shall be as frontlets between your eyes.</a:t>
            </a:r>
            <a:r>
              <a:rPr lang="en-US" sz="1200" i="1" baseline="30000" dirty="0">
                <a:latin typeface="+mn-lt"/>
              </a:rPr>
              <a:t> 9</a:t>
            </a:r>
            <a:r>
              <a:rPr lang="en-US" sz="1200" i="1" dirty="0">
                <a:latin typeface="+mn-lt"/>
              </a:rPr>
              <a:t> You shall write them on the doorposts of your house and on your gates.”</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1" i="0" dirty="0">
                <a:solidFill>
                  <a:srgbClr val="000000"/>
                </a:solidFill>
                <a:effectLst/>
                <a:latin typeface="+mn-lt"/>
              </a:rPr>
              <a:t>The wise man Solomon weighs in as well</a:t>
            </a:r>
          </a:p>
          <a:p>
            <a:pPr marL="0" lvl="0" indent="0" algn="l">
              <a:buFont typeface="Arial" panose="020B0604020202020204" pitchFamily="34" charset="0"/>
              <a:buNone/>
            </a:pPr>
            <a:r>
              <a:rPr lang="en-US" sz="1200" b="1" i="0" dirty="0">
                <a:solidFill>
                  <a:srgbClr val="000000"/>
                </a:solidFill>
                <a:effectLst/>
                <a:latin typeface="+mn-lt"/>
              </a:rPr>
              <a:t>(Proverbs 8:12-17), </a:t>
            </a:r>
            <a:r>
              <a:rPr lang="en-US" sz="1200" b="0" i="1" dirty="0">
                <a:solidFill>
                  <a:srgbClr val="000000"/>
                </a:solidFill>
                <a:effectLst/>
                <a:latin typeface="+mn-lt"/>
              </a:rPr>
              <a:t>“</a:t>
            </a:r>
            <a:r>
              <a:rPr lang="en-US" sz="1200" i="1" dirty="0">
                <a:latin typeface="+mn-lt"/>
              </a:rPr>
              <a:t>I, wisdom, dwell with prudence, And find out knowledge and discretion. </a:t>
            </a:r>
            <a:r>
              <a:rPr lang="en-US" sz="1200" i="1" baseline="30000" dirty="0">
                <a:latin typeface="+mn-lt"/>
              </a:rPr>
              <a:t>13</a:t>
            </a:r>
            <a:r>
              <a:rPr lang="en-US" sz="1200" i="1" dirty="0">
                <a:latin typeface="+mn-lt"/>
              </a:rPr>
              <a:t> The fear of the Lord is to hate evil; Pride and arrogance and the evil way And the perverse mouth I hate. </a:t>
            </a:r>
            <a:r>
              <a:rPr lang="en-US" sz="1200" i="1" baseline="30000" dirty="0">
                <a:latin typeface="+mn-lt"/>
              </a:rPr>
              <a:t>14</a:t>
            </a:r>
            <a:r>
              <a:rPr lang="en-US" sz="1200" i="1" dirty="0">
                <a:latin typeface="+mn-lt"/>
              </a:rPr>
              <a:t> Counsel is mine, and sound wisdom; I am understanding, I have strength. </a:t>
            </a:r>
            <a:r>
              <a:rPr lang="en-US" sz="1200" i="1" baseline="30000" dirty="0">
                <a:latin typeface="+mn-lt"/>
              </a:rPr>
              <a:t>15</a:t>
            </a:r>
            <a:r>
              <a:rPr lang="en-US" sz="1200" i="1" dirty="0">
                <a:latin typeface="+mn-lt"/>
              </a:rPr>
              <a:t> By me kings reign, And rulers decree justice. </a:t>
            </a:r>
            <a:r>
              <a:rPr lang="en-US" sz="1200" i="1" baseline="30000" dirty="0">
                <a:latin typeface="+mn-lt"/>
              </a:rPr>
              <a:t>16</a:t>
            </a:r>
            <a:r>
              <a:rPr lang="en-US" sz="1200" i="1" dirty="0">
                <a:latin typeface="+mn-lt"/>
              </a:rPr>
              <a:t> By me princes rule, and nobles, All the judges of the earth. </a:t>
            </a:r>
            <a:r>
              <a:rPr lang="en-US" sz="1200" i="1" baseline="30000" dirty="0">
                <a:latin typeface="+mn-lt"/>
              </a:rPr>
              <a:t>17</a:t>
            </a:r>
            <a:r>
              <a:rPr lang="en-US" sz="1200" i="1" dirty="0">
                <a:latin typeface="+mn-lt"/>
              </a:rPr>
              <a:t> I love those who love me, And those who seek me diligently will find me.”</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1" i="0" dirty="0">
                <a:solidFill>
                  <a:srgbClr val="000000"/>
                </a:solidFill>
                <a:effectLst/>
                <a:latin typeface="+mn-lt"/>
              </a:rPr>
              <a:t>In like manner, the New Testament admonishes us to diligently seek God’s approval regarding how we handle the word of truth </a:t>
            </a:r>
          </a:p>
          <a:p>
            <a:pPr marL="0" lvl="0" indent="0" algn="just">
              <a:buFont typeface="Arial" panose="020B0604020202020204" pitchFamily="34" charset="0"/>
              <a:buNone/>
            </a:pPr>
            <a:r>
              <a:rPr lang="en-US" sz="1200" b="1" i="0" dirty="0">
                <a:solidFill>
                  <a:srgbClr val="000000"/>
                </a:solidFill>
                <a:effectLst/>
                <a:latin typeface="+mn-lt"/>
              </a:rPr>
              <a:t>(2 Timothy 2:15), </a:t>
            </a:r>
            <a:r>
              <a:rPr lang="en-US" sz="1200" b="0" i="1" dirty="0">
                <a:solidFill>
                  <a:srgbClr val="000000"/>
                </a:solidFill>
                <a:effectLst/>
                <a:latin typeface="+mn-lt"/>
              </a:rPr>
              <a:t>“</a:t>
            </a:r>
            <a:r>
              <a:rPr lang="en-US" sz="1200" i="1" dirty="0">
                <a:latin typeface="+mn-lt"/>
              </a:rPr>
              <a:t>Be diligent to present yourself approved to God, a worker who does not need to be ashamed, rightly dividing the word of truth.”</a:t>
            </a:r>
            <a:endParaRPr lang="en-US" sz="1200" b="0" i="1" dirty="0">
              <a:solidFill>
                <a:srgbClr val="000000"/>
              </a:solidFill>
              <a:effectLst/>
              <a:latin typeface="+mn-lt"/>
            </a:endParaRPr>
          </a:p>
          <a:p>
            <a:pPr marL="1085850" lvl="2" indent="-171450" algn="l">
              <a:buFont typeface="Arial" panose="020B0604020202020204" pitchFamily="34" charset="0"/>
              <a:buChar char="•"/>
            </a:pPr>
            <a:r>
              <a:rPr lang="en-US" sz="1200" b="0" i="0" dirty="0">
                <a:solidFill>
                  <a:srgbClr val="000000"/>
                </a:solidFill>
                <a:effectLst/>
                <a:latin typeface="+mn-lt"/>
              </a:rPr>
              <a:t>Abigail Adams (former 1</a:t>
            </a:r>
            <a:r>
              <a:rPr lang="en-US" sz="1200" b="0" i="0" baseline="30000" dirty="0">
                <a:solidFill>
                  <a:srgbClr val="000000"/>
                </a:solidFill>
                <a:effectLst/>
                <a:latin typeface="+mn-lt"/>
              </a:rPr>
              <a:t>st</a:t>
            </a:r>
            <a:r>
              <a:rPr lang="en-US" sz="1200" b="0" i="0" dirty="0">
                <a:solidFill>
                  <a:srgbClr val="000000"/>
                </a:solidFill>
                <a:effectLst/>
                <a:latin typeface="+mn-lt"/>
              </a:rPr>
              <a:t> lady) once rightly said, “Learning is not attained by chance, it must be sought for with ardor and attended to with </a:t>
            </a:r>
            <a:r>
              <a:rPr lang="en-US" sz="1200" b="0" i="0" dirty="0" err="1">
                <a:solidFill>
                  <a:srgbClr val="000000"/>
                </a:solidFill>
                <a:effectLst/>
                <a:latin typeface="+mn-lt"/>
              </a:rPr>
              <a:t>diligence.”</a:t>
            </a:r>
            <a:r>
              <a:rPr lang="en-US" sz="1200" b="0" i="0" baseline="30000" dirty="0" err="1">
                <a:solidFill>
                  <a:srgbClr val="000000"/>
                </a:solidFill>
                <a:effectLst/>
                <a:latin typeface="+mn-lt"/>
              </a:rPr>
              <a:t>iii</a:t>
            </a:r>
            <a:r>
              <a:rPr lang="en-US" sz="1200" b="0" i="0" dirty="0">
                <a:solidFill>
                  <a:srgbClr val="000000"/>
                </a:solidFill>
                <a:effectLst/>
                <a:latin typeface="+mn-lt"/>
              </a:rPr>
              <a:t>  </a:t>
            </a:r>
          </a:p>
          <a:p>
            <a:pPr marL="1085850" lvl="2" indent="-171450" algn="l">
              <a:buFont typeface="Arial" panose="020B0604020202020204" pitchFamily="34" charset="0"/>
              <a:buChar char="•"/>
            </a:pPr>
            <a:r>
              <a:rPr lang="en-US" sz="1200" b="0" i="0" dirty="0">
                <a:solidFill>
                  <a:srgbClr val="000000"/>
                </a:solidFill>
                <a:effectLst/>
                <a:latin typeface="+mn-lt"/>
              </a:rPr>
              <a:t>If this principle is true for secular education, of how much greater importance is it to our spiritual development?</a:t>
            </a:r>
          </a:p>
          <a:p>
            <a:pPr marL="628650" lvl="1" indent="-171450" algn="l">
              <a:buFont typeface="Arial" panose="020B0604020202020204" pitchFamily="34" charset="0"/>
              <a:buChar char="•"/>
            </a:pPr>
            <a:r>
              <a:rPr lang="en-US" sz="1200" b="1" i="0" dirty="0">
                <a:solidFill>
                  <a:srgbClr val="000000"/>
                </a:solidFill>
                <a:effectLst/>
                <a:latin typeface="+mn-lt"/>
              </a:rPr>
              <a:t>Yet, simply learning is not enough.  One must DO the will of the Father</a:t>
            </a:r>
          </a:p>
          <a:p>
            <a:pPr marL="0" lvl="0" indent="0" algn="l">
              <a:buFont typeface="Arial" panose="020B0604020202020204" pitchFamily="34" charset="0"/>
              <a:buNone/>
            </a:pPr>
            <a:r>
              <a:rPr lang="en-US" sz="1200" b="1" i="0" dirty="0">
                <a:solidFill>
                  <a:srgbClr val="000000"/>
                </a:solidFill>
                <a:effectLst/>
                <a:latin typeface="+mn-lt"/>
              </a:rPr>
              <a:t>(John 13:17), </a:t>
            </a:r>
            <a:r>
              <a:rPr lang="en-US" sz="1200" b="0" i="1" dirty="0">
                <a:solidFill>
                  <a:srgbClr val="000000"/>
                </a:solidFill>
                <a:effectLst/>
                <a:latin typeface="+mn-lt"/>
              </a:rPr>
              <a:t>“</a:t>
            </a:r>
            <a:r>
              <a:rPr lang="en-US" sz="1200" b="0" i="1" dirty="0">
                <a:latin typeface="+mn-lt"/>
              </a:rPr>
              <a:t>If you know these things, blessed are you if you do them.”</a:t>
            </a:r>
            <a:br>
              <a:rPr lang="en-US" sz="1200" b="0" i="1" dirty="0">
                <a:solidFill>
                  <a:srgbClr val="000000"/>
                </a:solidFill>
                <a:effectLst/>
                <a:latin typeface="+mn-lt"/>
              </a:rPr>
            </a:br>
            <a:r>
              <a:rPr lang="en-US" sz="1200" b="1" i="0" dirty="0">
                <a:solidFill>
                  <a:srgbClr val="000000"/>
                </a:solidFill>
                <a:effectLst/>
                <a:latin typeface="+mn-lt"/>
              </a:rPr>
              <a:t>(Deuteronomy 6:16-19), </a:t>
            </a:r>
            <a:r>
              <a:rPr lang="en-US" sz="1200" b="0" i="1" dirty="0">
                <a:solidFill>
                  <a:srgbClr val="000000"/>
                </a:solidFill>
                <a:effectLst/>
                <a:latin typeface="+mn-lt"/>
              </a:rPr>
              <a:t>“</a:t>
            </a:r>
            <a:r>
              <a:rPr lang="en-US" sz="1200" i="1" dirty="0">
                <a:latin typeface="+mn-lt"/>
              </a:rPr>
              <a:t>You shall not tempt the Lord your God as you tempted Him in </a:t>
            </a:r>
            <a:r>
              <a:rPr lang="en-US" sz="1200" i="1" dirty="0" err="1">
                <a:latin typeface="+mn-lt"/>
              </a:rPr>
              <a:t>Massah</a:t>
            </a:r>
            <a:r>
              <a:rPr lang="en-US" sz="1200" i="1" dirty="0">
                <a:latin typeface="+mn-lt"/>
              </a:rPr>
              <a:t>.</a:t>
            </a:r>
            <a:r>
              <a:rPr lang="en-US" sz="1200" i="1" baseline="30000" dirty="0">
                <a:latin typeface="+mn-lt"/>
              </a:rPr>
              <a:t> 17</a:t>
            </a:r>
            <a:r>
              <a:rPr lang="en-US" sz="1200" i="1" dirty="0">
                <a:latin typeface="+mn-lt"/>
              </a:rPr>
              <a:t> You shall diligently keep the commandments of the Lord your God, His testimonies, and His statutes which He has commanded you.</a:t>
            </a:r>
            <a:r>
              <a:rPr lang="en-US" sz="1200" i="1" baseline="30000" dirty="0">
                <a:latin typeface="+mn-lt"/>
              </a:rPr>
              <a:t> 18</a:t>
            </a:r>
            <a:r>
              <a:rPr lang="en-US" sz="1200" i="1" dirty="0">
                <a:latin typeface="+mn-lt"/>
              </a:rPr>
              <a:t> And you shall do what is right and good in the sight of the Lord, that it may be well with you, and that you may go in and possess the good land of which the Lord swore to your fathers,</a:t>
            </a:r>
            <a:r>
              <a:rPr lang="en-US" sz="1200" i="1" baseline="30000" dirty="0">
                <a:latin typeface="+mn-lt"/>
              </a:rPr>
              <a:t> 19</a:t>
            </a:r>
            <a:r>
              <a:rPr lang="en-US" sz="1200" i="1" dirty="0">
                <a:latin typeface="+mn-lt"/>
              </a:rPr>
              <a:t> to cast out all your enemies from before you, as the Lord has spoken.”</a:t>
            </a:r>
            <a:endParaRPr lang="en-US" sz="1200" b="0" i="1" dirty="0">
              <a:solidFill>
                <a:srgbClr val="000000"/>
              </a:solidFill>
              <a:effectLst/>
              <a:latin typeface="+mn-lt"/>
            </a:endParaRPr>
          </a:p>
          <a:p>
            <a:pPr marL="628650" lvl="1" indent="-171450" algn="l">
              <a:buFont typeface="Arial" panose="020B0604020202020204" pitchFamily="34" charset="0"/>
              <a:buChar char="•"/>
            </a:pPr>
            <a:r>
              <a:rPr lang="en-US" sz="1200" b="1" i="0" dirty="0">
                <a:solidFill>
                  <a:srgbClr val="000000"/>
                </a:solidFill>
                <a:effectLst/>
                <a:latin typeface="+mn-lt"/>
              </a:rPr>
              <a:t>Peter describes the spiritual riches belonging to those who appropriate God’s word to their lives </a:t>
            </a:r>
            <a:r>
              <a:rPr lang="en-US" sz="1200" b="0" i="0" dirty="0">
                <a:solidFill>
                  <a:srgbClr val="000000"/>
                </a:solidFill>
                <a:effectLst/>
                <a:latin typeface="+mn-lt"/>
              </a:rPr>
              <a:t>(2 Peter 1:5-11). </a:t>
            </a:r>
          </a:p>
          <a:p>
            <a:pPr marL="1085850" lvl="2" indent="-171450" algn="l">
              <a:buFont typeface="Arial" panose="020B0604020202020204" pitchFamily="34" charset="0"/>
              <a:buChar char="•"/>
            </a:pPr>
            <a:r>
              <a:rPr lang="en-US" sz="1200" b="0" i="0" dirty="0">
                <a:solidFill>
                  <a:srgbClr val="000000"/>
                </a:solidFill>
                <a:effectLst/>
                <a:latin typeface="+mn-lt"/>
              </a:rPr>
              <a:t>Lethargic, half-hearted service will not suffice; diligence is the key (vs. 5 &amp; 10).</a:t>
            </a:r>
          </a:p>
          <a:p>
            <a:pPr marL="0" lvl="0" indent="0" algn="l">
              <a:buFont typeface="Arial" panose="020B0604020202020204" pitchFamily="34" charset="0"/>
              <a:buNone/>
            </a:pPr>
            <a:r>
              <a:rPr lang="en-US" sz="1200" b="1" i="0" dirty="0">
                <a:solidFill>
                  <a:srgbClr val="000000"/>
                </a:solidFill>
                <a:effectLst/>
                <a:latin typeface="+mn-lt"/>
              </a:rPr>
              <a:t>(2 Peter 1:5-11), </a:t>
            </a:r>
            <a:r>
              <a:rPr lang="en-US" sz="1200" b="0" i="1" dirty="0">
                <a:solidFill>
                  <a:srgbClr val="000000"/>
                </a:solidFill>
                <a:effectLst/>
                <a:latin typeface="+mn-lt"/>
              </a:rPr>
              <a:t>“</a:t>
            </a:r>
            <a:r>
              <a:rPr lang="en-US" i="1" dirty="0"/>
              <a:t>But also for this very reason, </a:t>
            </a:r>
            <a:r>
              <a:rPr lang="en-US" i="1" u="sng" dirty="0"/>
              <a:t>giving all diligence</a:t>
            </a:r>
            <a:r>
              <a:rPr lang="en-US" i="1" dirty="0"/>
              <a:t>, add to your faith virtue, to virtue knowledge,</a:t>
            </a:r>
            <a:r>
              <a:rPr lang="en-US" i="1" baseline="30000" dirty="0"/>
              <a:t> 6</a:t>
            </a:r>
            <a:r>
              <a:rPr lang="en-US" i="1" dirty="0"/>
              <a:t> to knowledge self-control, to self-control perseverance, to perseverance godliness,</a:t>
            </a:r>
            <a:r>
              <a:rPr lang="en-US" i="1" baseline="30000" dirty="0"/>
              <a:t> 7</a:t>
            </a:r>
            <a:r>
              <a:rPr lang="en-US" i="1" dirty="0"/>
              <a:t> to godliness brotherly kindness, and to brotherly kindness love.</a:t>
            </a:r>
            <a:r>
              <a:rPr lang="en-US" i="1" baseline="30000" dirty="0"/>
              <a:t> 8</a:t>
            </a:r>
            <a:r>
              <a:rPr lang="en-US" i="1" dirty="0"/>
              <a:t> For if these things are yours and abound, you will be neither barren nor unfruitful in the knowledge of our Lord Jesus Christ.</a:t>
            </a:r>
            <a:r>
              <a:rPr lang="en-US" i="1" baseline="30000" dirty="0"/>
              <a:t> 9</a:t>
            </a:r>
            <a:r>
              <a:rPr lang="en-US" i="1" dirty="0"/>
              <a:t> For he who lacks these things is shortsighted, even to blindness, and has forgotten that he was cleansed from his old sins. </a:t>
            </a:r>
            <a:r>
              <a:rPr lang="en-US" i="1" baseline="30000" dirty="0"/>
              <a:t>10</a:t>
            </a:r>
            <a:r>
              <a:rPr lang="en-US" i="1" dirty="0"/>
              <a:t> Therefore, brethren, </a:t>
            </a:r>
            <a:r>
              <a:rPr lang="en-US" i="1" u="sng" dirty="0"/>
              <a:t>be even more diligent to make your call and election sure</a:t>
            </a:r>
            <a:r>
              <a:rPr lang="en-US" i="1" dirty="0"/>
              <a:t>, for if you do these things you will never stumble;</a:t>
            </a:r>
            <a:r>
              <a:rPr lang="en-US" i="1" baseline="30000" dirty="0"/>
              <a:t> 11</a:t>
            </a:r>
            <a:r>
              <a:rPr lang="en-US" i="1" dirty="0"/>
              <a:t> for so an entrance will be supplied to you abundantly into the everlasting kingdom of our Lord and Savior Jesus Christ.”</a:t>
            </a:r>
            <a:endParaRPr lang="en-US" sz="1200" b="0" i="1" dirty="0">
              <a:solidFill>
                <a:srgbClr val="000000"/>
              </a:solidFill>
              <a:effectLst/>
              <a:latin typeface="+mn-lt"/>
            </a:endParaRPr>
          </a:p>
          <a:p>
            <a:pPr algn="l"/>
            <a:r>
              <a:rPr lang="en-US" sz="1200" b="0" i="0" dirty="0">
                <a:solidFill>
                  <a:srgbClr val="000000"/>
                </a:solidFill>
                <a:effectLst/>
                <a:latin typeface="+mn-lt"/>
              </a:rPr>
              <a:t>__________</a:t>
            </a:r>
          </a:p>
          <a:p>
            <a:pPr algn="l"/>
            <a:r>
              <a:rPr lang="en-US" sz="1200" b="0" i="0" dirty="0">
                <a:solidFill>
                  <a:srgbClr val="000000"/>
                </a:solidFill>
                <a:effectLst/>
                <a:latin typeface="+mn-lt"/>
              </a:rPr>
              <a:t>iii Abigail Adams, </a:t>
            </a:r>
            <a:r>
              <a:rPr lang="en-US" sz="1200" b="0" i="1" dirty="0">
                <a:solidFill>
                  <a:srgbClr val="000000"/>
                </a:solidFill>
                <a:effectLst/>
                <a:latin typeface="+mn-lt"/>
              </a:rPr>
              <a:t>Letter to John Quincy Adams </a:t>
            </a:r>
            <a:r>
              <a:rPr lang="en-US" sz="1200" b="0" i="0" dirty="0">
                <a:solidFill>
                  <a:srgbClr val="000000"/>
                </a:solidFill>
                <a:effectLst/>
                <a:latin typeface="+mn-lt"/>
              </a:rPr>
              <a:t>[May 8, 1780], quoted in </a:t>
            </a:r>
            <a:r>
              <a:rPr lang="en-US" sz="1200" b="0" i="1" dirty="0">
                <a:solidFill>
                  <a:srgbClr val="000000"/>
                </a:solidFill>
                <a:effectLst/>
                <a:latin typeface="+mn-lt"/>
              </a:rPr>
              <a:t>Bartlett’s Familiar Quotations</a:t>
            </a:r>
            <a:r>
              <a:rPr lang="en-US" sz="1200" b="0" i="0" dirty="0">
                <a:solidFill>
                  <a:srgbClr val="000000"/>
                </a:solidFill>
                <a:effectLst/>
                <a:latin typeface="+mn-lt"/>
              </a:rPr>
              <a:t>, 15th ed., (Boston: Little, Brown &amp; Co., 1980), p. 393:2.</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5B777-3BC1-480B-A954-1946C8C79D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724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sng" dirty="0">
                <a:solidFill>
                  <a:srgbClr val="000000"/>
                </a:solidFill>
                <a:effectLst/>
                <a:latin typeface="+mn-lt"/>
              </a:rPr>
              <a:t>In Serving Brethren</a:t>
            </a:r>
            <a:endParaRPr lang="en-US" b="1" i="0" dirty="0">
              <a:solidFill>
                <a:srgbClr val="000000"/>
              </a:solidFill>
              <a:effectLst/>
              <a:latin typeface="+mn-lt"/>
            </a:endParaRPr>
          </a:p>
          <a:p>
            <a:pPr marL="628650" lvl="1" indent="-171450" algn="just">
              <a:buFont typeface="Arial" panose="020B0604020202020204" pitchFamily="34" charset="0"/>
              <a:buChar char="•"/>
            </a:pPr>
            <a:r>
              <a:rPr lang="en-US" b="1" i="0" dirty="0">
                <a:solidFill>
                  <a:srgbClr val="000000"/>
                </a:solidFill>
                <a:effectLst/>
                <a:latin typeface="+mn-lt"/>
              </a:rPr>
              <a:t>We must diligently serve our brothers and sisters in Christ. </a:t>
            </a:r>
          </a:p>
          <a:p>
            <a:pPr marL="1085850" lvl="2" indent="-171450" algn="just">
              <a:buFont typeface="Arial" panose="020B0604020202020204" pitchFamily="34" charset="0"/>
              <a:buChar char="•"/>
            </a:pPr>
            <a:r>
              <a:rPr lang="en-US" b="0" i="0" dirty="0">
                <a:solidFill>
                  <a:srgbClr val="000000"/>
                </a:solidFill>
                <a:effectLst/>
                <a:latin typeface="+mn-lt"/>
              </a:rPr>
              <a:t>Titus, and an unnamed associate, are examples in this regard </a:t>
            </a:r>
          </a:p>
          <a:p>
            <a:pPr marL="0" lvl="0" indent="0" algn="just">
              <a:buFont typeface="Arial" panose="020B0604020202020204" pitchFamily="34" charset="0"/>
              <a:buNone/>
            </a:pPr>
            <a:r>
              <a:rPr lang="en-US" b="1" i="0" dirty="0">
                <a:solidFill>
                  <a:srgbClr val="000000"/>
                </a:solidFill>
                <a:effectLst/>
                <a:latin typeface="+mn-lt"/>
              </a:rPr>
              <a:t>(2 Corinthians 8:16-24), </a:t>
            </a:r>
            <a:r>
              <a:rPr lang="en-US" b="0" i="1" dirty="0">
                <a:solidFill>
                  <a:srgbClr val="000000"/>
                </a:solidFill>
                <a:effectLst/>
                <a:latin typeface="+mn-lt"/>
              </a:rPr>
              <a:t>”</a:t>
            </a:r>
            <a:r>
              <a:rPr lang="en-US" i="1" dirty="0">
                <a:latin typeface="+mn-lt"/>
              </a:rPr>
              <a:t>But thanks be to God who puts the same earnest care for you into the heart of Titus.</a:t>
            </a:r>
            <a:r>
              <a:rPr lang="en-US" i="1" baseline="30000" dirty="0">
                <a:latin typeface="+mn-lt"/>
              </a:rPr>
              <a:t> 17</a:t>
            </a:r>
            <a:r>
              <a:rPr lang="en-US" i="1" dirty="0">
                <a:latin typeface="+mn-lt"/>
              </a:rPr>
              <a:t> For he not only accepted the exhortation, </a:t>
            </a:r>
            <a:r>
              <a:rPr lang="en-US" i="1" u="sng" dirty="0">
                <a:latin typeface="+mn-lt"/>
              </a:rPr>
              <a:t>but being more diligent, he went to you of his own accord</a:t>
            </a:r>
            <a:r>
              <a:rPr lang="en-US" i="1" dirty="0">
                <a:latin typeface="+mn-lt"/>
              </a:rPr>
              <a:t>.</a:t>
            </a:r>
            <a:r>
              <a:rPr lang="en-US" i="1" baseline="30000" dirty="0">
                <a:latin typeface="+mn-lt"/>
              </a:rPr>
              <a:t> 18</a:t>
            </a:r>
            <a:r>
              <a:rPr lang="en-US" i="1" dirty="0">
                <a:latin typeface="+mn-lt"/>
              </a:rPr>
              <a:t> And we have sent with him the brother whose praise is in the gospel throughout all the churches,</a:t>
            </a:r>
            <a:r>
              <a:rPr lang="en-US" i="1" baseline="30000" dirty="0">
                <a:latin typeface="+mn-lt"/>
              </a:rPr>
              <a:t> 19</a:t>
            </a:r>
            <a:r>
              <a:rPr lang="en-US" i="1" dirty="0">
                <a:latin typeface="+mn-lt"/>
              </a:rPr>
              <a:t> and not only that, but who was also chosen by the churches to travel with us with this gift, which is administered by us to the glory of the Lord Himself and to show your ready mind,</a:t>
            </a:r>
            <a:r>
              <a:rPr lang="en-US" i="1" baseline="30000" dirty="0">
                <a:latin typeface="+mn-lt"/>
              </a:rPr>
              <a:t> 20</a:t>
            </a:r>
            <a:r>
              <a:rPr lang="en-US" i="1" dirty="0">
                <a:latin typeface="+mn-lt"/>
              </a:rPr>
              <a:t> avoiding this: that anyone should blame us in this lavish gift which is administered by us—</a:t>
            </a:r>
            <a:r>
              <a:rPr lang="en-US" i="1" baseline="30000" dirty="0">
                <a:latin typeface="+mn-lt"/>
              </a:rPr>
              <a:t> 21</a:t>
            </a:r>
            <a:r>
              <a:rPr lang="en-US" i="1" dirty="0">
                <a:latin typeface="+mn-lt"/>
              </a:rPr>
              <a:t> providing honorable things, not only in the sight of the Lord, but also in the sight of men. </a:t>
            </a:r>
            <a:r>
              <a:rPr lang="en-US" i="1" baseline="30000" dirty="0">
                <a:latin typeface="+mn-lt"/>
              </a:rPr>
              <a:t>22</a:t>
            </a:r>
            <a:r>
              <a:rPr lang="en-US" i="1" dirty="0">
                <a:latin typeface="+mn-lt"/>
              </a:rPr>
              <a:t> And we have sent with them our brother </a:t>
            </a:r>
            <a:r>
              <a:rPr lang="en-US" i="1" u="sng" dirty="0">
                <a:latin typeface="+mn-lt"/>
              </a:rPr>
              <a:t>whom we have often proved diligent in many things, but now much more diligent, because of the great confidence which we have in you</a:t>
            </a:r>
            <a:r>
              <a:rPr lang="en-US" i="1" dirty="0">
                <a:latin typeface="+mn-lt"/>
              </a:rPr>
              <a:t>.</a:t>
            </a:r>
            <a:r>
              <a:rPr lang="en-US" i="1" baseline="30000" dirty="0">
                <a:latin typeface="+mn-lt"/>
              </a:rPr>
              <a:t> 23</a:t>
            </a:r>
            <a:r>
              <a:rPr lang="en-US" i="1" dirty="0">
                <a:latin typeface="+mn-lt"/>
              </a:rPr>
              <a:t> If anyone inquires about Titus, he is my partner and fellow worker concerning you. Or if our brethren are inquired about, they are messengers of the churches, the glory of Christ.</a:t>
            </a:r>
            <a:r>
              <a:rPr lang="en-US" i="1" baseline="30000" dirty="0">
                <a:latin typeface="+mn-lt"/>
              </a:rPr>
              <a:t> 24</a:t>
            </a:r>
            <a:r>
              <a:rPr lang="en-US" i="1" dirty="0">
                <a:latin typeface="+mn-lt"/>
              </a:rPr>
              <a:t> Therefore show to them, and before the churches, the proof of your love and of our boasting on your behalf.”</a:t>
            </a:r>
            <a:endParaRPr lang="en-US" b="0" i="1" dirty="0">
              <a:solidFill>
                <a:srgbClr val="000000"/>
              </a:solidFill>
              <a:effectLst/>
              <a:latin typeface="+mn-lt"/>
            </a:endParaRPr>
          </a:p>
          <a:p>
            <a:pPr marL="1085850" lvl="2" indent="-171450" algn="just">
              <a:buFont typeface="Arial" panose="020B0604020202020204" pitchFamily="34" charset="0"/>
              <a:buChar char="•"/>
            </a:pPr>
            <a:r>
              <a:rPr lang="en-US" b="0" i="0" dirty="0">
                <a:solidFill>
                  <a:srgbClr val="000000"/>
                </a:solidFill>
                <a:effectLst/>
                <a:latin typeface="+mn-lt"/>
              </a:rPr>
              <a:t>The widow who is worthy of permanent support from the church treasury also manifests this trait </a:t>
            </a:r>
          </a:p>
          <a:p>
            <a:pPr marL="0" lvl="0" indent="0" algn="just">
              <a:buFont typeface="Arial" panose="020B0604020202020204" pitchFamily="34" charset="0"/>
              <a:buNone/>
            </a:pPr>
            <a:r>
              <a:rPr lang="en-US" b="1" i="0" dirty="0">
                <a:solidFill>
                  <a:srgbClr val="000000"/>
                </a:solidFill>
                <a:effectLst/>
                <a:latin typeface="+mn-lt"/>
              </a:rPr>
              <a:t>(1 Timothy 5:9-10), </a:t>
            </a:r>
            <a:r>
              <a:rPr lang="en-US" b="0" i="1" u="none" dirty="0">
                <a:solidFill>
                  <a:srgbClr val="000000"/>
                </a:solidFill>
                <a:effectLst/>
                <a:latin typeface="+mn-lt"/>
              </a:rPr>
              <a:t>“</a:t>
            </a:r>
            <a:r>
              <a:rPr lang="en-US" i="1" u="none" dirty="0">
                <a:latin typeface="+mn-lt"/>
              </a:rPr>
              <a:t>Do not let a widow under sixty years old be taken into the number, and not unless she has been the wife of one man,</a:t>
            </a:r>
            <a:r>
              <a:rPr lang="en-US" i="1" u="none" baseline="30000" dirty="0">
                <a:latin typeface="+mn-lt"/>
              </a:rPr>
              <a:t> 10</a:t>
            </a:r>
            <a:r>
              <a:rPr lang="en-US" i="1" u="none" dirty="0">
                <a:latin typeface="+mn-lt"/>
              </a:rPr>
              <a:t> well reported for good works: if she has brought up children, if she has lodged strangers, if she has washed the saints’ feet, if she has relieved the afflicted, </a:t>
            </a:r>
            <a:r>
              <a:rPr lang="en-US" i="1" u="sng" dirty="0">
                <a:latin typeface="+mn-lt"/>
              </a:rPr>
              <a:t>if she has diligently followed every good work</a:t>
            </a:r>
            <a:r>
              <a:rPr lang="en-US" i="1" u="none" dirty="0">
                <a:latin typeface="+mn-lt"/>
              </a:rPr>
              <a:t>.”</a:t>
            </a:r>
            <a:endParaRPr lang="en-US" b="0" i="1" u="none" dirty="0">
              <a:solidFill>
                <a:srgbClr val="000000"/>
              </a:solidFill>
              <a:effectLst/>
              <a:latin typeface="+mn-lt"/>
            </a:endParaRPr>
          </a:p>
          <a:p>
            <a:pPr marL="628650" lvl="1" indent="-171450" algn="just">
              <a:buFont typeface="Arial" panose="020B0604020202020204" pitchFamily="34" charset="0"/>
              <a:buChar char="•"/>
            </a:pPr>
            <a:r>
              <a:rPr lang="en-US" b="1" i="0" dirty="0">
                <a:solidFill>
                  <a:srgbClr val="000000"/>
                </a:solidFill>
                <a:effectLst/>
                <a:latin typeface="+mn-lt"/>
              </a:rPr>
              <a:t>We also must partake of this spirit, diligently serving one another </a:t>
            </a:r>
          </a:p>
          <a:p>
            <a:pPr marL="0" lvl="0" indent="0" algn="just">
              <a:buFont typeface="Arial" panose="020B0604020202020204" pitchFamily="34" charset="0"/>
              <a:buNone/>
            </a:pPr>
            <a:r>
              <a:rPr lang="en-US" b="1" i="0" dirty="0">
                <a:solidFill>
                  <a:srgbClr val="000000"/>
                </a:solidFill>
                <a:effectLst/>
                <a:latin typeface="+mn-lt"/>
              </a:rPr>
              <a:t>(Romans 12:6-13, esp. vs. 8 &amp; 11), </a:t>
            </a:r>
            <a:r>
              <a:rPr lang="en-US" b="0" i="1" dirty="0">
                <a:solidFill>
                  <a:srgbClr val="000000"/>
                </a:solidFill>
                <a:effectLst/>
                <a:latin typeface="+mn-lt"/>
              </a:rPr>
              <a:t>“</a:t>
            </a:r>
            <a:r>
              <a:rPr lang="en-US" i="1" dirty="0">
                <a:latin typeface="+mn-lt"/>
              </a:rPr>
              <a:t>Having then gifts differing according to the grace that is given to us, let us use them: if prophecy, let us prophesy in proportion to our faith;</a:t>
            </a:r>
            <a:r>
              <a:rPr lang="en-US" i="1" baseline="30000" dirty="0">
                <a:latin typeface="+mn-lt"/>
              </a:rPr>
              <a:t> 7</a:t>
            </a:r>
            <a:r>
              <a:rPr lang="en-US" i="1" dirty="0">
                <a:latin typeface="+mn-lt"/>
              </a:rPr>
              <a:t> or ministry, let us use it in our ministering; he who teaches, in teaching;</a:t>
            </a:r>
            <a:r>
              <a:rPr lang="en-US" i="1" baseline="30000" dirty="0">
                <a:latin typeface="+mn-lt"/>
              </a:rPr>
              <a:t> 8</a:t>
            </a:r>
            <a:r>
              <a:rPr lang="en-US" i="1" dirty="0">
                <a:latin typeface="+mn-lt"/>
              </a:rPr>
              <a:t> he who exhorts, in exhortation; he who gives, with liberality; </a:t>
            </a:r>
            <a:r>
              <a:rPr lang="en-US" i="1" u="sng" dirty="0">
                <a:latin typeface="+mn-lt"/>
              </a:rPr>
              <a:t>he who leads, with diligence</a:t>
            </a:r>
            <a:r>
              <a:rPr lang="en-US" i="1" dirty="0">
                <a:latin typeface="+mn-lt"/>
              </a:rPr>
              <a:t>; he who shows mercy, with cheerfulness. </a:t>
            </a:r>
            <a:r>
              <a:rPr lang="en-US" i="1" baseline="30000" dirty="0">
                <a:latin typeface="+mn-lt"/>
              </a:rPr>
              <a:t>9</a:t>
            </a:r>
            <a:r>
              <a:rPr lang="en-US" i="1" dirty="0">
                <a:latin typeface="+mn-lt"/>
              </a:rPr>
              <a:t> Let love be without hypocrisy. Abhor what is evil. Cling to what is good.</a:t>
            </a:r>
            <a:r>
              <a:rPr lang="en-US" i="1" baseline="30000" dirty="0">
                <a:latin typeface="+mn-lt"/>
              </a:rPr>
              <a:t> 10</a:t>
            </a:r>
            <a:r>
              <a:rPr lang="en-US" i="1" dirty="0">
                <a:latin typeface="+mn-lt"/>
              </a:rPr>
              <a:t> Be kindly affectionate to one another with brotherly love, in honor giving preference to one another;</a:t>
            </a:r>
            <a:r>
              <a:rPr lang="en-US" i="1" baseline="30000" dirty="0">
                <a:latin typeface="+mn-lt"/>
              </a:rPr>
              <a:t> 11</a:t>
            </a:r>
            <a:r>
              <a:rPr lang="en-US" i="1" dirty="0">
                <a:latin typeface="+mn-lt"/>
              </a:rPr>
              <a:t> </a:t>
            </a:r>
            <a:r>
              <a:rPr lang="en-US" i="1" u="sng" dirty="0">
                <a:latin typeface="+mn-lt"/>
              </a:rPr>
              <a:t>not lagging in diligence</a:t>
            </a:r>
            <a:r>
              <a:rPr lang="en-US" i="1" dirty="0">
                <a:latin typeface="+mn-lt"/>
              </a:rPr>
              <a:t>, fervent in spirit, serving the Lord;</a:t>
            </a:r>
            <a:r>
              <a:rPr lang="en-US" i="1" baseline="30000" dirty="0">
                <a:latin typeface="+mn-lt"/>
              </a:rPr>
              <a:t> 12</a:t>
            </a:r>
            <a:r>
              <a:rPr lang="en-US" i="1" dirty="0">
                <a:latin typeface="+mn-lt"/>
              </a:rPr>
              <a:t> rejoicing in hope, </a:t>
            </a:r>
            <a:r>
              <a:rPr lang="en-US" i="1" u="sng" dirty="0">
                <a:latin typeface="+mn-lt"/>
              </a:rPr>
              <a:t>patient</a:t>
            </a:r>
            <a:r>
              <a:rPr lang="en-US" i="1" dirty="0">
                <a:latin typeface="+mn-lt"/>
              </a:rPr>
              <a:t> in tribulation, </a:t>
            </a:r>
            <a:r>
              <a:rPr lang="en-US" i="1" u="sng" dirty="0">
                <a:latin typeface="+mn-lt"/>
              </a:rPr>
              <a:t>continuing steadfastly</a:t>
            </a:r>
            <a:r>
              <a:rPr lang="en-US" i="1" dirty="0">
                <a:latin typeface="+mn-lt"/>
              </a:rPr>
              <a:t> in prayer;</a:t>
            </a:r>
            <a:r>
              <a:rPr lang="en-US" i="1" baseline="30000" dirty="0">
                <a:latin typeface="+mn-lt"/>
              </a:rPr>
              <a:t> 13</a:t>
            </a:r>
            <a:r>
              <a:rPr lang="en-US" i="1" dirty="0">
                <a:latin typeface="+mn-lt"/>
              </a:rPr>
              <a:t> distributing to the needs of the saints, given to hospitality.”</a:t>
            </a:r>
            <a:endParaRPr lang="en-US" b="0" i="1" dirty="0">
              <a:solidFill>
                <a:srgbClr val="000000"/>
              </a:solidFill>
              <a:effectLst/>
              <a:latin typeface="+mn-lt"/>
            </a:endParaRPr>
          </a:p>
          <a:p>
            <a:pPr marL="628650" lvl="1" indent="-171450" algn="just">
              <a:buFont typeface="Arial" panose="020B0604020202020204" pitchFamily="34" charset="0"/>
              <a:buChar char="•"/>
            </a:pPr>
            <a:r>
              <a:rPr lang="en-US" b="1" i="0" dirty="0">
                <a:solidFill>
                  <a:srgbClr val="000000"/>
                </a:solidFill>
                <a:effectLst/>
                <a:latin typeface="+mn-lt"/>
              </a:rPr>
              <a:t>One cannot rest upon past accomplishments </a:t>
            </a:r>
          </a:p>
          <a:p>
            <a:pPr marL="0" lvl="0" indent="0" algn="just">
              <a:buFont typeface="Arial" panose="020B0604020202020204" pitchFamily="34" charset="0"/>
              <a:buNone/>
            </a:pPr>
            <a:r>
              <a:rPr lang="en-US" b="1" i="0" dirty="0">
                <a:solidFill>
                  <a:srgbClr val="000000"/>
                </a:solidFill>
                <a:effectLst/>
                <a:latin typeface="+mn-lt"/>
              </a:rPr>
              <a:t>(1 John 3:17-18), </a:t>
            </a:r>
            <a:r>
              <a:rPr lang="en-US" b="0" i="1" dirty="0">
                <a:solidFill>
                  <a:srgbClr val="000000"/>
                </a:solidFill>
                <a:effectLst/>
                <a:latin typeface="+mn-lt"/>
              </a:rPr>
              <a:t>“</a:t>
            </a:r>
            <a:r>
              <a:rPr lang="en-US" i="1" dirty="0">
                <a:latin typeface="+mn-lt"/>
              </a:rPr>
              <a:t>But whoever has this world's goods, and sees his brother in need, and shuts up his heart from him, </a:t>
            </a:r>
            <a:r>
              <a:rPr lang="en-US" i="1" u="sng" dirty="0">
                <a:latin typeface="+mn-lt"/>
              </a:rPr>
              <a:t>how does the love of God abide in him</a:t>
            </a:r>
            <a:r>
              <a:rPr lang="en-US" i="1" dirty="0">
                <a:latin typeface="+mn-lt"/>
              </a:rPr>
              <a:t>? </a:t>
            </a:r>
            <a:r>
              <a:rPr lang="en-US" i="1" baseline="30000" dirty="0">
                <a:latin typeface="+mn-lt"/>
              </a:rPr>
              <a:t>18</a:t>
            </a:r>
            <a:r>
              <a:rPr lang="en-US" i="1" dirty="0">
                <a:latin typeface="+mn-lt"/>
              </a:rPr>
              <a:t> My little children, let us not love in word or in tongue, but in deed and in truth.”</a:t>
            </a:r>
            <a:endParaRPr lang="en-US" b="0" i="1" dirty="0">
              <a:solidFill>
                <a:srgbClr val="000000"/>
              </a:solidFill>
              <a:effectLst/>
              <a:latin typeface="+mn-lt"/>
            </a:endParaRPr>
          </a:p>
          <a:p>
            <a:pPr marL="1085850" lvl="2" indent="-171450" algn="just">
              <a:buFont typeface="Arial" panose="020B0604020202020204" pitchFamily="34" charset="0"/>
              <a:buChar char="•"/>
            </a:pPr>
            <a:r>
              <a:rPr lang="en-US" b="0" i="0" dirty="0">
                <a:solidFill>
                  <a:srgbClr val="000000"/>
                </a:solidFill>
                <a:effectLst/>
                <a:latin typeface="+mn-lt"/>
              </a:rPr>
              <a:t>Deeds of the past, however commendable, must be matched by present performance </a:t>
            </a:r>
          </a:p>
          <a:p>
            <a:pPr marL="0" lvl="0" indent="0" algn="just">
              <a:buFont typeface="Arial" panose="020B0604020202020204" pitchFamily="34" charset="0"/>
              <a:buNone/>
            </a:pPr>
            <a:r>
              <a:rPr lang="en-US" b="1" i="0" dirty="0">
                <a:solidFill>
                  <a:srgbClr val="000000"/>
                </a:solidFill>
                <a:effectLst/>
                <a:latin typeface="+mn-lt"/>
              </a:rPr>
              <a:t>(Titus 3:13-14),</a:t>
            </a:r>
            <a:r>
              <a:rPr lang="en-US" b="0" i="0" dirty="0">
                <a:solidFill>
                  <a:srgbClr val="000000"/>
                </a:solidFill>
                <a:effectLst/>
                <a:latin typeface="+mn-lt"/>
              </a:rPr>
              <a:t> </a:t>
            </a:r>
            <a:r>
              <a:rPr lang="en-US" b="0" i="1" dirty="0">
                <a:solidFill>
                  <a:srgbClr val="000000"/>
                </a:solidFill>
                <a:effectLst/>
                <a:latin typeface="+mn-lt"/>
              </a:rPr>
              <a:t>“</a:t>
            </a:r>
            <a:r>
              <a:rPr lang="en-US" i="1" dirty="0">
                <a:latin typeface="+mn-lt"/>
              </a:rPr>
              <a:t>And let our people also learn to </a:t>
            </a:r>
            <a:r>
              <a:rPr lang="en-US" i="1" u="sng" dirty="0">
                <a:latin typeface="+mn-lt"/>
              </a:rPr>
              <a:t>maintain good works</a:t>
            </a:r>
            <a:r>
              <a:rPr lang="en-US" i="1" dirty="0">
                <a:latin typeface="+mn-lt"/>
              </a:rPr>
              <a:t>, to meet urgent needs, that they may not be unfruitful.”</a:t>
            </a:r>
            <a:endParaRPr lang="en-US"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5B777-3BC1-480B-A954-1946C8C79D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37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sng" dirty="0">
                <a:solidFill>
                  <a:srgbClr val="000000"/>
                </a:solidFill>
                <a:effectLst/>
                <a:latin typeface="+mn-lt"/>
              </a:rPr>
              <a:t>In Serving Family</a:t>
            </a:r>
            <a:endParaRPr lang="en-US" b="1" i="0" dirty="0">
              <a:solidFill>
                <a:srgbClr val="000000"/>
              </a:solidFill>
              <a:effectLst/>
              <a:latin typeface="+mn-lt"/>
            </a:endParaRPr>
          </a:p>
          <a:p>
            <a:pPr marL="628650" lvl="1" indent="-171450" algn="l">
              <a:buFont typeface="Arial" panose="020B0604020202020204" pitchFamily="34" charset="0"/>
              <a:buChar char="•"/>
            </a:pPr>
            <a:r>
              <a:rPr lang="en-US" b="0" i="0" dirty="0">
                <a:solidFill>
                  <a:srgbClr val="000000"/>
                </a:solidFill>
                <a:effectLst/>
                <a:latin typeface="+mn-lt"/>
              </a:rPr>
              <a:t>We must diligently serve our family. </a:t>
            </a:r>
          </a:p>
          <a:p>
            <a:pPr marL="628650" lvl="1" indent="-171450" algn="l">
              <a:buFont typeface="Arial" panose="020B0604020202020204" pitchFamily="34" charset="0"/>
              <a:buChar char="•"/>
            </a:pPr>
            <a:r>
              <a:rPr lang="en-US" b="1" i="0" dirty="0">
                <a:solidFill>
                  <a:srgbClr val="000000"/>
                </a:solidFill>
                <a:effectLst/>
                <a:latin typeface="+mn-lt"/>
              </a:rPr>
              <a:t>Husbands and wives must fulfill their various responsibilities</a:t>
            </a:r>
          </a:p>
          <a:p>
            <a:pPr marL="0" lvl="0" indent="0" algn="l">
              <a:buFont typeface="Arial" panose="020B0604020202020204" pitchFamily="34" charset="0"/>
              <a:buNone/>
            </a:pPr>
            <a:r>
              <a:rPr lang="en-US" b="1" i="0" dirty="0">
                <a:solidFill>
                  <a:srgbClr val="000000"/>
                </a:solidFill>
                <a:effectLst/>
                <a:latin typeface="+mn-lt"/>
              </a:rPr>
              <a:t>(Ephesians 5:22,24), </a:t>
            </a:r>
            <a:r>
              <a:rPr lang="en-US" b="0" i="1" dirty="0">
                <a:solidFill>
                  <a:srgbClr val="000000"/>
                </a:solidFill>
                <a:effectLst/>
                <a:latin typeface="+mn-lt"/>
              </a:rPr>
              <a:t>“</a:t>
            </a:r>
            <a:r>
              <a:rPr lang="en-US" i="1" dirty="0">
                <a:latin typeface="+mn-lt"/>
              </a:rPr>
              <a:t>Wives, submit to your own husbands, </a:t>
            </a:r>
            <a:r>
              <a:rPr lang="en-US" i="1" u="sng" dirty="0">
                <a:latin typeface="+mn-lt"/>
              </a:rPr>
              <a:t>as to the Lord</a:t>
            </a:r>
            <a:r>
              <a:rPr lang="en-US" i="1" dirty="0">
                <a:latin typeface="+mn-lt"/>
              </a:rPr>
              <a:t>…  </a:t>
            </a:r>
            <a:r>
              <a:rPr lang="en-US" b="1" i="1" baseline="30000" dirty="0">
                <a:latin typeface="+mn-lt"/>
              </a:rPr>
              <a:t>24</a:t>
            </a:r>
            <a:r>
              <a:rPr lang="en-US" i="1" dirty="0">
                <a:latin typeface="+mn-lt"/>
              </a:rPr>
              <a:t> Therefore, just as the church is subject to Christ, so let the wives be to their own husbands </a:t>
            </a:r>
            <a:r>
              <a:rPr lang="en-US" i="1" u="sng" dirty="0">
                <a:latin typeface="+mn-lt"/>
              </a:rPr>
              <a:t>in everything.</a:t>
            </a:r>
            <a:r>
              <a:rPr lang="en-US" i="1" dirty="0">
                <a:latin typeface="+mn-lt"/>
              </a:rPr>
              <a:t>”</a:t>
            </a:r>
            <a:endParaRPr lang="en-US" b="0" i="1" dirty="0">
              <a:solidFill>
                <a:srgbClr val="000000"/>
              </a:solidFill>
              <a:effectLst/>
              <a:latin typeface="+mn-lt"/>
            </a:endParaRPr>
          </a:p>
          <a:p>
            <a:pPr marL="0" lvl="0" indent="0" algn="l">
              <a:buFont typeface="Arial" panose="020B0604020202020204" pitchFamily="34" charset="0"/>
              <a:buNone/>
            </a:pPr>
            <a:r>
              <a:rPr lang="en-US" b="1" i="0" dirty="0">
                <a:solidFill>
                  <a:srgbClr val="000000"/>
                </a:solidFill>
                <a:effectLst/>
                <a:latin typeface="+mn-lt"/>
              </a:rPr>
              <a:t>(Ephesians 5:25,28,33), </a:t>
            </a:r>
            <a:r>
              <a:rPr lang="en-US" b="0" i="1" dirty="0">
                <a:solidFill>
                  <a:srgbClr val="000000"/>
                </a:solidFill>
                <a:effectLst/>
                <a:latin typeface="+mn-lt"/>
              </a:rPr>
              <a:t>“</a:t>
            </a:r>
            <a:r>
              <a:rPr lang="en-US" i="1" dirty="0">
                <a:latin typeface="+mn-lt"/>
              </a:rPr>
              <a:t>Husbands, love your wives, </a:t>
            </a:r>
            <a:r>
              <a:rPr lang="en-US" i="1" u="sng" dirty="0">
                <a:latin typeface="+mn-lt"/>
              </a:rPr>
              <a:t>just as Christ also loved the church</a:t>
            </a:r>
            <a:r>
              <a:rPr lang="en-US" i="1" u="none" dirty="0">
                <a:latin typeface="+mn-lt"/>
              </a:rPr>
              <a:t> </a:t>
            </a:r>
            <a:r>
              <a:rPr lang="en-US" i="1" dirty="0">
                <a:latin typeface="+mn-lt"/>
              </a:rPr>
              <a:t>and gave Himself for her… </a:t>
            </a:r>
            <a:r>
              <a:rPr lang="en-US" i="1" baseline="30000" dirty="0">
                <a:latin typeface="+mn-lt"/>
              </a:rPr>
              <a:t> </a:t>
            </a:r>
            <a:r>
              <a:rPr lang="en-US" b="1" i="1" baseline="30000" dirty="0">
                <a:latin typeface="+mn-lt"/>
              </a:rPr>
              <a:t>28</a:t>
            </a:r>
            <a:r>
              <a:rPr lang="en-US" i="1" dirty="0">
                <a:latin typeface="+mn-lt"/>
              </a:rPr>
              <a:t> So husbands ought to love their own wives </a:t>
            </a:r>
            <a:r>
              <a:rPr lang="en-US" i="1" u="sng" dirty="0">
                <a:latin typeface="+mn-lt"/>
              </a:rPr>
              <a:t>as their own bodies</a:t>
            </a:r>
            <a:r>
              <a:rPr lang="en-US" i="1" dirty="0">
                <a:latin typeface="+mn-lt"/>
              </a:rPr>
              <a:t>; he who loves his wife loves himself... </a:t>
            </a:r>
            <a:r>
              <a:rPr lang="en-US" i="1" baseline="30000" dirty="0">
                <a:latin typeface="+mn-lt"/>
              </a:rPr>
              <a:t> </a:t>
            </a:r>
            <a:r>
              <a:rPr lang="en-US" b="1" i="1" baseline="30000" dirty="0">
                <a:latin typeface="+mn-lt"/>
              </a:rPr>
              <a:t>33</a:t>
            </a:r>
            <a:r>
              <a:rPr lang="en-US" i="1" dirty="0">
                <a:latin typeface="+mn-lt"/>
              </a:rPr>
              <a:t> Nevertheless let each one of you in particular so love his own wife </a:t>
            </a:r>
            <a:r>
              <a:rPr lang="en-US" i="1" u="sng" dirty="0">
                <a:latin typeface="+mn-lt"/>
              </a:rPr>
              <a:t>as himself</a:t>
            </a:r>
            <a:r>
              <a:rPr lang="en-US" i="1" dirty="0">
                <a:latin typeface="+mn-lt"/>
              </a:rPr>
              <a:t>, and let the wife see that she respects her husband.”</a:t>
            </a:r>
            <a:endParaRPr lang="en-US" b="0" i="1" dirty="0">
              <a:solidFill>
                <a:srgbClr val="000000"/>
              </a:solidFill>
              <a:effectLst/>
              <a:latin typeface="+mn-lt"/>
            </a:endParaRPr>
          </a:p>
          <a:p>
            <a:pPr marL="628650" lvl="1" indent="-171450" algn="l">
              <a:buFont typeface="Arial" panose="020B0604020202020204" pitchFamily="34" charset="0"/>
              <a:buChar char="•"/>
            </a:pPr>
            <a:r>
              <a:rPr lang="en-US" b="1" i="0" dirty="0">
                <a:solidFill>
                  <a:srgbClr val="000000"/>
                </a:solidFill>
                <a:effectLst/>
                <a:latin typeface="+mn-lt"/>
              </a:rPr>
              <a:t>So also must parents and children </a:t>
            </a:r>
          </a:p>
          <a:p>
            <a:pPr marL="0" lvl="0" indent="0" algn="l">
              <a:buFont typeface="Arial" panose="020B0604020202020204" pitchFamily="34" charset="0"/>
              <a:buNone/>
            </a:pPr>
            <a:r>
              <a:rPr lang="en-US" b="1" i="0" dirty="0">
                <a:solidFill>
                  <a:srgbClr val="000000"/>
                </a:solidFill>
                <a:effectLst/>
                <a:latin typeface="+mn-lt"/>
              </a:rPr>
              <a:t>(Ephesians 6:1-4), </a:t>
            </a:r>
            <a:r>
              <a:rPr lang="en-US" b="0" i="1" dirty="0">
                <a:solidFill>
                  <a:srgbClr val="000000"/>
                </a:solidFill>
                <a:effectLst/>
                <a:latin typeface="+mn-lt"/>
              </a:rPr>
              <a:t>“</a:t>
            </a:r>
            <a:r>
              <a:rPr lang="en-US" i="1" dirty="0">
                <a:latin typeface="+mn-lt"/>
              </a:rPr>
              <a:t>Children, obey your parents in the Lord, for this is right.</a:t>
            </a:r>
            <a:r>
              <a:rPr lang="en-US" i="1" baseline="30000" dirty="0">
                <a:latin typeface="+mn-lt"/>
              </a:rPr>
              <a:t> 2</a:t>
            </a:r>
            <a:r>
              <a:rPr lang="en-US" i="1" dirty="0">
                <a:latin typeface="+mn-lt"/>
              </a:rPr>
              <a:t> “Honor your father and mother,” which is the first commandment with promise:</a:t>
            </a:r>
            <a:r>
              <a:rPr lang="en-US" i="1" baseline="30000" dirty="0">
                <a:latin typeface="+mn-lt"/>
              </a:rPr>
              <a:t> 3</a:t>
            </a:r>
            <a:r>
              <a:rPr lang="en-US" i="1" dirty="0">
                <a:latin typeface="+mn-lt"/>
              </a:rPr>
              <a:t> “that it may be well with you and you may live long on the earth.” </a:t>
            </a:r>
            <a:r>
              <a:rPr lang="en-US" i="1" baseline="30000" dirty="0">
                <a:latin typeface="+mn-lt"/>
              </a:rPr>
              <a:t>4</a:t>
            </a:r>
            <a:r>
              <a:rPr lang="en-US" i="1" dirty="0">
                <a:latin typeface="+mn-lt"/>
              </a:rPr>
              <a:t> And you, fathers, do not provoke your children to wrath, but bring them up in the training and admonition of the Lord.”</a:t>
            </a:r>
            <a:endParaRPr lang="en-US" b="0" i="1" dirty="0">
              <a:solidFill>
                <a:srgbClr val="000000"/>
              </a:solidFill>
              <a:effectLst/>
              <a:latin typeface="+mn-lt"/>
            </a:endParaRPr>
          </a:p>
          <a:p>
            <a:pPr marL="1085850" lvl="2" indent="-171450" algn="l">
              <a:buFont typeface="Arial" panose="020B0604020202020204" pitchFamily="34" charset="0"/>
              <a:buChar char="•"/>
            </a:pPr>
            <a:r>
              <a:rPr lang="en-US" b="0" i="0" dirty="0">
                <a:solidFill>
                  <a:srgbClr val="000000"/>
                </a:solidFill>
                <a:effectLst/>
                <a:latin typeface="+mn-lt"/>
              </a:rPr>
              <a:t>Diligence should be required of children </a:t>
            </a:r>
          </a:p>
          <a:p>
            <a:pPr marL="0" lvl="0" indent="0" algn="l">
              <a:buFont typeface="Arial" panose="020B0604020202020204" pitchFamily="34" charset="0"/>
              <a:buNone/>
            </a:pPr>
            <a:r>
              <a:rPr lang="en-US" b="1" i="0" dirty="0">
                <a:solidFill>
                  <a:srgbClr val="000000"/>
                </a:solidFill>
                <a:effectLst/>
                <a:latin typeface="+mn-lt"/>
              </a:rPr>
              <a:t>(Proverbs 13:24), </a:t>
            </a:r>
            <a:r>
              <a:rPr lang="en-US" b="0" i="1" dirty="0">
                <a:solidFill>
                  <a:srgbClr val="000000"/>
                </a:solidFill>
                <a:effectLst/>
                <a:latin typeface="+mn-lt"/>
              </a:rPr>
              <a:t>“</a:t>
            </a:r>
            <a:r>
              <a:rPr lang="en-US" i="1" dirty="0"/>
              <a:t>He who spares his rod hates his son, But he who loves him disciplines him promptly”</a:t>
            </a:r>
            <a:endParaRPr lang="en-US" b="0" i="1" dirty="0">
              <a:solidFill>
                <a:srgbClr val="000000"/>
              </a:solidFill>
              <a:effectLst/>
              <a:latin typeface="+mn-lt"/>
            </a:endParaRPr>
          </a:p>
          <a:p>
            <a:pPr marL="1085850" lvl="2" indent="-171450" algn="l">
              <a:buFont typeface="Arial" panose="020B0604020202020204" pitchFamily="34" charset="0"/>
              <a:buChar char="•"/>
            </a:pPr>
            <a:r>
              <a:rPr lang="en-US" b="0" i="0" dirty="0">
                <a:solidFill>
                  <a:srgbClr val="000000"/>
                </a:solidFill>
                <a:effectLst/>
                <a:latin typeface="+mn-lt"/>
              </a:rPr>
              <a:t>Slothful habits developed in childhood will often ossify as one becomes an adult. </a:t>
            </a:r>
          </a:p>
          <a:p>
            <a:pPr marL="1085850" lvl="2" indent="-171450" algn="l">
              <a:buFont typeface="Arial" panose="020B0604020202020204" pitchFamily="34" charset="0"/>
              <a:buChar char="•"/>
            </a:pPr>
            <a:r>
              <a:rPr lang="en-US" b="0" i="0" dirty="0">
                <a:solidFill>
                  <a:srgbClr val="000000"/>
                </a:solidFill>
                <a:effectLst/>
                <a:latin typeface="+mn-lt"/>
              </a:rPr>
              <a:t>In contrast, industriousness learned in youth will contribute to future success. </a:t>
            </a:r>
          </a:p>
          <a:p>
            <a:pPr marL="1085850" lvl="2" indent="-171450" algn="l">
              <a:buFont typeface="Arial" panose="020B0604020202020204" pitchFamily="34" charset="0"/>
              <a:buChar char="•"/>
            </a:pPr>
            <a:r>
              <a:rPr lang="en-US" b="0" i="0" dirty="0">
                <a:solidFill>
                  <a:srgbClr val="000000"/>
                </a:solidFill>
                <a:effectLst/>
                <a:latin typeface="+mn-lt"/>
              </a:rPr>
              <a:t>Parents should establish standards, assign chores, and expect results. </a:t>
            </a:r>
          </a:p>
          <a:p>
            <a:pPr marL="1085850" lvl="2" indent="-171450" algn="l">
              <a:buFont typeface="Arial" panose="020B0604020202020204" pitchFamily="34" charset="0"/>
              <a:buChar char="•"/>
            </a:pPr>
            <a:r>
              <a:rPr lang="en-US" b="0" i="0" dirty="0">
                <a:solidFill>
                  <a:srgbClr val="000000"/>
                </a:solidFill>
                <a:effectLst/>
                <a:latin typeface="+mn-lt"/>
              </a:rPr>
              <a:t>Reward obedient children by entrusting them with greater responsibility </a:t>
            </a:r>
          </a:p>
          <a:p>
            <a:pPr marL="0" lvl="0" indent="0" algn="l">
              <a:buFont typeface="Arial" panose="020B0604020202020204" pitchFamily="34" charset="0"/>
              <a:buNone/>
            </a:pPr>
            <a:r>
              <a:rPr lang="en-US" b="1" i="0" dirty="0">
                <a:solidFill>
                  <a:srgbClr val="000000"/>
                </a:solidFill>
                <a:effectLst/>
                <a:latin typeface="+mn-lt"/>
              </a:rPr>
              <a:t>(Luke 16:10), </a:t>
            </a:r>
            <a:r>
              <a:rPr lang="en-US" b="0" i="1" dirty="0">
                <a:solidFill>
                  <a:srgbClr val="000000"/>
                </a:solidFill>
                <a:effectLst/>
                <a:latin typeface="+mn-lt"/>
              </a:rPr>
              <a:t>“</a:t>
            </a:r>
            <a:r>
              <a:rPr lang="en-US" i="1" dirty="0"/>
              <a:t>He who spares his rod hates his son, But he who loves him disciplines him promptly.”</a:t>
            </a:r>
            <a:endParaRPr lang="en-US" b="0" i="1" dirty="0">
              <a:solidFill>
                <a:srgbClr val="000000"/>
              </a:solidFill>
              <a:effectLst/>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5B777-3BC1-480B-A954-1946C8C79D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1852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u="sng" dirty="0">
                <a:solidFill>
                  <a:srgbClr val="000000"/>
                </a:solidFill>
                <a:effectLst/>
                <a:latin typeface="+mn-lt"/>
              </a:rPr>
              <a:t>In Serving Others</a:t>
            </a:r>
            <a:endParaRPr lang="en-US" sz="1200" b="1" i="0" dirty="0">
              <a:solidFill>
                <a:srgbClr val="000000"/>
              </a:solidFill>
              <a:effectLst/>
              <a:latin typeface="+mn-lt"/>
            </a:endParaRPr>
          </a:p>
          <a:p>
            <a:pPr marL="628650" lvl="1" indent="-171450" algn="l">
              <a:buFont typeface="Arial" panose="020B0604020202020204" pitchFamily="34" charset="0"/>
              <a:buChar char="•"/>
            </a:pPr>
            <a:r>
              <a:rPr lang="en-US" sz="1200" b="1" i="0" dirty="0">
                <a:solidFill>
                  <a:srgbClr val="000000"/>
                </a:solidFill>
                <a:effectLst/>
                <a:latin typeface="+mn-lt"/>
              </a:rPr>
              <a:t>We must diligently apply ourselves to our service to others. </a:t>
            </a:r>
          </a:p>
          <a:p>
            <a:pPr marL="628650" lvl="1" indent="-171450" algn="l">
              <a:buFont typeface="Arial" panose="020B0604020202020204" pitchFamily="34" charset="0"/>
              <a:buChar char="•"/>
            </a:pPr>
            <a:r>
              <a:rPr lang="en-US" sz="1200" b="0" i="0" dirty="0">
                <a:solidFill>
                  <a:srgbClr val="000000"/>
                </a:solidFill>
                <a:effectLst/>
                <a:latin typeface="+mn-lt"/>
              </a:rPr>
              <a:t>As Cervantes once wrote [in the work, Don Quixote], “Diligence is the mother of good </a:t>
            </a:r>
            <a:r>
              <a:rPr lang="en-US" sz="1200" b="0" i="0" dirty="0" err="1">
                <a:solidFill>
                  <a:srgbClr val="000000"/>
                </a:solidFill>
                <a:effectLst/>
                <a:latin typeface="+mn-lt"/>
              </a:rPr>
              <a:t>fortune.”</a:t>
            </a:r>
            <a:r>
              <a:rPr lang="en-US" sz="1200" b="0" i="0" baseline="30000" dirty="0" err="1">
                <a:solidFill>
                  <a:srgbClr val="000000"/>
                </a:solidFill>
                <a:effectLst/>
                <a:latin typeface="+mn-lt"/>
              </a:rPr>
              <a:t>iv</a:t>
            </a:r>
            <a:r>
              <a:rPr lang="en-US" sz="1200" b="0" i="0" dirty="0">
                <a:solidFill>
                  <a:srgbClr val="000000"/>
                </a:solidFill>
                <a:effectLst/>
                <a:latin typeface="+mn-lt"/>
              </a:rPr>
              <a:t> </a:t>
            </a:r>
          </a:p>
          <a:p>
            <a:pPr marL="628650" lvl="1" indent="-171450" algn="l">
              <a:buFont typeface="Arial" panose="020B0604020202020204" pitchFamily="34" charset="0"/>
              <a:buChar char="•"/>
            </a:pPr>
            <a:r>
              <a:rPr lang="en-US" sz="1200" b="1" i="0" dirty="0">
                <a:solidFill>
                  <a:srgbClr val="000000"/>
                </a:solidFill>
                <a:effectLst/>
                <a:latin typeface="+mn-lt"/>
              </a:rPr>
              <a:t>The Wisdom Literature repeatedly counsels diligence in one’s secular endeavors </a:t>
            </a:r>
          </a:p>
          <a:p>
            <a:pPr marL="0" lvl="0" indent="0" algn="l">
              <a:buFont typeface="Arial" panose="020B0604020202020204" pitchFamily="34" charset="0"/>
              <a:buNone/>
            </a:pPr>
            <a:r>
              <a:rPr lang="en-US" sz="1200" b="1" i="0" dirty="0">
                <a:solidFill>
                  <a:srgbClr val="000000"/>
                </a:solidFill>
                <a:effectLst/>
                <a:latin typeface="+mn-lt"/>
              </a:rPr>
              <a:t>(Proverbs 10:4-5), </a:t>
            </a:r>
            <a:r>
              <a:rPr lang="en-US" sz="1200" b="0" i="1" dirty="0">
                <a:solidFill>
                  <a:srgbClr val="000000"/>
                </a:solidFill>
                <a:effectLst/>
                <a:latin typeface="+mn-lt"/>
              </a:rPr>
              <a:t>“</a:t>
            </a:r>
            <a:r>
              <a:rPr lang="en-US" b="0" i="1" dirty="0"/>
              <a:t>He who has a slack hand becomes poor, But the hand of the diligent makes rich.”</a:t>
            </a:r>
            <a:endParaRPr lang="en-US" sz="1200" b="0" i="1" dirty="0">
              <a:solidFill>
                <a:srgbClr val="000000"/>
              </a:solidFill>
              <a:effectLst/>
              <a:latin typeface="+mn-lt"/>
            </a:endParaRPr>
          </a:p>
          <a:p>
            <a:pPr marL="0" lvl="0" indent="0" algn="l">
              <a:buFont typeface="Arial" panose="020B0604020202020204" pitchFamily="34" charset="0"/>
              <a:buNone/>
            </a:pPr>
            <a:r>
              <a:rPr lang="en-US" sz="1200" b="1" i="0" dirty="0">
                <a:solidFill>
                  <a:srgbClr val="000000"/>
                </a:solidFill>
                <a:effectLst/>
                <a:latin typeface="+mn-lt"/>
              </a:rPr>
              <a:t>(Proverbs 12:24, 27), </a:t>
            </a:r>
            <a:r>
              <a:rPr lang="en-US" sz="1200" b="0" i="1" dirty="0">
                <a:solidFill>
                  <a:srgbClr val="000000"/>
                </a:solidFill>
                <a:effectLst/>
                <a:latin typeface="+mn-lt"/>
              </a:rPr>
              <a:t>“</a:t>
            </a:r>
            <a:r>
              <a:rPr lang="en-US" b="0" i="1" dirty="0"/>
              <a:t>The hand of the diligent will rule, But the lazy man will be put to forced labor…  </a:t>
            </a:r>
            <a:r>
              <a:rPr lang="en-US" b="0" i="1" baseline="30000" dirty="0"/>
              <a:t>27</a:t>
            </a:r>
            <a:r>
              <a:rPr lang="en-US" b="0" i="1" dirty="0"/>
              <a:t> The lazy man does not roast what he took in hunting, But diligence is man's precious possession.”</a:t>
            </a:r>
            <a:endParaRPr lang="en-US" sz="1200" b="0" i="1" dirty="0">
              <a:solidFill>
                <a:srgbClr val="000000"/>
              </a:solidFill>
              <a:effectLst/>
              <a:latin typeface="+mn-lt"/>
            </a:endParaRPr>
          </a:p>
          <a:p>
            <a:pPr marL="0" lvl="0" indent="0" algn="l">
              <a:buFont typeface="Arial" panose="020B0604020202020204" pitchFamily="34" charset="0"/>
              <a:buNone/>
            </a:pPr>
            <a:r>
              <a:rPr lang="en-US" sz="1200" b="1" i="0" dirty="0">
                <a:solidFill>
                  <a:srgbClr val="000000"/>
                </a:solidFill>
                <a:effectLst/>
                <a:latin typeface="+mn-lt"/>
              </a:rPr>
              <a:t>(Proverbs 13:4), </a:t>
            </a:r>
            <a:r>
              <a:rPr lang="en-US" sz="1200" b="0" i="1" dirty="0">
                <a:solidFill>
                  <a:srgbClr val="000000"/>
                </a:solidFill>
                <a:effectLst/>
                <a:latin typeface="+mn-lt"/>
              </a:rPr>
              <a:t>“</a:t>
            </a:r>
            <a:r>
              <a:rPr lang="en-US" b="0" i="1" dirty="0"/>
              <a:t>The soul of a lazy man desires, and has nothing; But the soul of the diligent shall be made rich.”</a:t>
            </a:r>
            <a:endParaRPr lang="en-US" sz="1200" b="0" i="1" dirty="0">
              <a:solidFill>
                <a:srgbClr val="000000"/>
              </a:solidFill>
              <a:effectLst/>
              <a:latin typeface="+mn-lt"/>
            </a:endParaRPr>
          </a:p>
          <a:p>
            <a:pPr marL="0" lvl="0" indent="0" algn="l">
              <a:buFont typeface="Arial" panose="020B0604020202020204" pitchFamily="34" charset="0"/>
              <a:buNone/>
            </a:pPr>
            <a:r>
              <a:rPr lang="en-US" sz="1200" b="1" i="0" dirty="0">
                <a:solidFill>
                  <a:srgbClr val="000000"/>
                </a:solidFill>
                <a:effectLst/>
                <a:latin typeface="+mn-lt"/>
              </a:rPr>
              <a:t>(Proverbs 21:5), </a:t>
            </a:r>
            <a:r>
              <a:rPr lang="en-US" sz="1200" b="0" i="1" dirty="0">
                <a:solidFill>
                  <a:srgbClr val="000000"/>
                </a:solidFill>
                <a:effectLst/>
                <a:latin typeface="+mn-lt"/>
              </a:rPr>
              <a:t>“</a:t>
            </a:r>
            <a:r>
              <a:rPr lang="en-US" b="0" i="1" dirty="0"/>
              <a:t>The plans of the diligent lead surely to plenty, But those of everyone who is hasty, surely to poverty.”</a:t>
            </a:r>
            <a:endParaRPr lang="en-US" sz="1200" b="0" i="1" dirty="0">
              <a:solidFill>
                <a:srgbClr val="000000"/>
              </a:solidFill>
              <a:effectLst/>
              <a:latin typeface="+mn-lt"/>
            </a:endParaRPr>
          </a:p>
          <a:p>
            <a:pPr marL="628650" lvl="1" indent="-171450" algn="l">
              <a:buFont typeface="Arial" panose="020B0604020202020204" pitchFamily="34" charset="0"/>
              <a:buChar char="•"/>
            </a:pPr>
            <a:r>
              <a:rPr lang="en-US" sz="1200" b="1" i="0" dirty="0">
                <a:solidFill>
                  <a:srgbClr val="000000"/>
                </a:solidFill>
                <a:effectLst/>
                <a:latin typeface="+mn-lt"/>
              </a:rPr>
              <a:t>In a similar vein, the apostle Paul affirms that we should manifest a hearty and enthusiastic spirit, whatever our life’s work </a:t>
            </a:r>
          </a:p>
          <a:p>
            <a:pPr marL="0" lvl="0" indent="0" algn="l">
              <a:buFont typeface="Arial" panose="020B0604020202020204" pitchFamily="34" charset="0"/>
              <a:buNone/>
            </a:pPr>
            <a:r>
              <a:rPr lang="en-US" sz="1200" b="1" i="0" dirty="0">
                <a:solidFill>
                  <a:srgbClr val="000000"/>
                </a:solidFill>
                <a:effectLst/>
                <a:latin typeface="+mn-lt"/>
              </a:rPr>
              <a:t>(Ephesians 6:5-8), </a:t>
            </a:r>
            <a:r>
              <a:rPr lang="en-US" sz="1200" b="0" i="1" dirty="0">
                <a:solidFill>
                  <a:srgbClr val="000000"/>
                </a:solidFill>
                <a:effectLst/>
                <a:latin typeface="+mn-lt"/>
              </a:rPr>
              <a:t>“</a:t>
            </a:r>
            <a:r>
              <a:rPr lang="en-US" i="1" dirty="0"/>
              <a:t>Bondservants, be obedient to those who are your masters according to the flesh, with fear and trembling, in sincerity of heart, as to Christ;</a:t>
            </a:r>
            <a:r>
              <a:rPr lang="en-US" i="1" baseline="30000" dirty="0"/>
              <a:t> 6</a:t>
            </a:r>
            <a:r>
              <a:rPr lang="en-US" i="1" dirty="0"/>
              <a:t> not with eyeservice, as men-pleasers, but as bondservants of Christ, doing the will of God from the heart,</a:t>
            </a:r>
            <a:r>
              <a:rPr lang="en-US" i="1" baseline="30000" dirty="0"/>
              <a:t> 7</a:t>
            </a:r>
            <a:r>
              <a:rPr lang="en-US" i="1" dirty="0"/>
              <a:t> with goodwill doing service, as to the Lord, and not to men,</a:t>
            </a:r>
            <a:r>
              <a:rPr lang="en-US" i="1" baseline="30000" dirty="0"/>
              <a:t> 8</a:t>
            </a:r>
            <a:r>
              <a:rPr lang="en-US" i="1" dirty="0"/>
              <a:t> knowing that whatever good anyone does, he will receive the same from the Lord, whether he is a slave or free.”</a:t>
            </a:r>
            <a:endParaRPr lang="en-US" sz="1200" b="0" i="1" dirty="0">
              <a:solidFill>
                <a:srgbClr val="000000"/>
              </a:solidFill>
              <a:effectLst/>
              <a:latin typeface="+mn-lt"/>
            </a:endParaRPr>
          </a:p>
          <a:p>
            <a:pPr marL="0" lvl="0" indent="0" algn="l">
              <a:buFont typeface="Arial" panose="020B0604020202020204" pitchFamily="34" charset="0"/>
              <a:buNone/>
            </a:pPr>
            <a:r>
              <a:rPr lang="en-US" sz="1200" b="1" i="0" dirty="0">
                <a:solidFill>
                  <a:srgbClr val="000000"/>
                </a:solidFill>
                <a:effectLst/>
                <a:latin typeface="+mn-lt"/>
              </a:rPr>
              <a:t>(Colossians 3:23-24), </a:t>
            </a:r>
            <a:r>
              <a:rPr lang="en-US" sz="1200" b="0" i="1" dirty="0">
                <a:solidFill>
                  <a:srgbClr val="000000"/>
                </a:solidFill>
                <a:effectLst/>
                <a:latin typeface="+mn-lt"/>
              </a:rPr>
              <a:t>“</a:t>
            </a:r>
            <a:r>
              <a:rPr lang="en-US" i="1" dirty="0"/>
              <a:t>And whatever you do, do it heartily, as to the Lord and not to men,</a:t>
            </a:r>
            <a:r>
              <a:rPr lang="en-US" i="1" baseline="30000" dirty="0"/>
              <a:t> 24</a:t>
            </a:r>
            <a:r>
              <a:rPr lang="en-US" i="1" dirty="0"/>
              <a:t> knowing that from the Lord you will receive the reward of the inheritance; for you serve the Lord Christ.</a:t>
            </a:r>
            <a:r>
              <a:rPr lang="en-US" i="1" baseline="30000" dirty="0"/>
              <a:t> 25</a:t>
            </a:r>
            <a:r>
              <a:rPr lang="en-US" i="1" dirty="0"/>
              <a:t> But he who does wrong will be repaid for what he has done, and there is no partiality.”</a:t>
            </a:r>
            <a:endParaRPr lang="en-US" sz="1200" b="0" i="1" dirty="0">
              <a:solidFill>
                <a:srgbClr val="000000"/>
              </a:solidFill>
              <a:effectLst/>
              <a:latin typeface="+mn-lt"/>
            </a:endParaRPr>
          </a:p>
          <a:p>
            <a:pPr lvl="0" algn="just"/>
            <a:r>
              <a:rPr lang="en-US" sz="1200" b="0" i="0" dirty="0">
                <a:solidFill>
                  <a:srgbClr val="000000"/>
                </a:solidFill>
                <a:effectLst/>
                <a:latin typeface="+mn-lt"/>
              </a:rPr>
              <a:t>__________</a:t>
            </a:r>
          </a:p>
          <a:p>
            <a:pPr algn="l"/>
            <a:r>
              <a:rPr lang="en-US" sz="1200" b="0" i="0" dirty="0">
                <a:solidFill>
                  <a:srgbClr val="000000"/>
                </a:solidFill>
                <a:effectLst/>
                <a:latin typeface="+mn-lt"/>
              </a:rPr>
              <a:t>iv Miguel de Cervantes, </a:t>
            </a:r>
            <a:r>
              <a:rPr lang="en-US" sz="1200" b="0" i="1" dirty="0">
                <a:solidFill>
                  <a:srgbClr val="000000"/>
                </a:solidFill>
                <a:effectLst/>
                <a:latin typeface="+mn-lt"/>
              </a:rPr>
              <a:t>Don Quixote</a:t>
            </a:r>
            <a:r>
              <a:rPr lang="en-US" sz="1200" b="0" i="0" dirty="0">
                <a:solidFill>
                  <a:srgbClr val="000000"/>
                </a:solidFill>
                <a:effectLst/>
                <a:latin typeface="+mn-lt"/>
              </a:rPr>
              <a:t>, quoted in </a:t>
            </a:r>
            <a:r>
              <a:rPr lang="en-US" sz="1200" b="0" i="1" dirty="0">
                <a:solidFill>
                  <a:srgbClr val="000000"/>
                </a:solidFill>
                <a:effectLst/>
                <a:latin typeface="+mn-lt"/>
              </a:rPr>
              <a:t>Bartlett’s Familiar Quotations</a:t>
            </a:r>
            <a:r>
              <a:rPr lang="en-US" sz="1200" b="0" i="0" dirty="0">
                <a:solidFill>
                  <a:srgbClr val="000000"/>
                </a:solidFill>
                <a:effectLst/>
                <a:latin typeface="+mn-lt"/>
              </a:rPr>
              <a:t>, 15th ed., (Boston: Little, Brown &amp; Co., 1980), p. 170:34.</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5B777-3BC1-480B-A954-1946C8C79D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7246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sng" dirty="0">
                <a:solidFill>
                  <a:srgbClr val="000000"/>
                </a:solidFill>
                <a:effectLst/>
                <a:latin typeface="Georgia" panose="02040502050405020303" pitchFamily="18" charset="0"/>
              </a:rPr>
              <a:t>Conclusion</a:t>
            </a:r>
            <a:endParaRPr lang="en-US" b="1" i="0" dirty="0">
              <a:solidFill>
                <a:srgbClr val="000000"/>
              </a:solidFill>
              <a:effectLst/>
              <a:latin typeface="Times New Roman" panose="02020603050405020304" pitchFamily="18" charset="0"/>
            </a:endParaRPr>
          </a:p>
          <a:p>
            <a:pPr marL="628650" lvl="1" indent="-171450" algn="just">
              <a:buFont typeface="Arial" panose="020B0604020202020204" pitchFamily="34" charset="0"/>
              <a:buChar char="•"/>
            </a:pPr>
            <a:r>
              <a:rPr lang="en-US" b="0" i="0" dirty="0">
                <a:solidFill>
                  <a:srgbClr val="000000"/>
                </a:solidFill>
                <a:effectLst/>
                <a:latin typeface="Georgia" panose="02040502050405020303" pitchFamily="18" charset="0"/>
              </a:rPr>
              <a:t>As you can see, diligence is a vital concept. </a:t>
            </a:r>
          </a:p>
          <a:p>
            <a:pPr marL="628650" lvl="1" indent="-171450" algn="just">
              <a:buFont typeface="Arial" panose="020B0604020202020204" pitchFamily="34" charset="0"/>
              <a:buChar char="•"/>
            </a:pPr>
            <a:r>
              <a:rPr lang="en-US" b="0" i="0" dirty="0">
                <a:solidFill>
                  <a:srgbClr val="000000"/>
                </a:solidFill>
                <a:effectLst/>
                <a:latin typeface="Georgia" panose="02040502050405020303" pitchFamily="18" charset="0"/>
              </a:rPr>
              <a:t>Spiritual sluggishness will not see us through to the end; only those who diligently serve God will inherit the promised reward </a:t>
            </a:r>
          </a:p>
          <a:p>
            <a:pPr marL="0" lvl="0" indent="0" algn="just">
              <a:buFont typeface="Arial" panose="020B0604020202020204" pitchFamily="34" charset="0"/>
              <a:buNone/>
            </a:pPr>
            <a:r>
              <a:rPr lang="en-US" b="1" i="0" dirty="0">
                <a:solidFill>
                  <a:srgbClr val="000000"/>
                </a:solidFill>
                <a:effectLst/>
                <a:latin typeface="Georgia" panose="02040502050405020303" pitchFamily="18" charset="0"/>
              </a:rPr>
              <a:t>(Hebrews 4:11), </a:t>
            </a:r>
            <a:r>
              <a:rPr lang="en-US" b="0" i="1" dirty="0">
                <a:solidFill>
                  <a:srgbClr val="000000"/>
                </a:solidFill>
                <a:effectLst/>
                <a:latin typeface="Georgia" panose="02040502050405020303" pitchFamily="18" charset="0"/>
              </a:rPr>
              <a:t>“</a:t>
            </a:r>
            <a:r>
              <a:rPr lang="en-US" i="1" u="sng" dirty="0"/>
              <a:t>Let us therefore be diligent to enter that rest</a:t>
            </a:r>
            <a:r>
              <a:rPr lang="en-US" i="1" dirty="0"/>
              <a:t>, lest anyone fall according to the same example of disobedience.”</a:t>
            </a:r>
            <a:endParaRPr lang="en-US" b="0" i="1" dirty="0">
              <a:solidFill>
                <a:srgbClr val="000000"/>
              </a:solidFill>
              <a:effectLst/>
              <a:latin typeface="Georgia" panose="02040502050405020303" pitchFamily="18" charset="0"/>
            </a:endParaRPr>
          </a:p>
          <a:p>
            <a:pPr marL="628650" lvl="1" indent="-171450" algn="just">
              <a:buFont typeface="Arial" panose="020B0604020202020204" pitchFamily="34" charset="0"/>
              <a:buChar char="•"/>
            </a:pPr>
            <a:r>
              <a:rPr lang="en-US" b="0" i="0" dirty="0">
                <a:solidFill>
                  <a:srgbClr val="000000"/>
                </a:solidFill>
                <a:effectLst/>
                <a:latin typeface="Georgia" panose="02040502050405020303" pitchFamily="18" charset="0"/>
              </a:rPr>
              <a:t>We must not make the fatal mistake of neglecting this upright quality until it is too late</a:t>
            </a:r>
          </a:p>
          <a:p>
            <a:pPr marL="628650" lvl="1" indent="-171450" algn="just">
              <a:buFont typeface="Arial" panose="020B0604020202020204" pitchFamily="34" charset="0"/>
              <a:buChar char="•"/>
            </a:pPr>
            <a:r>
              <a:rPr lang="en-US" b="0" i="0" dirty="0">
                <a:solidFill>
                  <a:srgbClr val="000000"/>
                </a:solidFill>
                <a:effectLst/>
                <a:latin typeface="Georgia" panose="02040502050405020303" pitchFamily="18" charset="0"/>
              </a:rPr>
              <a:t>Will you not obey God while there is time and opportunity?</a:t>
            </a:r>
          </a:p>
          <a:p>
            <a:pPr marL="0" lvl="0" indent="0" algn="just">
              <a:buFont typeface="Arial" panose="020B0604020202020204" pitchFamily="34" charset="0"/>
              <a:buNone/>
            </a:pPr>
            <a:r>
              <a:rPr lang="en-US" b="1" i="0" dirty="0">
                <a:solidFill>
                  <a:srgbClr val="000000"/>
                </a:solidFill>
                <a:effectLst/>
                <a:latin typeface="Georgia" panose="02040502050405020303" pitchFamily="18" charset="0"/>
              </a:rPr>
              <a:t>(2 Peter 3:14), </a:t>
            </a:r>
            <a:r>
              <a:rPr lang="en-US" b="0" i="1" dirty="0">
                <a:solidFill>
                  <a:srgbClr val="000000"/>
                </a:solidFill>
                <a:effectLst/>
                <a:latin typeface="Georgia" panose="02040502050405020303" pitchFamily="18" charset="0"/>
              </a:rPr>
              <a:t>“</a:t>
            </a:r>
            <a:r>
              <a:rPr lang="en-US" i="1" dirty="0"/>
              <a:t>Therefore, beloved, looking forward to these things, be diligent to be found by Him in peace, without spot and blameless.”</a:t>
            </a:r>
            <a:endParaRPr lang="en-US" b="0" i="1" dirty="0">
              <a:solidFill>
                <a:srgbClr val="000000"/>
              </a:solidFill>
              <a:effectLst/>
              <a:latin typeface="Georgia" panose="02040502050405020303"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85B777-3BC1-480B-A954-1946C8C79D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654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B144-F977-4687-B0E7-BC2D26F35E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E07533-9655-4239-9A96-07B1BA17E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2BC4CA-A414-422B-AF6A-06BEA52B3153}"/>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5" name="Footer Placeholder 4">
            <a:extLst>
              <a:ext uri="{FF2B5EF4-FFF2-40B4-BE49-F238E27FC236}">
                <a16:creationId xmlns:a16="http://schemas.microsoft.com/office/drawing/2014/main" id="{66772480-1B04-42B8-A251-1F63D443B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4A33A-719D-4E4F-8147-48BD26723D8B}"/>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38661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980D-EC84-4144-BD7A-3B6B874DE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76FDE0-6543-47BC-823A-8B6E550CD9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6F47F-A2E1-40F4-B33C-4B7E2DC28D76}"/>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5" name="Footer Placeholder 4">
            <a:extLst>
              <a:ext uri="{FF2B5EF4-FFF2-40B4-BE49-F238E27FC236}">
                <a16:creationId xmlns:a16="http://schemas.microsoft.com/office/drawing/2014/main" id="{F6A90714-D46B-4424-B390-DDE791EA1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8FEB19-5CFA-4B28-9EE5-64B1255C7829}"/>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85528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379AC4-5B02-4C6E-B8EC-4D197A1771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C06C1C-3828-43E9-A9F3-4250DA7668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DB749-9767-4D3A-B064-951258B68467}"/>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5" name="Footer Placeholder 4">
            <a:extLst>
              <a:ext uri="{FF2B5EF4-FFF2-40B4-BE49-F238E27FC236}">
                <a16:creationId xmlns:a16="http://schemas.microsoft.com/office/drawing/2014/main" id="{0ED038B6-8D87-4631-9BCC-231C998FA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46C48-1B3C-4B85-8E93-BB051D7F9545}"/>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2575395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AC76-8D42-46E3-B439-54AB43F929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7CE6E-9B01-416B-834F-8CF57DB1E1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FCDCE-A526-4E0B-BB75-62C470A1814F}"/>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5" name="Footer Placeholder 4">
            <a:extLst>
              <a:ext uri="{FF2B5EF4-FFF2-40B4-BE49-F238E27FC236}">
                <a16:creationId xmlns:a16="http://schemas.microsoft.com/office/drawing/2014/main" id="{AEC329BD-D835-40BE-9C31-B9E77D310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6B429-3C35-440C-ADB6-1B955FE3D0FF}"/>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132068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652F2-381D-4429-8DBB-290B313AFA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D273F9-604F-4CEE-8332-0E48781A8E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63CE89-C639-47D6-8CFB-45E96D84F87A}"/>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5" name="Footer Placeholder 4">
            <a:extLst>
              <a:ext uri="{FF2B5EF4-FFF2-40B4-BE49-F238E27FC236}">
                <a16:creationId xmlns:a16="http://schemas.microsoft.com/office/drawing/2014/main" id="{5B17FA86-1A2F-492B-BDAD-F028ABAAF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C67D7-0DD6-472D-884A-02D2BE4C8BD3}"/>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399561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30594-399A-47F4-B8F7-4D6F859BA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1DBDE-6F66-4FFA-A636-640C1F2D0A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5EC29A-AD30-4B8C-847B-B5C188D1BC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9B34DB-E508-44BE-8144-0E9D5A83EB14}"/>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6" name="Footer Placeholder 5">
            <a:extLst>
              <a:ext uri="{FF2B5EF4-FFF2-40B4-BE49-F238E27FC236}">
                <a16:creationId xmlns:a16="http://schemas.microsoft.com/office/drawing/2014/main" id="{97309214-B7B0-4368-BFB9-81191F8F49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95EED1-7E71-4C48-93CA-4347EA0DA124}"/>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367592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C44C-CFBB-4D4C-9221-364E23D9F0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C2E2EC-9E8B-476B-8FA9-6A94A2CD3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EF866B-92B4-4686-B1D6-FF4FA273E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3229BB-28CF-4A19-BE61-0F46C3B440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052969-8816-421A-A215-F47470B63D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343E7-2B69-490E-938E-6139176B1E1C}"/>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8" name="Footer Placeholder 7">
            <a:extLst>
              <a:ext uri="{FF2B5EF4-FFF2-40B4-BE49-F238E27FC236}">
                <a16:creationId xmlns:a16="http://schemas.microsoft.com/office/drawing/2014/main" id="{B47CB9E0-92F7-4B36-9929-56C2A1B870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8B5044-2C91-4F0E-98AC-33A7C9672FE2}"/>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260784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8068-FE8A-416E-AE25-9A5594EB2A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481428-F591-4549-9A61-A2CF4D7BBC68}"/>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4" name="Footer Placeholder 3">
            <a:extLst>
              <a:ext uri="{FF2B5EF4-FFF2-40B4-BE49-F238E27FC236}">
                <a16:creationId xmlns:a16="http://schemas.microsoft.com/office/drawing/2014/main" id="{5B861C6D-71C8-42CC-998F-E53335202D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0AC6B-93F0-435F-B1AA-8730196F6886}"/>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286511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FB29C7-4332-4554-80AE-30D41A94CF38}"/>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3" name="Footer Placeholder 2">
            <a:extLst>
              <a:ext uri="{FF2B5EF4-FFF2-40B4-BE49-F238E27FC236}">
                <a16:creationId xmlns:a16="http://schemas.microsoft.com/office/drawing/2014/main" id="{68CC1690-7419-4162-A4B7-BACD7337A3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B23153-21F8-480F-B2C6-C251C10D2C3B}"/>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352742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192E-89BA-43FD-85BA-F7C97EDCB5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0809DF-6822-456E-B8DE-95B8CD6C38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372194-1AF2-4265-9971-F3B364C0E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B28317-B989-4034-BE94-314F75751238}"/>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6" name="Footer Placeholder 5">
            <a:extLst>
              <a:ext uri="{FF2B5EF4-FFF2-40B4-BE49-F238E27FC236}">
                <a16:creationId xmlns:a16="http://schemas.microsoft.com/office/drawing/2014/main" id="{23E4E6FA-D780-4720-90F9-214E82A431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BA81F-285D-4D27-9270-DDB7853AAC50}"/>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231196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4385-E8E7-432C-8006-7CE8C42B7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909CFB-3DE7-44E1-924D-3EFDA50BE6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508C0C-EFFE-4D9D-93BD-294052926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244C1A-79A3-44BA-AF67-00D9CD31C982}"/>
              </a:ext>
            </a:extLst>
          </p:cNvPr>
          <p:cNvSpPr>
            <a:spLocks noGrp="1"/>
          </p:cNvSpPr>
          <p:nvPr>
            <p:ph type="dt" sz="half" idx="10"/>
          </p:nvPr>
        </p:nvSpPr>
        <p:spPr/>
        <p:txBody>
          <a:bodyPr/>
          <a:lstStyle/>
          <a:p>
            <a:fld id="{9A2C35EB-8EBF-4E95-A27F-DE75C9280CB5}" type="datetimeFigureOut">
              <a:rPr lang="en-US" smtClean="0"/>
              <a:t>8/8/2020</a:t>
            </a:fld>
            <a:endParaRPr lang="en-US"/>
          </a:p>
        </p:txBody>
      </p:sp>
      <p:sp>
        <p:nvSpPr>
          <p:cNvPr id="6" name="Footer Placeholder 5">
            <a:extLst>
              <a:ext uri="{FF2B5EF4-FFF2-40B4-BE49-F238E27FC236}">
                <a16:creationId xmlns:a16="http://schemas.microsoft.com/office/drawing/2014/main" id="{9AA69FD3-1401-44E8-A5FC-E05B14E340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5D5DF-B614-436A-B422-1076E04A0CC8}"/>
              </a:ext>
            </a:extLst>
          </p:cNvPr>
          <p:cNvSpPr>
            <a:spLocks noGrp="1"/>
          </p:cNvSpPr>
          <p:nvPr>
            <p:ph type="sldNum" sz="quarter" idx="12"/>
          </p:nvPr>
        </p:nvSpPr>
        <p:spPr/>
        <p:txBody>
          <a:bodyPr/>
          <a:lstStyle/>
          <a:p>
            <a:fld id="{548B47BB-CE1D-4C6F-B7F1-ABCC1FD04010}" type="slidenum">
              <a:rPr lang="en-US" smtClean="0"/>
              <a:t>‹#›</a:t>
            </a:fld>
            <a:endParaRPr lang="en-US"/>
          </a:p>
        </p:txBody>
      </p:sp>
    </p:spTree>
    <p:extLst>
      <p:ext uri="{BB962C8B-B14F-4D97-AF65-F5344CB8AC3E}">
        <p14:creationId xmlns:p14="http://schemas.microsoft.com/office/powerpoint/2010/main" val="175515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708BE3-3A0B-47EC-8746-5AEC19ED7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3C4B25-D785-4799-BE50-89E436E2B5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4A300-92FE-458E-94CC-3628E1F6F1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C35EB-8EBF-4E95-A27F-DE75C9280CB5}" type="datetimeFigureOut">
              <a:rPr lang="en-US" smtClean="0"/>
              <a:t>8/8/2020</a:t>
            </a:fld>
            <a:endParaRPr lang="en-US"/>
          </a:p>
        </p:txBody>
      </p:sp>
      <p:sp>
        <p:nvSpPr>
          <p:cNvPr id="5" name="Footer Placeholder 4">
            <a:extLst>
              <a:ext uri="{FF2B5EF4-FFF2-40B4-BE49-F238E27FC236}">
                <a16:creationId xmlns:a16="http://schemas.microsoft.com/office/drawing/2014/main" id="{E10CDC45-FA4B-4D12-BBFF-952F393C3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903FDE-418E-4267-BF24-0DC1AE7074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B47BB-CE1D-4C6F-B7F1-ABCC1FD04010}" type="slidenum">
              <a:rPr lang="en-US" smtClean="0"/>
              <a:t>‹#›</a:t>
            </a:fld>
            <a:endParaRPr lang="en-US"/>
          </a:p>
        </p:txBody>
      </p:sp>
    </p:spTree>
    <p:extLst>
      <p:ext uri="{BB962C8B-B14F-4D97-AF65-F5344CB8AC3E}">
        <p14:creationId xmlns:p14="http://schemas.microsoft.com/office/powerpoint/2010/main" val="77916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856130" y="584481"/>
            <a:ext cx="4876800" cy="1203978"/>
          </a:xfrm>
        </p:spPr>
        <p:txBody>
          <a:bodyPr anchor="t">
            <a:normAutofit/>
          </a:bodyPr>
          <a:lstStyle/>
          <a:p>
            <a:pPr algn="l"/>
            <a:r>
              <a:rPr lang="en-US" sz="7200" dirty="0">
                <a:solidFill>
                  <a:schemeClr val="accent2">
                    <a:lumMod val="20000"/>
                    <a:lumOff val="80000"/>
                  </a:schemeClr>
                </a:solidFill>
                <a:latin typeface="Righteous" panose="02010506000000020000" pitchFamily="2" charset="0"/>
              </a:rPr>
              <a:t>Diligence</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954739" y="2756647"/>
            <a:ext cx="10313895" cy="2776352"/>
          </a:xfrm>
        </p:spPr>
        <p:txBody>
          <a:bodyPr>
            <a:noAutofit/>
          </a:bodyPr>
          <a:lstStyle/>
          <a:p>
            <a:pPr algn="just"/>
            <a:r>
              <a:rPr lang="en-US" sz="4800" dirty="0">
                <a:solidFill>
                  <a:schemeClr val="accent2">
                    <a:lumMod val="20000"/>
                    <a:lumOff val="80000"/>
                  </a:schemeClr>
                </a:solidFill>
              </a:rPr>
              <a:t>    “Keep your heart with all diligence, for out of it spring the issues of life.”</a:t>
            </a:r>
          </a:p>
          <a:p>
            <a:pPr algn="r"/>
            <a:endParaRPr lang="en-US" sz="200" dirty="0">
              <a:solidFill>
                <a:schemeClr val="accent2">
                  <a:lumMod val="20000"/>
                  <a:lumOff val="80000"/>
                </a:schemeClr>
              </a:solidFill>
            </a:endParaRPr>
          </a:p>
          <a:p>
            <a:pPr algn="r"/>
            <a:r>
              <a:rPr lang="en-US" sz="4000" dirty="0">
                <a:solidFill>
                  <a:schemeClr val="accent2">
                    <a:lumMod val="20000"/>
                    <a:lumOff val="80000"/>
                  </a:schemeClr>
                </a:solidFill>
              </a:rPr>
              <a:t>(Proverbs 4:23)</a:t>
            </a:r>
          </a:p>
        </p:txBody>
      </p:sp>
    </p:spTree>
    <p:extLst>
      <p:ext uri="{BB962C8B-B14F-4D97-AF65-F5344CB8AC3E}">
        <p14:creationId xmlns:p14="http://schemas.microsoft.com/office/powerpoint/2010/main" val="424329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1219200" y="1283728"/>
            <a:ext cx="4876800" cy="1203978"/>
          </a:xfrm>
        </p:spPr>
        <p:txBody>
          <a:bodyPr anchor="t">
            <a:normAutofit/>
          </a:bodyPr>
          <a:lstStyle/>
          <a:p>
            <a:r>
              <a:rPr lang="en-US" sz="7200" dirty="0">
                <a:solidFill>
                  <a:schemeClr val="accent2">
                    <a:lumMod val="20000"/>
                    <a:lumOff val="80000"/>
                  </a:schemeClr>
                </a:solidFill>
                <a:latin typeface="Righteous" panose="02010506000000020000" pitchFamily="2" charset="0"/>
              </a:rPr>
              <a:t>Diligence</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954740" y="2756647"/>
            <a:ext cx="5356412" cy="2776352"/>
          </a:xfrm>
        </p:spPr>
        <p:txBody>
          <a:bodyPr>
            <a:noAutofit/>
          </a:bodyPr>
          <a:lstStyle/>
          <a:p>
            <a:pPr algn="just"/>
            <a:r>
              <a:rPr lang="en-US" sz="4000" dirty="0">
                <a:solidFill>
                  <a:schemeClr val="accent2">
                    <a:lumMod val="20000"/>
                    <a:lumOff val="80000"/>
                  </a:schemeClr>
                </a:solidFill>
              </a:rPr>
              <a:t>    “Keep your heart with all diligence, for out of it spring the issues of life.”</a:t>
            </a:r>
          </a:p>
          <a:p>
            <a:pPr algn="r"/>
            <a:endParaRPr lang="en-US" sz="200" dirty="0">
              <a:solidFill>
                <a:schemeClr val="accent2">
                  <a:lumMod val="20000"/>
                  <a:lumOff val="80000"/>
                </a:schemeClr>
              </a:solidFill>
            </a:endParaRPr>
          </a:p>
          <a:p>
            <a:pPr algn="r"/>
            <a:r>
              <a:rPr lang="en-US" sz="4000" dirty="0">
                <a:solidFill>
                  <a:schemeClr val="accent2">
                    <a:lumMod val="20000"/>
                    <a:lumOff val="80000"/>
                  </a:schemeClr>
                </a:solidFill>
              </a:rPr>
              <a:t>(Proverbs 4:23)</a:t>
            </a:r>
          </a:p>
        </p:txBody>
      </p:sp>
      <p:sp>
        <p:nvSpPr>
          <p:cNvPr id="4" name="Rectangle: Top Corners Snipped 3">
            <a:extLst>
              <a:ext uri="{FF2B5EF4-FFF2-40B4-BE49-F238E27FC236}">
                <a16:creationId xmlns:a16="http://schemas.microsoft.com/office/drawing/2014/main" id="{23B74D1B-EE78-4BFC-A964-D2CCD4A91740}"/>
              </a:ext>
            </a:extLst>
          </p:cNvPr>
          <p:cNvSpPr/>
          <p:nvPr/>
        </p:nvSpPr>
        <p:spPr>
          <a:xfrm>
            <a:off x="7261412" y="926636"/>
            <a:ext cx="4007224" cy="4504765"/>
          </a:xfrm>
          <a:prstGeom prst="snip2SameRect">
            <a:avLst/>
          </a:prstGeom>
          <a:solidFill>
            <a:schemeClr val="accent6">
              <a:lumMod val="60000"/>
              <a:lumOff val="40000"/>
            </a:schemeClr>
          </a:solidFill>
          <a:ln w="76200" cmpd="thinThick">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693116F-6CC6-4B25-8FB0-2C93A3C87533}"/>
              </a:ext>
            </a:extLst>
          </p:cNvPr>
          <p:cNvSpPr txBox="1"/>
          <p:nvPr/>
        </p:nvSpPr>
        <p:spPr>
          <a:xfrm>
            <a:off x="7449670" y="5634319"/>
            <a:ext cx="3671047" cy="738664"/>
          </a:xfrm>
          <a:prstGeom prst="rect">
            <a:avLst/>
          </a:prstGeom>
          <a:noFill/>
        </p:spPr>
        <p:txBody>
          <a:bodyPr wrap="square" rtlCol="0">
            <a:spAutoFit/>
          </a:bodyPr>
          <a:lstStyle/>
          <a:p>
            <a:r>
              <a:rPr lang="en-US" sz="2400" dirty="0">
                <a:solidFill>
                  <a:schemeClr val="accent2">
                    <a:lumMod val="20000"/>
                    <a:lumOff val="80000"/>
                  </a:schemeClr>
                </a:solidFill>
                <a:latin typeface="Bebas Neue" panose="020B0606020202050201" pitchFamily="34" charset="0"/>
              </a:rPr>
              <a:t>Stan Cox</a:t>
            </a:r>
          </a:p>
          <a:p>
            <a:pPr algn="ctr"/>
            <a:r>
              <a:rPr lang="en-US" dirty="0">
                <a:solidFill>
                  <a:schemeClr val="accent2">
                    <a:lumMod val="20000"/>
                    <a:lumOff val="80000"/>
                  </a:schemeClr>
                </a:solidFill>
              </a:rPr>
              <a:t>Evangelist, West Side church of Christ</a:t>
            </a:r>
          </a:p>
        </p:txBody>
      </p:sp>
    </p:spTree>
    <p:extLst>
      <p:ext uri="{BB962C8B-B14F-4D97-AF65-F5344CB8AC3E}">
        <p14:creationId xmlns:p14="http://schemas.microsoft.com/office/powerpoint/2010/main" val="1199449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412668" y="382364"/>
            <a:ext cx="3220278" cy="942637"/>
          </a:xfrm>
        </p:spPr>
        <p:txBody>
          <a:bodyPr anchor="t">
            <a:normAutofit/>
          </a:bodyPr>
          <a:lstStyle/>
          <a:p>
            <a:r>
              <a:rPr lang="en-US" sz="4000" dirty="0">
                <a:solidFill>
                  <a:schemeClr val="accent4">
                    <a:lumMod val="60000"/>
                    <a:lumOff val="40000"/>
                  </a:schemeClr>
                </a:solidFill>
                <a:latin typeface="Righteous" panose="02010506000000020000" pitchFamily="2" charset="0"/>
              </a:rPr>
              <a:t>Diligence</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575733" y="1490140"/>
            <a:ext cx="6163734" cy="5113860"/>
          </a:xfrm>
        </p:spPr>
        <p:txBody>
          <a:bodyPr>
            <a:noAutofit/>
          </a:bodyPr>
          <a:lstStyle/>
          <a:p>
            <a:r>
              <a:rPr lang="en-US" sz="4800" dirty="0">
                <a:solidFill>
                  <a:schemeClr val="accent2">
                    <a:lumMod val="20000"/>
                    <a:lumOff val="80000"/>
                  </a:schemeClr>
                </a:solidFill>
                <a:latin typeface="Righteous" panose="02010506000000020000" pitchFamily="2" charset="0"/>
              </a:rPr>
              <a:t>In Serving God</a:t>
            </a:r>
            <a:endParaRPr lang="en-US" sz="4800" dirty="0">
              <a:solidFill>
                <a:schemeClr val="accent2">
                  <a:lumMod val="20000"/>
                  <a:lumOff val="80000"/>
                </a:schemeClr>
              </a:solidFill>
            </a:endParaRPr>
          </a:p>
          <a:p>
            <a:pPr algn="just"/>
            <a:endParaRPr lang="en-US" sz="800" dirty="0">
              <a:solidFill>
                <a:schemeClr val="accent2">
                  <a:lumMod val="20000"/>
                  <a:lumOff val="80000"/>
                </a:schemeClr>
              </a:solidFill>
            </a:endParaRPr>
          </a:p>
          <a:p>
            <a:r>
              <a:rPr lang="en-US" sz="4000" dirty="0">
                <a:solidFill>
                  <a:schemeClr val="accent2">
                    <a:lumMod val="20000"/>
                    <a:lumOff val="80000"/>
                  </a:schemeClr>
                </a:solidFill>
              </a:rPr>
              <a:t>Deuteronomy 4:9; 6:5-9</a:t>
            </a:r>
          </a:p>
          <a:p>
            <a:r>
              <a:rPr lang="en-US" sz="4000" dirty="0">
                <a:solidFill>
                  <a:schemeClr val="accent2">
                    <a:lumMod val="20000"/>
                    <a:lumOff val="80000"/>
                  </a:schemeClr>
                </a:solidFill>
              </a:rPr>
              <a:t>Proverbs 8:12-17</a:t>
            </a:r>
          </a:p>
          <a:p>
            <a:r>
              <a:rPr lang="en-US" sz="4000" dirty="0">
                <a:solidFill>
                  <a:schemeClr val="accent2">
                    <a:lumMod val="20000"/>
                    <a:lumOff val="80000"/>
                  </a:schemeClr>
                </a:solidFill>
              </a:rPr>
              <a:t>2 Timothy 2:15</a:t>
            </a:r>
          </a:p>
          <a:p>
            <a:r>
              <a:rPr lang="en-US" sz="4000" dirty="0">
                <a:solidFill>
                  <a:schemeClr val="accent2">
                    <a:lumMod val="20000"/>
                    <a:lumOff val="80000"/>
                  </a:schemeClr>
                </a:solidFill>
              </a:rPr>
              <a:t>John 13:17</a:t>
            </a:r>
          </a:p>
          <a:p>
            <a:r>
              <a:rPr lang="en-US" sz="4000" dirty="0">
                <a:solidFill>
                  <a:schemeClr val="accent2">
                    <a:lumMod val="20000"/>
                    <a:lumOff val="80000"/>
                  </a:schemeClr>
                </a:solidFill>
              </a:rPr>
              <a:t>Deuteronomy 6:16-19</a:t>
            </a:r>
          </a:p>
          <a:p>
            <a:r>
              <a:rPr lang="en-US" sz="4000" dirty="0">
                <a:solidFill>
                  <a:schemeClr val="accent2">
                    <a:lumMod val="20000"/>
                    <a:lumOff val="80000"/>
                  </a:schemeClr>
                </a:solidFill>
              </a:rPr>
              <a:t>1 Peter 1:5-11</a:t>
            </a:r>
          </a:p>
        </p:txBody>
      </p:sp>
      <p:sp>
        <p:nvSpPr>
          <p:cNvPr id="4" name="Rectangle: Top Corners Snipped 3">
            <a:extLst>
              <a:ext uri="{FF2B5EF4-FFF2-40B4-BE49-F238E27FC236}">
                <a16:creationId xmlns:a16="http://schemas.microsoft.com/office/drawing/2014/main" id="{23B74D1B-EE78-4BFC-A964-D2CCD4A91740}"/>
              </a:ext>
            </a:extLst>
          </p:cNvPr>
          <p:cNvSpPr/>
          <p:nvPr/>
        </p:nvSpPr>
        <p:spPr>
          <a:xfrm>
            <a:off x="7261412" y="926636"/>
            <a:ext cx="4007224" cy="4504765"/>
          </a:xfrm>
          <a:prstGeom prst="snip2SameRect">
            <a:avLst/>
          </a:prstGeom>
          <a:solidFill>
            <a:schemeClr val="accent6">
              <a:lumMod val="60000"/>
              <a:lumOff val="40000"/>
            </a:schemeClr>
          </a:solidFill>
          <a:ln w="76200" cmpd="thinThick">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693116F-6CC6-4B25-8FB0-2C93A3C87533}"/>
              </a:ext>
            </a:extLst>
          </p:cNvPr>
          <p:cNvSpPr txBox="1"/>
          <p:nvPr/>
        </p:nvSpPr>
        <p:spPr>
          <a:xfrm>
            <a:off x="7449670" y="5634319"/>
            <a:ext cx="36710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D7D31">
                    <a:lumMod val="20000"/>
                    <a:lumOff val="80000"/>
                  </a:srgbClr>
                </a:solidFill>
                <a:effectLst/>
                <a:uLnTx/>
                <a:uFillTx/>
                <a:latin typeface="Bebas Neue" panose="020B0606020202050201" pitchFamily="34"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623041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412668" y="382364"/>
            <a:ext cx="3220278" cy="942637"/>
          </a:xfrm>
        </p:spPr>
        <p:txBody>
          <a:bodyPr anchor="t">
            <a:normAutofit/>
          </a:bodyPr>
          <a:lstStyle/>
          <a:p>
            <a:r>
              <a:rPr lang="en-US" sz="4000" dirty="0">
                <a:solidFill>
                  <a:schemeClr val="accent4">
                    <a:lumMod val="60000"/>
                    <a:lumOff val="40000"/>
                  </a:schemeClr>
                </a:solidFill>
                <a:latin typeface="Righteous" panose="02010506000000020000" pitchFamily="2" charset="0"/>
              </a:rPr>
              <a:t>Diligence</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795129" y="1490140"/>
            <a:ext cx="5658679" cy="4882843"/>
          </a:xfrm>
        </p:spPr>
        <p:txBody>
          <a:bodyPr>
            <a:noAutofit/>
          </a:bodyPr>
          <a:lstStyle/>
          <a:p>
            <a:r>
              <a:rPr lang="en-US" sz="4800" dirty="0">
                <a:solidFill>
                  <a:schemeClr val="accent2">
                    <a:lumMod val="20000"/>
                    <a:lumOff val="80000"/>
                  </a:schemeClr>
                </a:solidFill>
                <a:latin typeface="Righteous" panose="02010506000000020000" pitchFamily="2" charset="0"/>
              </a:rPr>
              <a:t>In Serving Brethren</a:t>
            </a:r>
            <a:endParaRPr lang="en-US" sz="4800" dirty="0">
              <a:solidFill>
                <a:schemeClr val="accent2">
                  <a:lumMod val="20000"/>
                  <a:lumOff val="80000"/>
                </a:schemeClr>
              </a:solidFill>
            </a:endParaRPr>
          </a:p>
          <a:p>
            <a:pPr algn="just"/>
            <a:endParaRPr lang="en-US" sz="800" dirty="0">
              <a:solidFill>
                <a:schemeClr val="accent2">
                  <a:lumMod val="20000"/>
                  <a:lumOff val="80000"/>
                </a:schemeClr>
              </a:solidFill>
            </a:endParaRPr>
          </a:p>
          <a:p>
            <a:r>
              <a:rPr lang="en-US" sz="4000" dirty="0">
                <a:solidFill>
                  <a:schemeClr val="accent2">
                    <a:lumMod val="20000"/>
                    <a:lumOff val="80000"/>
                  </a:schemeClr>
                </a:solidFill>
              </a:rPr>
              <a:t>2 Corinthians 8:16-24</a:t>
            </a:r>
          </a:p>
          <a:p>
            <a:r>
              <a:rPr lang="en-US" sz="4000" dirty="0">
                <a:solidFill>
                  <a:schemeClr val="accent2">
                    <a:lumMod val="20000"/>
                    <a:lumOff val="80000"/>
                  </a:schemeClr>
                </a:solidFill>
              </a:rPr>
              <a:t>1 Timothy 5:9-10</a:t>
            </a:r>
          </a:p>
          <a:p>
            <a:r>
              <a:rPr lang="en-US" sz="4000" dirty="0">
                <a:solidFill>
                  <a:schemeClr val="accent2">
                    <a:lumMod val="20000"/>
                    <a:lumOff val="80000"/>
                  </a:schemeClr>
                </a:solidFill>
              </a:rPr>
              <a:t>Romans 12:6-13</a:t>
            </a:r>
          </a:p>
          <a:p>
            <a:r>
              <a:rPr lang="en-US" sz="4000" dirty="0">
                <a:solidFill>
                  <a:schemeClr val="accent2">
                    <a:lumMod val="20000"/>
                    <a:lumOff val="80000"/>
                  </a:schemeClr>
                </a:solidFill>
              </a:rPr>
              <a:t>1 John 3:17-18</a:t>
            </a:r>
          </a:p>
          <a:p>
            <a:r>
              <a:rPr lang="en-US" sz="4000" dirty="0">
                <a:solidFill>
                  <a:schemeClr val="accent2">
                    <a:lumMod val="20000"/>
                    <a:lumOff val="80000"/>
                  </a:schemeClr>
                </a:solidFill>
              </a:rPr>
              <a:t>Titus 3:14</a:t>
            </a:r>
          </a:p>
        </p:txBody>
      </p:sp>
      <p:sp>
        <p:nvSpPr>
          <p:cNvPr id="4" name="Rectangle: Top Corners Snipped 3">
            <a:extLst>
              <a:ext uri="{FF2B5EF4-FFF2-40B4-BE49-F238E27FC236}">
                <a16:creationId xmlns:a16="http://schemas.microsoft.com/office/drawing/2014/main" id="{23B74D1B-EE78-4BFC-A964-D2CCD4A91740}"/>
              </a:ext>
            </a:extLst>
          </p:cNvPr>
          <p:cNvSpPr/>
          <p:nvPr/>
        </p:nvSpPr>
        <p:spPr>
          <a:xfrm>
            <a:off x="7261412" y="926636"/>
            <a:ext cx="4007224" cy="4504765"/>
          </a:xfrm>
          <a:prstGeom prst="snip2SameRect">
            <a:avLst/>
          </a:prstGeom>
          <a:solidFill>
            <a:schemeClr val="accent6">
              <a:lumMod val="60000"/>
              <a:lumOff val="40000"/>
            </a:schemeClr>
          </a:solidFill>
          <a:ln w="76200" cmpd="thinThick">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693116F-6CC6-4B25-8FB0-2C93A3C87533}"/>
              </a:ext>
            </a:extLst>
          </p:cNvPr>
          <p:cNvSpPr txBox="1"/>
          <p:nvPr/>
        </p:nvSpPr>
        <p:spPr>
          <a:xfrm>
            <a:off x="7449670" y="5634319"/>
            <a:ext cx="36710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D7D31">
                    <a:lumMod val="20000"/>
                    <a:lumOff val="80000"/>
                  </a:srgbClr>
                </a:solidFill>
                <a:effectLst/>
                <a:uLnTx/>
                <a:uFillTx/>
                <a:latin typeface="Bebas Neue" panose="020B0606020202050201" pitchFamily="34"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38305912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412668" y="382364"/>
            <a:ext cx="3220278" cy="942637"/>
          </a:xfrm>
        </p:spPr>
        <p:txBody>
          <a:bodyPr anchor="t">
            <a:normAutofit/>
          </a:bodyPr>
          <a:lstStyle/>
          <a:p>
            <a:r>
              <a:rPr lang="en-US" sz="4000" dirty="0">
                <a:solidFill>
                  <a:schemeClr val="accent4">
                    <a:lumMod val="60000"/>
                    <a:lumOff val="40000"/>
                  </a:schemeClr>
                </a:solidFill>
                <a:latin typeface="Righteous" panose="02010506000000020000" pitchFamily="2" charset="0"/>
              </a:rPr>
              <a:t>Diligence</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592667" y="1490140"/>
            <a:ext cx="5977466" cy="4373217"/>
          </a:xfrm>
        </p:spPr>
        <p:txBody>
          <a:bodyPr>
            <a:noAutofit/>
          </a:bodyPr>
          <a:lstStyle/>
          <a:p>
            <a:r>
              <a:rPr lang="en-US" sz="4800" dirty="0">
                <a:solidFill>
                  <a:schemeClr val="accent2">
                    <a:lumMod val="20000"/>
                    <a:lumOff val="80000"/>
                  </a:schemeClr>
                </a:solidFill>
                <a:latin typeface="Righteous" panose="02010506000000020000" pitchFamily="2" charset="0"/>
              </a:rPr>
              <a:t>In Serving Family</a:t>
            </a:r>
            <a:endParaRPr lang="en-US" sz="4800" dirty="0">
              <a:solidFill>
                <a:schemeClr val="accent2">
                  <a:lumMod val="20000"/>
                  <a:lumOff val="80000"/>
                </a:schemeClr>
              </a:solidFill>
            </a:endParaRPr>
          </a:p>
          <a:p>
            <a:pPr algn="just"/>
            <a:endParaRPr lang="en-US" sz="800" dirty="0">
              <a:solidFill>
                <a:schemeClr val="accent2">
                  <a:lumMod val="20000"/>
                  <a:lumOff val="80000"/>
                </a:schemeClr>
              </a:solidFill>
            </a:endParaRPr>
          </a:p>
          <a:p>
            <a:r>
              <a:rPr lang="en-US" sz="4000" dirty="0">
                <a:solidFill>
                  <a:schemeClr val="accent2">
                    <a:lumMod val="20000"/>
                    <a:lumOff val="80000"/>
                  </a:schemeClr>
                </a:solidFill>
              </a:rPr>
              <a:t>Ephesians 5:22,24,25,28,33</a:t>
            </a:r>
          </a:p>
          <a:p>
            <a:r>
              <a:rPr lang="en-US" sz="4000" dirty="0">
                <a:solidFill>
                  <a:schemeClr val="accent2">
                    <a:lumMod val="20000"/>
                    <a:lumOff val="80000"/>
                  </a:schemeClr>
                </a:solidFill>
              </a:rPr>
              <a:t>Ephesians 6:1-4</a:t>
            </a:r>
          </a:p>
          <a:p>
            <a:r>
              <a:rPr lang="en-US" sz="4000" dirty="0">
                <a:solidFill>
                  <a:schemeClr val="accent2">
                    <a:lumMod val="20000"/>
                    <a:lumOff val="80000"/>
                  </a:schemeClr>
                </a:solidFill>
              </a:rPr>
              <a:t>Proverbs 13:24</a:t>
            </a:r>
          </a:p>
          <a:p>
            <a:r>
              <a:rPr lang="en-US" sz="4000" dirty="0">
                <a:solidFill>
                  <a:schemeClr val="accent2">
                    <a:lumMod val="20000"/>
                    <a:lumOff val="80000"/>
                  </a:schemeClr>
                </a:solidFill>
              </a:rPr>
              <a:t>Luke 16:10</a:t>
            </a:r>
          </a:p>
        </p:txBody>
      </p:sp>
      <p:sp>
        <p:nvSpPr>
          <p:cNvPr id="4" name="Rectangle: Top Corners Snipped 3">
            <a:extLst>
              <a:ext uri="{FF2B5EF4-FFF2-40B4-BE49-F238E27FC236}">
                <a16:creationId xmlns:a16="http://schemas.microsoft.com/office/drawing/2014/main" id="{23B74D1B-EE78-4BFC-A964-D2CCD4A91740}"/>
              </a:ext>
            </a:extLst>
          </p:cNvPr>
          <p:cNvSpPr/>
          <p:nvPr/>
        </p:nvSpPr>
        <p:spPr>
          <a:xfrm>
            <a:off x="7261412" y="926636"/>
            <a:ext cx="4007224" cy="4504765"/>
          </a:xfrm>
          <a:prstGeom prst="snip2SameRect">
            <a:avLst/>
          </a:prstGeom>
          <a:solidFill>
            <a:schemeClr val="accent6">
              <a:lumMod val="60000"/>
              <a:lumOff val="40000"/>
            </a:schemeClr>
          </a:solidFill>
          <a:ln w="76200" cmpd="thinThick">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693116F-6CC6-4B25-8FB0-2C93A3C87533}"/>
              </a:ext>
            </a:extLst>
          </p:cNvPr>
          <p:cNvSpPr txBox="1"/>
          <p:nvPr/>
        </p:nvSpPr>
        <p:spPr>
          <a:xfrm>
            <a:off x="7449670" y="5634319"/>
            <a:ext cx="36710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D7D31">
                    <a:lumMod val="20000"/>
                    <a:lumOff val="80000"/>
                  </a:srgbClr>
                </a:solidFill>
                <a:effectLst/>
                <a:uLnTx/>
                <a:uFillTx/>
                <a:latin typeface="Bebas Neue" panose="020B0606020202050201" pitchFamily="34"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27448462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412668" y="382364"/>
            <a:ext cx="3220278" cy="942637"/>
          </a:xfrm>
        </p:spPr>
        <p:txBody>
          <a:bodyPr anchor="t">
            <a:normAutofit/>
          </a:bodyPr>
          <a:lstStyle/>
          <a:p>
            <a:r>
              <a:rPr lang="en-US" sz="4000" dirty="0">
                <a:solidFill>
                  <a:schemeClr val="accent4">
                    <a:lumMod val="60000"/>
                    <a:lumOff val="40000"/>
                  </a:schemeClr>
                </a:solidFill>
                <a:latin typeface="Righteous" panose="02010506000000020000" pitchFamily="2" charset="0"/>
              </a:rPr>
              <a:t>Diligence</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795129" y="1490140"/>
            <a:ext cx="5658679" cy="4373217"/>
          </a:xfrm>
        </p:spPr>
        <p:txBody>
          <a:bodyPr>
            <a:noAutofit/>
          </a:bodyPr>
          <a:lstStyle/>
          <a:p>
            <a:r>
              <a:rPr lang="en-US" sz="4800" dirty="0">
                <a:solidFill>
                  <a:schemeClr val="accent2">
                    <a:lumMod val="20000"/>
                    <a:lumOff val="80000"/>
                  </a:schemeClr>
                </a:solidFill>
                <a:latin typeface="Righteous" panose="02010506000000020000" pitchFamily="2" charset="0"/>
              </a:rPr>
              <a:t>In Serving Others</a:t>
            </a:r>
            <a:endParaRPr lang="en-US" sz="4800" dirty="0">
              <a:solidFill>
                <a:schemeClr val="accent2">
                  <a:lumMod val="20000"/>
                  <a:lumOff val="80000"/>
                </a:schemeClr>
              </a:solidFill>
            </a:endParaRPr>
          </a:p>
          <a:p>
            <a:pPr algn="just"/>
            <a:endParaRPr lang="en-US" sz="800" dirty="0">
              <a:solidFill>
                <a:schemeClr val="accent2">
                  <a:lumMod val="20000"/>
                  <a:lumOff val="80000"/>
                </a:schemeClr>
              </a:solidFill>
            </a:endParaRPr>
          </a:p>
          <a:p>
            <a:r>
              <a:rPr lang="en-US" sz="4000" dirty="0">
                <a:solidFill>
                  <a:schemeClr val="accent2">
                    <a:lumMod val="20000"/>
                    <a:lumOff val="80000"/>
                  </a:schemeClr>
                </a:solidFill>
              </a:rPr>
              <a:t>Proverbs 10:4-5; 12:24,27</a:t>
            </a:r>
          </a:p>
          <a:p>
            <a:r>
              <a:rPr lang="en-US" sz="4000" dirty="0">
                <a:solidFill>
                  <a:schemeClr val="accent2">
                    <a:lumMod val="20000"/>
                    <a:lumOff val="80000"/>
                  </a:schemeClr>
                </a:solidFill>
              </a:rPr>
              <a:t>Proverbs 13:4; 21:5</a:t>
            </a:r>
          </a:p>
          <a:p>
            <a:r>
              <a:rPr lang="en-US" sz="4000" dirty="0">
                <a:solidFill>
                  <a:schemeClr val="accent2">
                    <a:lumMod val="20000"/>
                    <a:lumOff val="80000"/>
                  </a:schemeClr>
                </a:solidFill>
              </a:rPr>
              <a:t>Ephesians 6:5-8</a:t>
            </a:r>
          </a:p>
          <a:p>
            <a:r>
              <a:rPr lang="en-US" sz="4000" dirty="0">
                <a:solidFill>
                  <a:schemeClr val="accent2">
                    <a:lumMod val="20000"/>
                    <a:lumOff val="80000"/>
                  </a:schemeClr>
                </a:solidFill>
              </a:rPr>
              <a:t>Colossians 3:23-24</a:t>
            </a:r>
          </a:p>
        </p:txBody>
      </p:sp>
      <p:sp>
        <p:nvSpPr>
          <p:cNvPr id="4" name="Rectangle: Top Corners Snipped 3">
            <a:extLst>
              <a:ext uri="{FF2B5EF4-FFF2-40B4-BE49-F238E27FC236}">
                <a16:creationId xmlns:a16="http://schemas.microsoft.com/office/drawing/2014/main" id="{23B74D1B-EE78-4BFC-A964-D2CCD4A91740}"/>
              </a:ext>
            </a:extLst>
          </p:cNvPr>
          <p:cNvSpPr/>
          <p:nvPr/>
        </p:nvSpPr>
        <p:spPr>
          <a:xfrm>
            <a:off x="7261412" y="926636"/>
            <a:ext cx="4007224" cy="4504765"/>
          </a:xfrm>
          <a:prstGeom prst="snip2SameRect">
            <a:avLst/>
          </a:prstGeom>
          <a:solidFill>
            <a:schemeClr val="accent6">
              <a:lumMod val="60000"/>
              <a:lumOff val="40000"/>
            </a:schemeClr>
          </a:solidFill>
          <a:ln w="76200" cmpd="thinThick">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693116F-6CC6-4B25-8FB0-2C93A3C87533}"/>
              </a:ext>
            </a:extLst>
          </p:cNvPr>
          <p:cNvSpPr txBox="1"/>
          <p:nvPr/>
        </p:nvSpPr>
        <p:spPr>
          <a:xfrm>
            <a:off x="7449670" y="5634319"/>
            <a:ext cx="36710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D7D31">
                    <a:lumMod val="20000"/>
                    <a:lumOff val="80000"/>
                  </a:srgbClr>
                </a:solidFill>
                <a:effectLst/>
                <a:uLnTx/>
                <a:uFillTx/>
                <a:latin typeface="Bebas Neue" panose="020B0606020202050201" pitchFamily="34"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22883777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8D38-24BF-4FE0-9595-137D7D44CFEB}"/>
              </a:ext>
            </a:extLst>
          </p:cNvPr>
          <p:cNvSpPr>
            <a:spLocks noGrp="1"/>
          </p:cNvSpPr>
          <p:nvPr>
            <p:ph type="ctrTitle"/>
          </p:nvPr>
        </p:nvSpPr>
        <p:spPr>
          <a:xfrm>
            <a:off x="1219200" y="1283728"/>
            <a:ext cx="4876800" cy="1203978"/>
          </a:xfrm>
        </p:spPr>
        <p:txBody>
          <a:bodyPr anchor="t">
            <a:normAutofit/>
          </a:bodyPr>
          <a:lstStyle/>
          <a:p>
            <a:r>
              <a:rPr lang="en-US" sz="7200" dirty="0">
                <a:solidFill>
                  <a:schemeClr val="accent2">
                    <a:lumMod val="20000"/>
                    <a:lumOff val="80000"/>
                  </a:schemeClr>
                </a:solidFill>
                <a:latin typeface="Righteous" panose="02010506000000020000" pitchFamily="2" charset="0"/>
              </a:rPr>
              <a:t>Conclusion</a:t>
            </a:r>
          </a:p>
        </p:txBody>
      </p:sp>
      <p:sp>
        <p:nvSpPr>
          <p:cNvPr id="3" name="Subtitle 2">
            <a:extLst>
              <a:ext uri="{FF2B5EF4-FFF2-40B4-BE49-F238E27FC236}">
                <a16:creationId xmlns:a16="http://schemas.microsoft.com/office/drawing/2014/main" id="{84EC1C26-2750-47EE-9E48-BD5D82774824}"/>
              </a:ext>
            </a:extLst>
          </p:cNvPr>
          <p:cNvSpPr>
            <a:spLocks noGrp="1"/>
          </p:cNvSpPr>
          <p:nvPr>
            <p:ph type="subTitle" idx="1"/>
          </p:nvPr>
        </p:nvSpPr>
        <p:spPr>
          <a:xfrm>
            <a:off x="954740" y="2756646"/>
            <a:ext cx="5356412" cy="3186953"/>
          </a:xfrm>
        </p:spPr>
        <p:txBody>
          <a:bodyPr>
            <a:noAutofit/>
          </a:bodyPr>
          <a:lstStyle/>
          <a:p>
            <a:r>
              <a:rPr lang="en-US" sz="4000" dirty="0">
                <a:solidFill>
                  <a:schemeClr val="accent2">
                    <a:lumMod val="20000"/>
                    <a:lumOff val="80000"/>
                  </a:schemeClr>
                </a:solidFill>
              </a:rPr>
              <a:t>Diligence in being found faithful to the Lord is required of all men.</a:t>
            </a:r>
          </a:p>
          <a:p>
            <a:endParaRPr lang="en-US" sz="800" dirty="0">
              <a:solidFill>
                <a:schemeClr val="accent2">
                  <a:lumMod val="20000"/>
                  <a:lumOff val="80000"/>
                </a:schemeClr>
              </a:solidFill>
            </a:endParaRPr>
          </a:p>
          <a:p>
            <a:r>
              <a:rPr lang="en-US" sz="4000" dirty="0">
                <a:solidFill>
                  <a:schemeClr val="accent2">
                    <a:lumMod val="20000"/>
                    <a:lumOff val="80000"/>
                  </a:schemeClr>
                </a:solidFill>
              </a:rPr>
              <a:t>cf. 2 Peter 3:14</a:t>
            </a:r>
          </a:p>
        </p:txBody>
      </p:sp>
      <p:sp>
        <p:nvSpPr>
          <p:cNvPr id="4" name="Rectangle: Top Corners Snipped 3">
            <a:extLst>
              <a:ext uri="{FF2B5EF4-FFF2-40B4-BE49-F238E27FC236}">
                <a16:creationId xmlns:a16="http://schemas.microsoft.com/office/drawing/2014/main" id="{23B74D1B-EE78-4BFC-A964-D2CCD4A91740}"/>
              </a:ext>
            </a:extLst>
          </p:cNvPr>
          <p:cNvSpPr/>
          <p:nvPr/>
        </p:nvSpPr>
        <p:spPr>
          <a:xfrm>
            <a:off x="7261412" y="926636"/>
            <a:ext cx="4007224" cy="4504765"/>
          </a:xfrm>
          <a:prstGeom prst="snip2SameRect">
            <a:avLst/>
          </a:prstGeom>
          <a:solidFill>
            <a:schemeClr val="accent6">
              <a:lumMod val="60000"/>
              <a:lumOff val="40000"/>
            </a:schemeClr>
          </a:solidFill>
          <a:ln w="76200" cmpd="thinThick">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693116F-6CC6-4B25-8FB0-2C93A3C87533}"/>
              </a:ext>
            </a:extLst>
          </p:cNvPr>
          <p:cNvSpPr txBox="1"/>
          <p:nvPr/>
        </p:nvSpPr>
        <p:spPr>
          <a:xfrm>
            <a:off x="7449670" y="5634319"/>
            <a:ext cx="36710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ED7D31">
                    <a:lumMod val="20000"/>
                    <a:lumOff val="80000"/>
                  </a:srgbClr>
                </a:solidFill>
                <a:effectLst/>
                <a:uLnTx/>
                <a:uFillTx/>
                <a:latin typeface="Bebas Neue" panose="020B0606020202050201" pitchFamily="34" charset="0"/>
                <a:ea typeface="+mn-ea"/>
                <a:cs typeface="+mn-cs"/>
              </a:rPr>
              <a:t>Stan Cox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D7D31">
                    <a:lumMod val="20000"/>
                    <a:lumOff val="80000"/>
                  </a:srgbClr>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31054548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2637</Words>
  <Application>Microsoft Office PowerPoint</Application>
  <PresentationFormat>Widescreen</PresentationFormat>
  <Paragraphs>139</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Bebas Neue</vt:lpstr>
      <vt:lpstr>Calibri</vt:lpstr>
      <vt:lpstr>Calibri Light</vt:lpstr>
      <vt:lpstr>Georgia</vt:lpstr>
      <vt:lpstr>Righteous</vt:lpstr>
      <vt:lpstr>Times New Roman</vt:lpstr>
      <vt:lpstr>Office Theme</vt:lpstr>
      <vt:lpstr>Diligence</vt:lpstr>
      <vt:lpstr>Diligence</vt:lpstr>
      <vt:lpstr>Diligence</vt:lpstr>
      <vt:lpstr>Diligence</vt:lpstr>
      <vt:lpstr>Diligence</vt:lpstr>
      <vt:lpstr>Diligence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Diligence</dc:title>
  <dc:creator>Stan Cox</dc:creator>
  <cp:lastModifiedBy>Stan Cox</cp:lastModifiedBy>
  <cp:revision>4</cp:revision>
  <dcterms:created xsi:type="dcterms:W3CDTF">2020-08-07T18:40:47Z</dcterms:created>
  <dcterms:modified xsi:type="dcterms:W3CDTF">2020-08-08T23:36:09Z</dcterms:modified>
</cp:coreProperties>
</file>