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9" r:id="rId3"/>
    <p:sldId id="257" r:id="rId4"/>
    <p:sldId id="258" r:id="rId5"/>
    <p:sldId id="268" r:id="rId6"/>
    <p:sldId id="260" r:id="rId7"/>
    <p:sldId id="261" r:id="rId8"/>
    <p:sldId id="269" r:id="rId9"/>
    <p:sldId id="262" r:id="rId10"/>
    <p:sldId id="275" r:id="rId11"/>
    <p:sldId id="263" r:id="rId12"/>
    <p:sldId id="264" r:id="rId13"/>
    <p:sldId id="274" r:id="rId14"/>
    <p:sldId id="265" r:id="rId15"/>
    <p:sldId id="266" r:id="rId16"/>
    <p:sldId id="276" r:id="rId17"/>
    <p:sldId id="272" r:id="rId18"/>
    <p:sldId id="277" r:id="rId19"/>
    <p:sldId id="278" r:id="rId20"/>
    <p:sldId id="279" r:id="rId21"/>
    <p:sldId id="280" r:id="rId2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002" autoAdjust="0"/>
  </p:normalViewPr>
  <p:slideViewPr>
    <p:cSldViewPr>
      <p:cViewPr varScale="1">
        <p:scale>
          <a:sx n="49" d="100"/>
          <a:sy n="49" d="100"/>
        </p:scale>
        <p:origin x="-1902" y="-9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sz="1800" dirty="0">
                <a:latin typeface="Bernard MT Condensed" pitchFamily="18" charset="0"/>
              </a:rPr>
              <a:t>Divergent Views of Baptism</a:t>
            </a:r>
            <a:r>
              <a:rPr lang="en-US" dirty="0" smtClean="0"/>
              <a:t>	</a:t>
            </a:r>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smtClean="0"/>
              <a:t>June 30, 2013 PM</a:t>
            </a:r>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1578024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763DFC63-31B1-4B84-9202-C958F702E77F}" type="datetimeFigureOut">
              <a:rPr lang="en-US" smtClean="0"/>
              <a:t>8/6/2013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8F221F19-4F33-414D-9A30-F42770F809A1}" type="slidenum">
              <a:rPr lang="en-US" smtClean="0"/>
              <a:t>‹#›</a:t>
            </a:fld>
            <a:endParaRPr lang="en-US"/>
          </a:p>
        </p:txBody>
      </p:sp>
    </p:spTree>
    <p:extLst>
      <p:ext uri="{BB962C8B-B14F-4D97-AF65-F5344CB8AC3E}">
        <p14:creationId xmlns:p14="http://schemas.microsoft.com/office/powerpoint/2010/main" val="208853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a:t>
            </a:r>
            <a:r>
              <a:rPr lang="en-US" baseline="0" dirty="0" smtClean="0"/>
              <a:t> based upon an event held by Christ Evangelical Church in Bellingham, Washington on June 23, 2013.  Several weeks previous to that event, Joe Price (local to the area) wrote a short article expressing the differences between the event (scheduled weeks in advance, with registration for baptism and the promise of free hot dogs) and Bible baptism.  This sermon used that article, which appeared in the June 9, 2013 issue of “The Spirit’s Sword” as source material.</a:t>
            </a:r>
          </a:p>
          <a:p>
            <a:r>
              <a:rPr lang="en-US" baseline="0" dirty="0" smtClean="0"/>
              <a:t>Preached at West Side </a:t>
            </a:r>
            <a:r>
              <a:rPr lang="en-US" baseline="0" smtClean="0"/>
              <a:t>on </a:t>
            </a:r>
            <a:r>
              <a:rPr lang="en-US" baseline="0" smtClean="0"/>
              <a:t>July 7, </a:t>
            </a:r>
            <a:r>
              <a:rPr lang="en-US" baseline="0" dirty="0" smtClean="0"/>
              <a:t>2013 PM</a:t>
            </a:r>
          </a:p>
          <a:p>
            <a:r>
              <a:rPr lang="en-US" baseline="0" dirty="0" smtClean="0"/>
              <a:t>Print Slides: 1,3-4,8,17,20</a:t>
            </a:r>
            <a:endParaRPr lang="en-US" dirty="0"/>
          </a:p>
        </p:txBody>
      </p:sp>
      <p:sp>
        <p:nvSpPr>
          <p:cNvPr id="4" name="Slide Number Placeholder 3"/>
          <p:cNvSpPr>
            <a:spLocks noGrp="1"/>
          </p:cNvSpPr>
          <p:nvPr>
            <p:ph type="sldNum" sz="quarter" idx="10"/>
          </p:nvPr>
        </p:nvSpPr>
        <p:spPr/>
        <p:txBody>
          <a:bodyPr/>
          <a:lstStyle/>
          <a:p>
            <a:fld id="{8F221F19-4F33-414D-9A30-F42770F809A1}" type="slidenum">
              <a:rPr lang="en-US" smtClean="0"/>
              <a:t>1</a:t>
            </a:fld>
            <a:endParaRPr lang="en-US"/>
          </a:p>
        </p:txBody>
      </p:sp>
    </p:spTree>
    <p:extLst>
      <p:ext uri="{BB962C8B-B14F-4D97-AF65-F5344CB8AC3E}">
        <p14:creationId xmlns:p14="http://schemas.microsoft.com/office/powerpoint/2010/main" val="3468793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8C2DA0-0B1F-4A01-A2E5-0BA36C09F16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583969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C2DA0-0B1F-4A01-A2E5-0BA36C09F16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252867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C2DA0-0B1F-4A01-A2E5-0BA36C09F16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246238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C2DA0-0B1F-4A01-A2E5-0BA36C09F16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11016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8C2DA0-0B1F-4A01-A2E5-0BA36C09F16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138010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8C2DA0-0B1F-4A01-A2E5-0BA36C09F160}"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297584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8C2DA0-0B1F-4A01-A2E5-0BA36C09F160}" type="datetimeFigureOut">
              <a:rPr lang="en-US" smtClean="0"/>
              <a:t>8/6/2013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230397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8C2DA0-0B1F-4A01-A2E5-0BA36C09F160}" type="datetimeFigureOut">
              <a:rPr lang="en-US" smtClean="0"/>
              <a:t>8/6/2013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163419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C2DA0-0B1F-4A01-A2E5-0BA36C09F160}" type="datetimeFigureOut">
              <a:rPr lang="en-US" smtClean="0"/>
              <a:t>8/6/2013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78614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C2DA0-0B1F-4A01-A2E5-0BA36C09F160}"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250712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C2DA0-0B1F-4A01-A2E5-0BA36C09F160}"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5CB9-AFC1-42DF-81B2-8E823CA0268A}" type="slidenum">
              <a:rPr lang="en-US" smtClean="0"/>
              <a:t>‹#›</a:t>
            </a:fld>
            <a:endParaRPr lang="en-US"/>
          </a:p>
        </p:txBody>
      </p:sp>
    </p:spTree>
    <p:extLst>
      <p:ext uri="{BB962C8B-B14F-4D97-AF65-F5344CB8AC3E}">
        <p14:creationId xmlns:p14="http://schemas.microsoft.com/office/powerpoint/2010/main" val="2912911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extLst>
              <a:ext uri="{BEBA8EAE-BF5A-486C-A8C5-ECC9F3942E4B}">
                <a14:imgProps xmlns:a14="http://schemas.microsoft.com/office/drawing/2010/main">
                  <a14:imgLayer r:embed="rId14">
                    <a14:imgEffect>
                      <a14:artisticGlowDiffused trans="13000" intensity="7"/>
                    </a14:imgEffect>
                    <a14:imgEffect>
                      <a14:sharpenSoften amount="-100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C2DA0-0B1F-4A01-A2E5-0BA36C09F160}" type="datetimeFigureOut">
              <a:rPr lang="en-US" smtClean="0"/>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F5CB9-AFC1-42DF-81B2-8E823CA0268A}" type="slidenum">
              <a:rPr lang="en-US" smtClean="0"/>
              <a:t>‹#›</a:t>
            </a:fld>
            <a:endParaRPr lang="en-US"/>
          </a:p>
        </p:txBody>
      </p:sp>
    </p:spTree>
    <p:extLst>
      <p:ext uri="{BB962C8B-B14F-4D97-AF65-F5344CB8AC3E}">
        <p14:creationId xmlns:p14="http://schemas.microsoft.com/office/powerpoint/2010/main" val="343696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a:bodyPr>
          <a:lstStyle/>
          <a:p>
            <a:r>
              <a:rPr lang="en-US" sz="5400" dirty="0" smtClean="0"/>
              <a:t>Divergent Views of Baptism</a:t>
            </a:r>
            <a:endParaRPr lang="en-US" sz="5400" dirty="0"/>
          </a:p>
        </p:txBody>
      </p:sp>
      <p:sp>
        <p:nvSpPr>
          <p:cNvPr id="3" name="Subtitle 2"/>
          <p:cNvSpPr>
            <a:spLocks noGrp="1"/>
          </p:cNvSpPr>
          <p:nvPr>
            <p:ph type="subTitle" idx="1"/>
          </p:nvPr>
        </p:nvSpPr>
        <p:spPr>
          <a:xfrm>
            <a:off x="1371600" y="2667000"/>
            <a:ext cx="6400800" cy="2895600"/>
          </a:xfrm>
        </p:spPr>
        <p:txBody>
          <a:bodyPr>
            <a:normAutofit/>
          </a:bodyPr>
          <a:lstStyle/>
          <a:p>
            <a:r>
              <a:rPr lang="en-US" sz="4800" dirty="0" smtClean="0">
                <a:solidFill>
                  <a:schemeClr val="tx1"/>
                </a:solidFill>
              </a:rPr>
              <a:t>Acts 16:13-15</a:t>
            </a:r>
          </a:p>
          <a:p>
            <a:r>
              <a:rPr lang="en-US" sz="4000" dirty="0" smtClean="0">
                <a:solidFill>
                  <a:schemeClr val="tx1"/>
                </a:solidFill>
              </a:rPr>
              <a:t>VS</a:t>
            </a:r>
          </a:p>
          <a:p>
            <a:r>
              <a:rPr lang="en-US" sz="4800" dirty="0" smtClean="0">
                <a:solidFill>
                  <a:schemeClr val="tx1"/>
                </a:solidFill>
              </a:rPr>
              <a:t>Modern Example</a:t>
            </a:r>
            <a:endParaRPr lang="en-US" sz="4800" dirty="0">
              <a:solidFill>
                <a:schemeClr val="tx1"/>
              </a:solidFill>
            </a:endParaRPr>
          </a:p>
        </p:txBody>
      </p:sp>
    </p:spTree>
    <p:extLst>
      <p:ext uri="{BB962C8B-B14F-4D97-AF65-F5344CB8AC3E}">
        <p14:creationId xmlns:p14="http://schemas.microsoft.com/office/powerpoint/2010/main" val="4046187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944562"/>
          </a:xfrm>
        </p:spPr>
        <p:txBody>
          <a:bodyPr>
            <a:normAutofit/>
          </a:bodyPr>
          <a:lstStyle/>
          <a:p>
            <a:r>
              <a:rPr lang="en-US" dirty="0" smtClean="0"/>
              <a:t>Differences Between the Two Examples</a:t>
            </a:r>
            <a:endParaRPr lang="en-US" dirty="0"/>
          </a:p>
        </p:txBody>
      </p:sp>
      <p:sp>
        <p:nvSpPr>
          <p:cNvPr id="3" name="Content Placeholder 2"/>
          <p:cNvSpPr>
            <a:spLocks noGrp="1"/>
          </p:cNvSpPr>
          <p:nvPr>
            <p:ph idx="1"/>
          </p:nvPr>
        </p:nvSpPr>
        <p:spPr>
          <a:xfrm>
            <a:off x="228600" y="1219200"/>
            <a:ext cx="8610600" cy="1066800"/>
          </a:xfrm>
        </p:spPr>
        <p:txBody>
          <a:bodyPr>
            <a:normAutofit lnSpcReduction="10000"/>
          </a:bodyPr>
          <a:lstStyle/>
          <a:p>
            <a:r>
              <a:rPr lang="en-US" b="1" dirty="0" smtClean="0"/>
              <a:t>Timing: </a:t>
            </a:r>
            <a:r>
              <a:rPr lang="en-US" i="1" dirty="0" smtClean="0"/>
              <a:t>Bible Baptism was immediate!</a:t>
            </a:r>
          </a:p>
          <a:p>
            <a:pPr lvl="1"/>
            <a:r>
              <a:rPr lang="en-US" dirty="0" smtClean="0"/>
              <a:t>Acts 16:33; Acts 22:16</a:t>
            </a:r>
          </a:p>
        </p:txBody>
      </p:sp>
    </p:spTree>
    <p:extLst>
      <p:ext uri="{BB962C8B-B14F-4D97-AF65-F5344CB8AC3E}">
        <p14:creationId xmlns:p14="http://schemas.microsoft.com/office/powerpoint/2010/main" val="201612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Acts 16:33</a:t>
            </a:r>
            <a:endParaRPr lang="en-US" dirty="0"/>
          </a:p>
        </p:txBody>
      </p:sp>
      <p:sp>
        <p:nvSpPr>
          <p:cNvPr id="3" name="Content Placeholder 2"/>
          <p:cNvSpPr>
            <a:spLocks noGrp="1"/>
          </p:cNvSpPr>
          <p:nvPr>
            <p:ph idx="1"/>
          </p:nvPr>
        </p:nvSpPr>
        <p:spPr>
          <a:xfrm>
            <a:off x="457200" y="1219200"/>
            <a:ext cx="8229600" cy="5105400"/>
          </a:xfrm>
        </p:spPr>
        <p:txBody>
          <a:bodyPr/>
          <a:lstStyle/>
          <a:p>
            <a:pPr marL="0" indent="280988">
              <a:buNone/>
            </a:pPr>
            <a:r>
              <a:rPr lang="en-US" dirty="0" smtClean="0"/>
              <a:t>And he took them the same                            hour of the night and washed                       </a:t>
            </a:r>
            <a:r>
              <a:rPr lang="en-US" i="1" dirty="0" smtClean="0"/>
              <a:t>their</a:t>
            </a:r>
            <a:r>
              <a:rPr lang="en-US" dirty="0" smtClean="0"/>
              <a:t> stripes. And </a:t>
            </a:r>
            <a:r>
              <a:rPr lang="en-US" u="sng" dirty="0" smtClean="0"/>
              <a:t>immediately</a:t>
            </a:r>
            <a:r>
              <a:rPr lang="en-US" dirty="0" smtClean="0"/>
              <a:t> he and all his </a:t>
            </a:r>
            <a:r>
              <a:rPr lang="en-US" i="1" dirty="0" smtClean="0"/>
              <a:t>family</a:t>
            </a:r>
            <a:r>
              <a:rPr lang="en-US" dirty="0" smtClean="0"/>
              <a:t> were baptized.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3468514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Acts 22:16</a:t>
            </a:r>
            <a:endParaRPr lang="en-US" dirty="0"/>
          </a:p>
        </p:txBody>
      </p:sp>
      <p:sp>
        <p:nvSpPr>
          <p:cNvPr id="3" name="Content Placeholder 2"/>
          <p:cNvSpPr>
            <a:spLocks noGrp="1"/>
          </p:cNvSpPr>
          <p:nvPr>
            <p:ph idx="1"/>
          </p:nvPr>
        </p:nvSpPr>
        <p:spPr>
          <a:xfrm>
            <a:off x="457200" y="1219200"/>
            <a:ext cx="8229600" cy="5105400"/>
          </a:xfrm>
        </p:spPr>
        <p:txBody>
          <a:bodyPr/>
          <a:lstStyle/>
          <a:p>
            <a:pPr marL="0" indent="280988">
              <a:buNone/>
            </a:pPr>
            <a:r>
              <a:rPr lang="en-US" baseline="30000" dirty="0" smtClean="0"/>
              <a:t> </a:t>
            </a:r>
            <a:r>
              <a:rPr lang="en-US" dirty="0" smtClean="0"/>
              <a:t>And now </a:t>
            </a:r>
            <a:r>
              <a:rPr lang="en-US" u="sng" dirty="0" smtClean="0"/>
              <a:t>why are you waiting</a:t>
            </a:r>
            <a:r>
              <a:rPr lang="en-US" dirty="0" smtClean="0"/>
              <a:t>?                     Arise and be baptized, and wash                           away your sins, calling on the name of the Lord.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3468514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944562"/>
          </a:xfrm>
        </p:spPr>
        <p:txBody>
          <a:bodyPr>
            <a:normAutofit/>
          </a:bodyPr>
          <a:lstStyle/>
          <a:p>
            <a:r>
              <a:rPr lang="en-US" dirty="0" smtClean="0"/>
              <a:t>Differences Between the Two Examples</a:t>
            </a:r>
            <a:endParaRPr lang="en-US" dirty="0"/>
          </a:p>
        </p:txBody>
      </p:sp>
      <p:sp>
        <p:nvSpPr>
          <p:cNvPr id="3" name="Content Placeholder 2"/>
          <p:cNvSpPr>
            <a:spLocks noGrp="1"/>
          </p:cNvSpPr>
          <p:nvPr>
            <p:ph idx="1"/>
          </p:nvPr>
        </p:nvSpPr>
        <p:spPr>
          <a:xfrm>
            <a:off x="228600" y="1219200"/>
            <a:ext cx="8610600" cy="2667000"/>
          </a:xfrm>
        </p:spPr>
        <p:txBody>
          <a:bodyPr>
            <a:normAutofit lnSpcReduction="10000"/>
          </a:bodyPr>
          <a:lstStyle/>
          <a:p>
            <a:r>
              <a:rPr lang="en-US" b="1" dirty="0" smtClean="0"/>
              <a:t>Timing: </a:t>
            </a:r>
            <a:r>
              <a:rPr lang="en-US" i="1" dirty="0" smtClean="0"/>
              <a:t>Bible Baptism was immediate!</a:t>
            </a:r>
          </a:p>
          <a:p>
            <a:pPr lvl="1"/>
            <a:r>
              <a:rPr lang="en-US" dirty="0" smtClean="0"/>
              <a:t>Acts 16:33; Acts 22:16</a:t>
            </a:r>
          </a:p>
          <a:p>
            <a:r>
              <a:rPr lang="en-US" b="1" dirty="0" smtClean="0"/>
              <a:t>Purpose:  </a:t>
            </a:r>
            <a:r>
              <a:rPr lang="en-US" i="1" dirty="0" smtClean="0"/>
              <a:t>Bible Baptism is to save!</a:t>
            </a:r>
          </a:p>
          <a:p>
            <a:pPr lvl="1"/>
            <a:r>
              <a:rPr lang="en-US" dirty="0" smtClean="0"/>
              <a:t>1 Peter 3:21; Mark 16:16</a:t>
            </a:r>
          </a:p>
          <a:p>
            <a:pPr lvl="1"/>
            <a:r>
              <a:rPr lang="en-US" dirty="0" smtClean="0"/>
              <a:t>Contrasted to belief of Christ Evangelical Church</a:t>
            </a:r>
          </a:p>
        </p:txBody>
      </p:sp>
    </p:spTree>
    <p:extLst>
      <p:ext uri="{BB962C8B-B14F-4D97-AF65-F5344CB8AC3E}">
        <p14:creationId xmlns:p14="http://schemas.microsoft.com/office/powerpoint/2010/main" val="201612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75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75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1 Peter 3:21</a:t>
            </a:r>
            <a:endParaRPr lang="en-US" dirty="0"/>
          </a:p>
        </p:txBody>
      </p:sp>
      <p:sp>
        <p:nvSpPr>
          <p:cNvPr id="3" name="Content Placeholder 2"/>
          <p:cNvSpPr>
            <a:spLocks noGrp="1"/>
          </p:cNvSpPr>
          <p:nvPr>
            <p:ph idx="1"/>
          </p:nvPr>
        </p:nvSpPr>
        <p:spPr>
          <a:xfrm>
            <a:off x="457200" y="1219200"/>
            <a:ext cx="8229600" cy="5105400"/>
          </a:xfrm>
        </p:spPr>
        <p:txBody>
          <a:bodyPr/>
          <a:lstStyle/>
          <a:p>
            <a:pPr marL="0" indent="280988">
              <a:buNone/>
            </a:pPr>
            <a:r>
              <a:rPr lang="en-US" dirty="0" smtClean="0"/>
              <a:t>There is also an antitype                            </a:t>
            </a:r>
            <a:r>
              <a:rPr lang="en-US" u="sng" dirty="0" smtClean="0"/>
              <a:t>which now saves us—baptism                      </a:t>
            </a:r>
            <a:r>
              <a:rPr lang="en-US" dirty="0" smtClean="0"/>
              <a:t>(not the removal of the filth of the flesh, but the answer of a good conscience toward God), through the resurrection of Jesus Christ.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3468514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Mark 16:16</a:t>
            </a:r>
            <a:endParaRPr lang="en-US" dirty="0"/>
          </a:p>
        </p:txBody>
      </p:sp>
      <p:sp>
        <p:nvSpPr>
          <p:cNvPr id="3" name="Content Placeholder 2"/>
          <p:cNvSpPr>
            <a:spLocks noGrp="1"/>
          </p:cNvSpPr>
          <p:nvPr>
            <p:ph idx="1"/>
          </p:nvPr>
        </p:nvSpPr>
        <p:spPr>
          <a:xfrm>
            <a:off x="457200" y="1219200"/>
            <a:ext cx="8229600" cy="5105400"/>
          </a:xfrm>
        </p:spPr>
        <p:txBody>
          <a:bodyPr/>
          <a:lstStyle/>
          <a:p>
            <a:pPr marL="0" indent="280988">
              <a:buNone/>
            </a:pPr>
            <a:r>
              <a:rPr lang="en-US" u="sng" dirty="0" smtClean="0"/>
              <a:t>He who believes and is                         baptized will be saved</a:t>
            </a:r>
            <a:r>
              <a:rPr lang="en-US" dirty="0" smtClean="0"/>
              <a:t>; but he                         who does not believe will be condemned.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3468514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evangelicalbeliefs.com</a:t>
            </a:r>
            <a:endParaRPr lang="en-US" dirty="0"/>
          </a:p>
        </p:txBody>
      </p:sp>
      <p:sp>
        <p:nvSpPr>
          <p:cNvPr id="3" name="Content Placeholder 2"/>
          <p:cNvSpPr>
            <a:spLocks noGrp="1"/>
          </p:cNvSpPr>
          <p:nvPr>
            <p:ph idx="1"/>
          </p:nvPr>
        </p:nvSpPr>
        <p:spPr>
          <a:xfrm>
            <a:off x="457200" y="1447800"/>
            <a:ext cx="8229600" cy="5029200"/>
          </a:xfrm>
        </p:spPr>
        <p:txBody>
          <a:bodyPr>
            <a:normAutofit/>
          </a:bodyPr>
          <a:lstStyle/>
          <a:p>
            <a:r>
              <a:rPr lang="en-US" dirty="0" smtClean="0"/>
              <a:t>“Based </a:t>
            </a:r>
            <a:r>
              <a:rPr lang="en-US" dirty="0"/>
              <a:t>upon the penalty paid at the cross, we believe that the forgiveness of sins is granted by </a:t>
            </a:r>
            <a:r>
              <a:rPr lang="en-US" i="1" dirty="0"/>
              <a:t>grace alone</a:t>
            </a:r>
            <a:r>
              <a:rPr lang="en-US" dirty="0"/>
              <a:t> to those who will receive it </a:t>
            </a:r>
            <a:r>
              <a:rPr lang="en-US" i="1" dirty="0"/>
              <a:t>by faith alone</a:t>
            </a:r>
            <a:r>
              <a:rPr lang="en-US" dirty="0" smtClean="0"/>
              <a:t>.”</a:t>
            </a:r>
          </a:p>
          <a:p>
            <a:r>
              <a:rPr lang="en-US" dirty="0" smtClean="0"/>
              <a:t>“We </a:t>
            </a:r>
            <a:r>
              <a:rPr lang="en-US" dirty="0"/>
              <a:t>believe in doing good works in grateful </a:t>
            </a:r>
            <a:r>
              <a:rPr lang="en-US" i="1" dirty="0"/>
              <a:t>response </a:t>
            </a:r>
            <a:r>
              <a:rPr lang="en-US" dirty="0"/>
              <a:t>to our pardon, not to cause it.  From our faith, acts of response will flow such as: obedience, compassion, baptism, communion, prayer, etc</a:t>
            </a:r>
            <a:r>
              <a:rPr lang="en-US" dirty="0" smtClean="0"/>
              <a:t>.”</a:t>
            </a:r>
            <a:endParaRPr lang="en-US" dirty="0"/>
          </a:p>
        </p:txBody>
      </p:sp>
    </p:spTree>
    <p:extLst>
      <p:ext uri="{BB962C8B-B14F-4D97-AF65-F5344CB8AC3E}">
        <p14:creationId xmlns:p14="http://schemas.microsoft.com/office/powerpoint/2010/main" val="2185531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944562"/>
          </a:xfrm>
        </p:spPr>
        <p:txBody>
          <a:bodyPr>
            <a:normAutofit/>
          </a:bodyPr>
          <a:lstStyle/>
          <a:p>
            <a:r>
              <a:rPr lang="en-US" dirty="0" smtClean="0"/>
              <a:t>Differences Between the Two Examples</a:t>
            </a:r>
            <a:endParaRPr lang="en-US" dirty="0"/>
          </a:p>
        </p:txBody>
      </p:sp>
      <p:sp>
        <p:nvSpPr>
          <p:cNvPr id="3" name="Content Placeholder 2"/>
          <p:cNvSpPr>
            <a:spLocks noGrp="1"/>
          </p:cNvSpPr>
          <p:nvPr>
            <p:ph idx="1"/>
          </p:nvPr>
        </p:nvSpPr>
        <p:spPr>
          <a:xfrm>
            <a:off x="228600" y="1219200"/>
            <a:ext cx="8610600" cy="5486400"/>
          </a:xfrm>
        </p:spPr>
        <p:txBody>
          <a:bodyPr>
            <a:normAutofit lnSpcReduction="10000"/>
          </a:bodyPr>
          <a:lstStyle/>
          <a:p>
            <a:r>
              <a:rPr lang="en-US" b="1" dirty="0" smtClean="0"/>
              <a:t>Timing: </a:t>
            </a:r>
            <a:r>
              <a:rPr lang="en-US" i="1" dirty="0" smtClean="0"/>
              <a:t>Bible Baptism was immediate!</a:t>
            </a:r>
          </a:p>
          <a:p>
            <a:pPr lvl="1"/>
            <a:r>
              <a:rPr lang="en-US" dirty="0" smtClean="0"/>
              <a:t>Acts 16:33; Acts 22:16</a:t>
            </a:r>
          </a:p>
          <a:p>
            <a:r>
              <a:rPr lang="en-US" b="1" dirty="0" smtClean="0"/>
              <a:t>Purpose:  </a:t>
            </a:r>
            <a:r>
              <a:rPr lang="en-US" i="1" dirty="0" smtClean="0"/>
              <a:t>Bible Baptism is to save!</a:t>
            </a:r>
          </a:p>
          <a:p>
            <a:pPr lvl="1"/>
            <a:r>
              <a:rPr lang="en-US" dirty="0" smtClean="0"/>
              <a:t>1 Peter 3:21; Mark 16:16</a:t>
            </a:r>
          </a:p>
          <a:p>
            <a:pPr lvl="1"/>
            <a:r>
              <a:rPr lang="en-US" dirty="0" smtClean="0"/>
              <a:t>Contrasted to belief of Christ Evangelical Church</a:t>
            </a:r>
          </a:p>
          <a:p>
            <a:r>
              <a:rPr lang="en-US" b="1" dirty="0" smtClean="0"/>
              <a:t>Event:  </a:t>
            </a:r>
            <a:r>
              <a:rPr lang="en-US" i="1" dirty="0" smtClean="0"/>
              <a:t>Bible Baptism is not a mere ritual or outreach event</a:t>
            </a:r>
          </a:p>
          <a:p>
            <a:pPr lvl="1"/>
            <a:r>
              <a:rPr lang="en-US" dirty="0" smtClean="0"/>
              <a:t>Acts 2:37-38 (the immediate response of a convicted sinner)</a:t>
            </a:r>
          </a:p>
          <a:p>
            <a:pPr lvl="1"/>
            <a:r>
              <a:rPr lang="en-US" dirty="0" smtClean="0"/>
              <a:t>Note Jesus’ warning about following Him for fleshly reasons (John 6:26-27)</a:t>
            </a:r>
            <a:endParaRPr lang="en-US" dirty="0"/>
          </a:p>
        </p:txBody>
      </p:sp>
    </p:spTree>
    <p:extLst>
      <p:ext uri="{BB962C8B-B14F-4D97-AF65-F5344CB8AC3E}">
        <p14:creationId xmlns:p14="http://schemas.microsoft.com/office/powerpoint/2010/main" val="60868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75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75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7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Acts 2:37-38</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dirty="0" smtClean="0"/>
              <a:t>Now when they heard </a:t>
            </a:r>
            <a:r>
              <a:rPr lang="en-US" i="1" dirty="0" smtClean="0"/>
              <a:t>this,</a:t>
            </a:r>
            <a:r>
              <a:rPr lang="en-US" dirty="0" smtClean="0"/>
              <a:t> they                       were </a:t>
            </a:r>
            <a:r>
              <a:rPr lang="en-US" u="sng" dirty="0" smtClean="0"/>
              <a:t>cut to the heart</a:t>
            </a:r>
            <a:r>
              <a:rPr lang="en-US" dirty="0" smtClean="0"/>
              <a:t>, and said to             Peter and the rest of the apostles, “Men </a:t>
            </a:r>
            <a:r>
              <a:rPr lang="en-US" i="1" dirty="0" smtClean="0"/>
              <a:t>and</a:t>
            </a:r>
            <a:r>
              <a:rPr lang="en-US" dirty="0" smtClean="0"/>
              <a:t> brethren, what shall we do?”  </a:t>
            </a:r>
            <a:r>
              <a:rPr lang="en-US" baseline="30000" dirty="0" smtClean="0"/>
              <a:t>38 </a:t>
            </a:r>
            <a:r>
              <a:rPr lang="en-US" u="sng" dirty="0" smtClean="0"/>
              <a:t>Then Peter said to them, “Repent, and let every one of you be baptized in the name of Jesus Christ for the remission of sins</a:t>
            </a:r>
            <a:r>
              <a:rPr lang="en-US" dirty="0" smtClean="0"/>
              <a:t>; and you shall receive the gift of the Holy Spirit.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2626098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John 6:26-27</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marL="0" indent="236538">
              <a:buNone/>
            </a:pPr>
            <a:r>
              <a:rPr lang="en-US" dirty="0" smtClean="0"/>
              <a:t>Jesus answered them and said,                “Most assuredly, I say to you, you                   seek Me, </a:t>
            </a:r>
            <a:r>
              <a:rPr lang="en-US" u="sng" dirty="0" smtClean="0"/>
              <a:t>not because you saw the signs, but because you ate of the loaves and were filled</a:t>
            </a:r>
            <a:r>
              <a:rPr lang="en-US" dirty="0" smtClean="0"/>
              <a:t>. </a:t>
            </a:r>
            <a:r>
              <a:rPr lang="en-US" baseline="30000" dirty="0" smtClean="0"/>
              <a:t>27 </a:t>
            </a:r>
            <a:r>
              <a:rPr lang="en-US" u="sng" dirty="0" smtClean="0"/>
              <a:t>Do not labor for the food which perishes, but for the food which endures to everlasting life</a:t>
            </a:r>
            <a:r>
              <a:rPr lang="en-US" dirty="0" smtClean="0"/>
              <a:t>, which the Son of Man will give you, because God the Father has set His seal on Him.”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2626098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Acts 16:13-15</a:t>
            </a:r>
            <a:endParaRPr lang="en-US" dirty="0"/>
          </a:p>
        </p:txBody>
      </p:sp>
      <p:sp>
        <p:nvSpPr>
          <p:cNvPr id="3" name="Content Placeholder 2"/>
          <p:cNvSpPr>
            <a:spLocks noGrp="1"/>
          </p:cNvSpPr>
          <p:nvPr>
            <p:ph idx="1"/>
          </p:nvPr>
        </p:nvSpPr>
        <p:spPr>
          <a:xfrm>
            <a:off x="457200" y="1143000"/>
            <a:ext cx="8229600" cy="5105400"/>
          </a:xfrm>
        </p:spPr>
        <p:txBody>
          <a:bodyPr>
            <a:normAutofit/>
          </a:bodyPr>
          <a:lstStyle/>
          <a:p>
            <a:pPr marL="0" indent="280988">
              <a:buNone/>
            </a:pPr>
            <a:r>
              <a:rPr lang="en-US" sz="2800" dirty="0" smtClean="0"/>
              <a:t>And on the Sabbath day we went                                               out of the city to the </a:t>
            </a:r>
            <a:r>
              <a:rPr lang="en-US" sz="2800" u="sng" dirty="0" smtClean="0"/>
              <a:t>riverside</a:t>
            </a:r>
            <a:r>
              <a:rPr lang="en-US" sz="2800" dirty="0" smtClean="0"/>
              <a:t>,                            where prayer was customarily made; and we sat down and spoke to the women who met </a:t>
            </a:r>
            <a:r>
              <a:rPr lang="en-US" sz="2800" i="1" dirty="0" smtClean="0"/>
              <a:t>there.</a:t>
            </a:r>
            <a:r>
              <a:rPr lang="en-US" sz="2800" dirty="0" smtClean="0"/>
              <a:t> </a:t>
            </a:r>
            <a:r>
              <a:rPr lang="en-US" sz="2800" baseline="30000" dirty="0" smtClean="0"/>
              <a:t>14 </a:t>
            </a:r>
            <a:r>
              <a:rPr lang="en-US" sz="2800" dirty="0" smtClean="0"/>
              <a:t>Now a certain woman named Lydia heard </a:t>
            </a:r>
            <a:r>
              <a:rPr lang="en-US" sz="2800" i="1" dirty="0" smtClean="0"/>
              <a:t>us.</a:t>
            </a:r>
            <a:r>
              <a:rPr lang="en-US" sz="2800" dirty="0" smtClean="0"/>
              <a:t> She was a seller of purple from the city of Thyatira, who worshiped God. </a:t>
            </a:r>
            <a:r>
              <a:rPr lang="en-US" sz="2800" u="sng" dirty="0" smtClean="0"/>
              <a:t>The Lord opened her heart to heed the things spoken by Paul</a:t>
            </a:r>
            <a:r>
              <a:rPr lang="en-US" sz="2800" dirty="0" smtClean="0"/>
              <a:t>. </a:t>
            </a:r>
            <a:r>
              <a:rPr lang="en-US" sz="2800" baseline="30000" dirty="0" smtClean="0"/>
              <a:t>15 </a:t>
            </a:r>
            <a:r>
              <a:rPr lang="en-US" sz="2800" dirty="0" smtClean="0"/>
              <a:t>And when </a:t>
            </a:r>
            <a:r>
              <a:rPr lang="en-US" sz="2800" u="sng" dirty="0" smtClean="0"/>
              <a:t>she and her household were baptized</a:t>
            </a:r>
            <a:r>
              <a:rPr lang="en-US" sz="2800" dirty="0" smtClean="0"/>
              <a:t>, she begged </a:t>
            </a:r>
            <a:r>
              <a:rPr lang="en-US" sz="2800" i="1" dirty="0" smtClean="0"/>
              <a:t>us,</a:t>
            </a:r>
            <a:r>
              <a:rPr lang="en-US" sz="2800" dirty="0" smtClean="0"/>
              <a:t> saying, “If you have judged me to be faithful to the Lord, come to my house and stay.” So she persuaded us.</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1564045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800"/>
          </a:xfrm>
        </p:spPr>
        <p:txBody>
          <a:bodyPr>
            <a:normAutofit/>
          </a:bodyPr>
          <a:lstStyle/>
          <a:p>
            <a:r>
              <a:rPr lang="en-US" sz="5400" dirty="0" smtClean="0"/>
              <a:t>Conclusion</a:t>
            </a:r>
            <a:endParaRPr lang="en-US" sz="5400" dirty="0"/>
          </a:p>
        </p:txBody>
      </p:sp>
      <p:sp>
        <p:nvSpPr>
          <p:cNvPr id="3" name="Subtitle 2"/>
          <p:cNvSpPr>
            <a:spLocks noGrp="1"/>
          </p:cNvSpPr>
          <p:nvPr>
            <p:ph type="subTitle" idx="1"/>
          </p:nvPr>
        </p:nvSpPr>
        <p:spPr>
          <a:xfrm>
            <a:off x="609600" y="1600200"/>
            <a:ext cx="7924800" cy="4572000"/>
          </a:xfrm>
        </p:spPr>
        <p:txBody>
          <a:bodyPr>
            <a:normAutofit fontScale="92500"/>
          </a:bodyPr>
          <a:lstStyle/>
          <a:p>
            <a:pPr indent="280988" algn="l"/>
            <a:r>
              <a:rPr lang="en-US" dirty="0" smtClean="0">
                <a:solidFill>
                  <a:schemeClr val="tx1"/>
                </a:solidFill>
              </a:rPr>
              <a:t>Though these individuals may have been sincere in their “baptismal event”, what they did can’t be supported by the scriptures.</a:t>
            </a:r>
          </a:p>
          <a:p>
            <a:pPr indent="280988" algn="l"/>
            <a:r>
              <a:rPr lang="en-US" dirty="0" smtClean="0">
                <a:solidFill>
                  <a:schemeClr val="tx1"/>
                </a:solidFill>
              </a:rPr>
              <a:t>Bible baptism is the sincere and immediate response of a convicted sinner, who desires to have his sins washed away.</a:t>
            </a:r>
          </a:p>
          <a:p>
            <a:pPr indent="280988" algn="l"/>
            <a:r>
              <a:rPr lang="en-US" dirty="0" smtClean="0">
                <a:solidFill>
                  <a:schemeClr val="tx1"/>
                </a:solidFill>
              </a:rPr>
              <a:t>If this is something you desire, then respond to the question </a:t>
            </a:r>
            <a:r>
              <a:rPr lang="en-US" dirty="0" err="1" smtClean="0">
                <a:solidFill>
                  <a:schemeClr val="tx1"/>
                </a:solidFill>
              </a:rPr>
              <a:t>Annanias</a:t>
            </a:r>
            <a:r>
              <a:rPr lang="en-US" dirty="0" smtClean="0">
                <a:solidFill>
                  <a:schemeClr val="tx1"/>
                </a:solidFill>
              </a:rPr>
              <a:t> posed to Saul of Tarsus… (cf. Acts 22:16)</a:t>
            </a:r>
            <a:endParaRPr lang="en-US" dirty="0">
              <a:solidFill>
                <a:schemeClr val="tx1"/>
              </a:solidFill>
            </a:endParaRPr>
          </a:p>
        </p:txBody>
      </p:sp>
    </p:spTree>
    <p:extLst>
      <p:ext uri="{BB962C8B-B14F-4D97-AF65-F5344CB8AC3E}">
        <p14:creationId xmlns:p14="http://schemas.microsoft.com/office/powerpoint/2010/main" val="829508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Acts 22:16</a:t>
            </a:r>
            <a:endParaRPr lang="en-US" dirty="0"/>
          </a:p>
        </p:txBody>
      </p:sp>
      <p:sp>
        <p:nvSpPr>
          <p:cNvPr id="3" name="Content Placeholder 2"/>
          <p:cNvSpPr>
            <a:spLocks noGrp="1"/>
          </p:cNvSpPr>
          <p:nvPr>
            <p:ph idx="1"/>
          </p:nvPr>
        </p:nvSpPr>
        <p:spPr>
          <a:xfrm>
            <a:off x="457200" y="1219200"/>
            <a:ext cx="8229600" cy="5105400"/>
          </a:xfrm>
        </p:spPr>
        <p:txBody>
          <a:bodyPr/>
          <a:lstStyle/>
          <a:p>
            <a:pPr marL="0" indent="280988">
              <a:buNone/>
            </a:pPr>
            <a:r>
              <a:rPr lang="en-US" baseline="30000" dirty="0" smtClean="0"/>
              <a:t> </a:t>
            </a:r>
            <a:r>
              <a:rPr lang="en-US" dirty="0" smtClean="0"/>
              <a:t>And now </a:t>
            </a:r>
            <a:r>
              <a:rPr lang="en-US" u="sng" dirty="0" smtClean="0"/>
              <a:t>why are you waiting</a:t>
            </a:r>
            <a:r>
              <a:rPr lang="en-US" dirty="0" smtClean="0"/>
              <a:t>?                     Arise and be baptized, and wash                           away your sins, calling on the name of the Lord.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1809979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Bellingham, Washington</a:t>
            </a:r>
            <a:endParaRPr lang="en-US" dirty="0"/>
          </a:p>
        </p:txBody>
      </p:sp>
      <p:pic>
        <p:nvPicPr>
          <p:cNvPr id="1026" name="Picture 2" descr="http://www.bibleanswer.com/images/River%20Bapti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98639"/>
            <a:ext cx="7308825" cy="4868803"/>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648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1000"/>
            <a:ext cx="7850568" cy="6096000"/>
          </a:xfrm>
          <a:prstGeom prst="rect">
            <a:avLst/>
          </a:prstGeom>
          <a:ln w="38100">
            <a:solidFill>
              <a:schemeClr val="tx1"/>
            </a:solidFill>
          </a:ln>
        </p:spPr>
      </p:pic>
      <p:sp>
        <p:nvSpPr>
          <p:cNvPr id="5" name="TextBox 4"/>
          <p:cNvSpPr txBox="1"/>
          <p:nvPr/>
        </p:nvSpPr>
        <p:spPr>
          <a:xfrm>
            <a:off x="4724401" y="4191000"/>
            <a:ext cx="3581400" cy="1569660"/>
          </a:xfrm>
          <a:prstGeom prst="rect">
            <a:avLst/>
          </a:prstGeom>
          <a:solidFill>
            <a:schemeClr val="bg1"/>
          </a:solidFill>
          <a:ln w="25400">
            <a:solidFill>
              <a:schemeClr val="tx1"/>
            </a:solidFill>
          </a:ln>
        </p:spPr>
        <p:txBody>
          <a:bodyPr wrap="square" rtlCol="0">
            <a:spAutoFit/>
          </a:bodyPr>
          <a:lstStyle/>
          <a:p>
            <a:r>
              <a:rPr lang="en-US" sz="2400" dirty="0" smtClean="0"/>
              <a:t>   </a:t>
            </a:r>
            <a:r>
              <a:rPr lang="en-US" sz="2400" b="1" dirty="0" smtClean="0"/>
              <a:t>Note:  </a:t>
            </a:r>
            <a:r>
              <a:rPr lang="en-US" sz="2400" dirty="0" smtClean="0"/>
              <a:t>Scheduled at least several weeks in advance.  I became aware of it on June 9, 2013.</a:t>
            </a:r>
            <a:endParaRPr lang="en-US" sz="2400" dirty="0"/>
          </a:p>
        </p:txBody>
      </p:sp>
    </p:spTree>
    <p:extLst>
      <p:ext uri="{BB962C8B-B14F-4D97-AF65-F5344CB8AC3E}">
        <p14:creationId xmlns:p14="http://schemas.microsoft.com/office/powerpoint/2010/main" val="204414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ppt_x"/>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Similarities in the Two Examples</a:t>
            </a:r>
            <a:endParaRPr lang="en-US" dirty="0"/>
          </a:p>
        </p:txBody>
      </p:sp>
      <p:sp>
        <p:nvSpPr>
          <p:cNvPr id="3" name="Content Placeholder 2"/>
          <p:cNvSpPr>
            <a:spLocks noGrp="1"/>
          </p:cNvSpPr>
          <p:nvPr>
            <p:ph idx="1"/>
          </p:nvPr>
        </p:nvSpPr>
        <p:spPr>
          <a:xfrm>
            <a:off x="304800" y="1295400"/>
            <a:ext cx="8458200" cy="4830763"/>
          </a:xfrm>
        </p:spPr>
        <p:txBody>
          <a:bodyPr/>
          <a:lstStyle/>
          <a:p>
            <a:r>
              <a:rPr lang="en-US" dirty="0" smtClean="0"/>
              <a:t>Both involve immersion in water</a:t>
            </a:r>
          </a:p>
          <a:p>
            <a:pPr lvl="1"/>
            <a:r>
              <a:rPr lang="en-US" dirty="0" smtClean="0"/>
              <a:t>(Gk. </a:t>
            </a:r>
            <a:r>
              <a:rPr lang="en-US" dirty="0" err="1" smtClean="0"/>
              <a:t>baptizo</a:t>
            </a:r>
            <a:r>
              <a:rPr lang="en-US" dirty="0" smtClean="0"/>
              <a:t>) – to dip, to immerse, to submerge</a:t>
            </a:r>
          </a:p>
          <a:p>
            <a:pPr lvl="1"/>
            <a:r>
              <a:rPr lang="en-US" dirty="0" smtClean="0"/>
              <a:t>This is how it was done in the Bible!               Acts 8:38; Colossians 2:11-12</a:t>
            </a:r>
          </a:p>
        </p:txBody>
      </p:sp>
    </p:spTree>
    <p:extLst>
      <p:ext uri="{BB962C8B-B14F-4D97-AF65-F5344CB8AC3E}">
        <p14:creationId xmlns:p14="http://schemas.microsoft.com/office/powerpoint/2010/main" val="288773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Acts 8:38</a:t>
            </a:r>
            <a:endParaRPr lang="en-US" dirty="0"/>
          </a:p>
        </p:txBody>
      </p:sp>
      <p:sp>
        <p:nvSpPr>
          <p:cNvPr id="3" name="Content Placeholder 2"/>
          <p:cNvSpPr>
            <a:spLocks noGrp="1"/>
          </p:cNvSpPr>
          <p:nvPr>
            <p:ph idx="1"/>
          </p:nvPr>
        </p:nvSpPr>
        <p:spPr>
          <a:xfrm>
            <a:off x="457200" y="1219200"/>
            <a:ext cx="8229600" cy="5105400"/>
          </a:xfrm>
        </p:spPr>
        <p:txBody>
          <a:bodyPr/>
          <a:lstStyle/>
          <a:p>
            <a:pPr marL="0" indent="280988">
              <a:buNone/>
            </a:pPr>
            <a:r>
              <a:rPr lang="en-US" dirty="0" smtClean="0"/>
              <a:t>So he commanded the chariot                         to stand still. And both Philip                      and the eunuch went down into the water, and he baptized him.</a:t>
            </a:r>
          </a:p>
          <a:p>
            <a:pPr marL="0" indent="280988">
              <a:buNone/>
            </a:pPr>
            <a:endParaRPr lang="en-US" dirty="0"/>
          </a:p>
          <a:p>
            <a:pPr marL="0" indent="280988">
              <a:buNone/>
            </a:pPr>
            <a:r>
              <a:rPr lang="en-US" b="1" dirty="0" smtClean="0"/>
              <a:t>Note:  Philip and the eunuch “went down” into the water</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3468514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Colossians 2:11-12</a:t>
            </a:r>
            <a:endParaRPr lang="en-US" dirty="0"/>
          </a:p>
        </p:txBody>
      </p:sp>
      <p:sp>
        <p:nvSpPr>
          <p:cNvPr id="3" name="Content Placeholder 2"/>
          <p:cNvSpPr>
            <a:spLocks noGrp="1"/>
          </p:cNvSpPr>
          <p:nvPr>
            <p:ph idx="1"/>
          </p:nvPr>
        </p:nvSpPr>
        <p:spPr>
          <a:xfrm>
            <a:off x="457200" y="1219200"/>
            <a:ext cx="8229600" cy="5105400"/>
          </a:xfrm>
        </p:spPr>
        <p:txBody>
          <a:bodyPr/>
          <a:lstStyle/>
          <a:p>
            <a:pPr marL="0" indent="280988">
              <a:buNone/>
            </a:pPr>
            <a:r>
              <a:rPr lang="en-US" baseline="30000" dirty="0" smtClean="0"/>
              <a:t> </a:t>
            </a:r>
            <a:r>
              <a:rPr lang="en-US" dirty="0" smtClean="0"/>
              <a:t>In Him you were also                    circumcised with the                       circumcision made without hands, by putting off the body of the sins of the flesh, by the circumcision of Christ, </a:t>
            </a:r>
            <a:r>
              <a:rPr lang="en-US" baseline="30000" dirty="0" smtClean="0"/>
              <a:t>12 </a:t>
            </a:r>
            <a:r>
              <a:rPr lang="en-US" u="sng" dirty="0" smtClean="0"/>
              <a:t>buried with Him in baptism</a:t>
            </a:r>
            <a:r>
              <a:rPr lang="en-US" dirty="0" smtClean="0"/>
              <a:t>, in which you also were raised with </a:t>
            </a:r>
            <a:r>
              <a:rPr lang="en-US" i="1" dirty="0" smtClean="0"/>
              <a:t>Him</a:t>
            </a:r>
            <a:r>
              <a:rPr lang="en-US" dirty="0" smtClean="0"/>
              <a:t> through faith in the working of God, who raised Him from the dead.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3468514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Similarities in the Two Examples</a:t>
            </a:r>
            <a:endParaRPr lang="en-US" dirty="0"/>
          </a:p>
        </p:txBody>
      </p:sp>
      <p:sp>
        <p:nvSpPr>
          <p:cNvPr id="3" name="Content Placeholder 2"/>
          <p:cNvSpPr>
            <a:spLocks noGrp="1"/>
          </p:cNvSpPr>
          <p:nvPr>
            <p:ph idx="1"/>
          </p:nvPr>
        </p:nvSpPr>
        <p:spPr>
          <a:xfrm>
            <a:off x="304800" y="1295400"/>
            <a:ext cx="8458200" cy="4830763"/>
          </a:xfrm>
        </p:spPr>
        <p:txBody>
          <a:bodyPr/>
          <a:lstStyle/>
          <a:p>
            <a:r>
              <a:rPr lang="en-US" dirty="0" smtClean="0"/>
              <a:t>Both involve immersion in water</a:t>
            </a:r>
          </a:p>
          <a:p>
            <a:pPr lvl="1"/>
            <a:r>
              <a:rPr lang="en-US" dirty="0" smtClean="0"/>
              <a:t>(Gk. </a:t>
            </a:r>
            <a:r>
              <a:rPr lang="en-US" dirty="0" err="1" smtClean="0"/>
              <a:t>baptizo</a:t>
            </a:r>
            <a:r>
              <a:rPr lang="en-US" dirty="0" smtClean="0"/>
              <a:t>) – to dip, to immerse, to submerge</a:t>
            </a:r>
          </a:p>
          <a:p>
            <a:pPr lvl="1"/>
            <a:r>
              <a:rPr lang="en-US" dirty="0" smtClean="0"/>
              <a:t>This is how it was done in the Bible!               Acts 8:38; Colossians 2:11-12</a:t>
            </a:r>
          </a:p>
          <a:p>
            <a:r>
              <a:rPr lang="en-US" dirty="0" smtClean="0"/>
              <a:t>Both happen where there is enough water to immerse</a:t>
            </a:r>
          </a:p>
          <a:p>
            <a:pPr lvl="1"/>
            <a:r>
              <a:rPr lang="en-US" dirty="0" smtClean="0"/>
              <a:t>Whether it is a river, ocean, lake, or </a:t>
            </a:r>
            <a:r>
              <a:rPr lang="en-US" dirty="0" err="1" smtClean="0"/>
              <a:t>baptistry</a:t>
            </a:r>
            <a:r>
              <a:rPr lang="en-US" dirty="0" smtClean="0"/>
              <a:t>, there must be enough water to immerse!</a:t>
            </a:r>
          </a:p>
          <a:p>
            <a:pPr lvl="1"/>
            <a:r>
              <a:rPr lang="en-US" dirty="0" smtClean="0"/>
              <a:t>Matthew 3:13,16</a:t>
            </a:r>
            <a:endParaRPr lang="en-US" dirty="0"/>
          </a:p>
        </p:txBody>
      </p:sp>
    </p:spTree>
    <p:extLst>
      <p:ext uri="{BB962C8B-B14F-4D97-AF65-F5344CB8AC3E}">
        <p14:creationId xmlns:p14="http://schemas.microsoft.com/office/powerpoint/2010/main" val="160218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75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75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08" y="149940"/>
            <a:ext cx="8305800" cy="914400"/>
          </a:xfrm>
        </p:spPr>
        <p:txBody>
          <a:bodyPr>
            <a:normAutofit/>
          </a:bodyPr>
          <a:lstStyle/>
          <a:p>
            <a:pPr algn="l"/>
            <a:r>
              <a:rPr lang="en-US" dirty="0" smtClean="0"/>
              <a:t>Matthew 3:13-16</a:t>
            </a:r>
            <a:endParaRPr lang="en-US" dirty="0"/>
          </a:p>
        </p:txBody>
      </p:sp>
      <p:sp>
        <p:nvSpPr>
          <p:cNvPr id="3" name="Content Placeholder 2"/>
          <p:cNvSpPr>
            <a:spLocks noGrp="1"/>
          </p:cNvSpPr>
          <p:nvPr>
            <p:ph idx="1"/>
          </p:nvPr>
        </p:nvSpPr>
        <p:spPr>
          <a:xfrm>
            <a:off x="457200" y="1066800"/>
            <a:ext cx="8229600" cy="5257800"/>
          </a:xfrm>
        </p:spPr>
        <p:txBody>
          <a:bodyPr>
            <a:noAutofit/>
          </a:bodyPr>
          <a:lstStyle/>
          <a:p>
            <a:pPr marL="0" indent="236538">
              <a:buNone/>
            </a:pPr>
            <a:r>
              <a:rPr lang="en-US" sz="2800" dirty="0" smtClean="0"/>
              <a:t>Then Jesus came from Galilee to                         John </a:t>
            </a:r>
            <a:r>
              <a:rPr lang="en-US" sz="2800" u="sng" dirty="0" smtClean="0"/>
              <a:t>at the Jordan</a:t>
            </a:r>
            <a:r>
              <a:rPr lang="en-US" sz="2800" dirty="0" smtClean="0"/>
              <a:t> to be baptized                               by him. </a:t>
            </a:r>
            <a:r>
              <a:rPr lang="en-US" sz="2800" baseline="30000" dirty="0" smtClean="0"/>
              <a:t>14 </a:t>
            </a:r>
            <a:r>
              <a:rPr lang="en-US" sz="2800" dirty="0" smtClean="0"/>
              <a:t>And John </a:t>
            </a:r>
            <a:r>
              <a:rPr lang="en-US" sz="2800" i="1" dirty="0" smtClean="0"/>
              <a:t>tried to</a:t>
            </a:r>
            <a:r>
              <a:rPr lang="en-US" sz="2800" dirty="0" smtClean="0"/>
              <a:t> prevent Him, saying, “I need to be baptized by You, and are You coming to me?” </a:t>
            </a:r>
            <a:r>
              <a:rPr lang="en-US" sz="2800" baseline="30000" dirty="0" smtClean="0"/>
              <a:t>15 </a:t>
            </a:r>
            <a:r>
              <a:rPr lang="en-US" sz="2800" dirty="0" smtClean="0"/>
              <a:t>But Jesus answered and said to him, “Permit </a:t>
            </a:r>
            <a:r>
              <a:rPr lang="en-US" sz="2800" i="1" dirty="0" smtClean="0"/>
              <a:t>it to be so</a:t>
            </a:r>
            <a:r>
              <a:rPr lang="en-US" sz="2800" dirty="0" smtClean="0"/>
              <a:t> now, for thus it is fitting for us to fulfill all righteousness.” Then he allowed Him. </a:t>
            </a:r>
            <a:r>
              <a:rPr lang="en-US" sz="2800" baseline="30000" dirty="0" smtClean="0"/>
              <a:t>16 </a:t>
            </a:r>
            <a:r>
              <a:rPr lang="en-US" sz="2800" u="sng" dirty="0" smtClean="0"/>
              <a:t>When He had been baptized, Jesus came up immediately from the water</a:t>
            </a:r>
            <a:r>
              <a:rPr lang="en-US" sz="2800" dirty="0" smtClean="0"/>
              <a:t>; and behold, the heavens were opened to Him, and He saw the Spirit of God descending like a dove and alighting upon Him. </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168" y="228600"/>
            <a:ext cx="2057400" cy="1367028"/>
          </a:xfrm>
          <a:prstGeom prst="rect">
            <a:avLst/>
          </a:prstGeom>
          <a:ln w="25400">
            <a:solidFill>
              <a:schemeClr val="tx1"/>
            </a:solidFill>
          </a:ln>
        </p:spPr>
      </p:pic>
    </p:spTree>
    <p:extLst>
      <p:ext uri="{BB962C8B-B14F-4D97-AF65-F5344CB8AC3E}">
        <p14:creationId xmlns:p14="http://schemas.microsoft.com/office/powerpoint/2010/main" val="3468514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76</TotalTime>
  <Words>774</Words>
  <Application>Microsoft Office PowerPoint</Application>
  <PresentationFormat>On-screen Show (4:3)</PresentationFormat>
  <Paragraphs>70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Divergent Views of Baptism</vt:lpstr>
      <vt:lpstr>Acts 16:13-15</vt:lpstr>
      <vt:lpstr>Bellingham, Washington</vt:lpstr>
      <vt:lpstr>PowerPoint Presentation</vt:lpstr>
      <vt:lpstr>Similarities in the Two Examples</vt:lpstr>
      <vt:lpstr>Acts 8:38</vt:lpstr>
      <vt:lpstr>Colossians 2:11-12</vt:lpstr>
      <vt:lpstr>Similarities in the Two Examples</vt:lpstr>
      <vt:lpstr>Matthew 3:13-16</vt:lpstr>
      <vt:lpstr>Differences Between the Two Examples</vt:lpstr>
      <vt:lpstr>Acts 16:33</vt:lpstr>
      <vt:lpstr>Acts 22:16</vt:lpstr>
      <vt:lpstr>Differences Between the Two Examples</vt:lpstr>
      <vt:lpstr>1 Peter 3:21</vt:lpstr>
      <vt:lpstr>Mark 16:16</vt:lpstr>
      <vt:lpstr>evangelicalbeliefs.com</vt:lpstr>
      <vt:lpstr>Differences Between the Two Examples</vt:lpstr>
      <vt:lpstr>Acts 2:37-38</vt:lpstr>
      <vt:lpstr>John 6:26-27</vt:lpstr>
      <vt:lpstr>Conclusion</vt:lpstr>
      <vt:lpstr>Acts 22:16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Divergent Views of Baptism</dc:title>
  <dc:creator>Stan</dc:creator>
  <cp:lastModifiedBy>Stan</cp:lastModifiedBy>
  <cp:revision>10</cp:revision>
  <cp:lastPrinted>2013-06-30T21:38:41Z</cp:lastPrinted>
  <dcterms:created xsi:type="dcterms:W3CDTF">2013-06-30T20:27:39Z</dcterms:created>
  <dcterms:modified xsi:type="dcterms:W3CDTF">2013-08-06T17:23:36Z</dcterms:modified>
</cp:coreProperties>
</file>