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Tobago Poster Shadow" panose="02000503020000020004"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F0EB"/>
    <a:srgbClr val="93DDD1"/>
    <a:srgbClr val="2E9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481" autoAdjust="0"/>
  </p:normalViewPr>
  <p:slideViewPr>
    <p:cSldViewPr snapToGrid="0">
      <p:cViewPr varScale="1">
        <p:scale>
          <a:sx n="37" d="100"/>
          <a:sy n="37" d="100"/>
        </p:scale>
        <p:origin x="2371" y="43"/>
      </p:cViewPr>
      <p:guideLst/>
    </p:cSldViewPr>
  </p:slideViewPr>
  <p:notesTextViewPr>
    <p:cViewPr>
      <p:scale>
        <a:sx n="1" d="1"/>
        <a:sy n="1" d="1"/>
      </p:scale>
      <p:origin x="0" y="0"/>
    </p:cViewPr>
  </p:notesTextViewPr>
  <p:notesViewPr>
    <p:cSldViewPr snapToGrid="0">
      <p:cViewPr varScale="1">
        <p:scale>
          <a:sx n="62" d="100"/>
          <a:sy n="62" d="100"/>
        </p:scale>
        <p:origin x="12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320838C-7398-46A7-87EF-395B24A7F5BF}"/>
    <pc:docChg chg="delSld">
      <pc:chgData name="Stan Cox" userId="9376f276357bfffd" providerId="LiveId" clId="{C320838C-7398-46A7-87EF-395B24A7F5BF}" dt="2021-03-01T02:06:38.920" v="0" actId="47"/>
      <pc:docMkLst>
        <pc:docMk/>
      </pc:docMkLst>
      <pc:sldChg chg="del">
        <pc:chgData name="Stan Cox" userId="9376f276357bfffd" providerId="LiveId" clId="{C320838C-7398-46A7-87EF-395B24A7F5BF}" dt="2021-03-01T02:06:38.920" v="0" actId="47"/>
        <pc:sldMkLst>
          <pc:docMk/>
          <pc:sldMk cId="3525941871"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08F44-AE28-4DCB-B1B3-B206D22943C2}"/>
              </a:ext>
            </a:extLst>
          </p:cNvPr>
          <p:cNvSpPr>
            <a:spLocks noGrp="1"/>
          </p:cNvSpPr>
          <p:nvPr>
            <p:ph type="hdr" sz="quarter"/>
          </p:nvPr>
        </p:nvSpPr>
        <p:spPr>
          <a:xfrm>
            <a:off x="0" y="0"/>
            <a:ext cx="2971800" cy="877330"/>
          </a:xfrm>
          <a:prstGeom prst="rect">
            <a:avLst/>
          </a:prstGeom>
        </p:spPr>
        <p:txBody>
          <a:bodyPr vert="horz" lIns="91440" tIns="45720" rIns="91440" bIns="45720" rtlCol="0"/>
          <a:lstStyle>
            <a:lvl1pPr algn="l">
              <a:defRPr sz="1200"/>
            </a:lvl1pPr>
          </a:lstStyle>
          <a:p>
            <a:r>
              <a:rPr lang="en-US" sz="2000" dirty="0">
                <a:latin typeface="Tobago Poster Shadow" panose="02000503020000020004" pitchFamily="2" charset="0"/>
              </a:rPr>
              <a:t>Divine Implication</a:t>
            </a:r>
          </a:p>
          <a:p>
            <a:r>
              <a:rPr lang="en-US" dirty="0"/>
              <a:t>Hebrews 7:1-10</a:t>
            </a:r>
          </a:p>
        </p:txBody>
      </p:sp>
      <p:sp>
        <p:nvSpPr>
          <p:cNvPr id="3" name="Date Placeholder 2">
            <a:extLst>
              <a:ext uri="{FF2B5EF4-FFF2-40B4-BE49-F238E27FC236}">
                <a16:creationId xmlns:a16="http://schemas.microsoft.com/office/drawing/2014/main" id="{02631554-C101-4A36-B7D8-A293EA8456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28, 2021 @ 11am</a:t>
            </a:r>
          </a:p>
        </p:txBody>
      </p:sp>
      <p:sp>
        <p:nvSpPr>
          <p:cNvPr id="4" name="Footer Placeholder 3">
            <a:extLst>
              <a:ext uri="{FF2B5EF4-FFF2-40B4-BE49-F238E27FC236}">
                <a16:creationId xmlns:a16="http://schemas.microsoft.com/office/drawing/2014/main" id="{CFE4FFC9-C281-4150-A5B3-07315AF8A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E25795C-9AC2-4E77-8296-1765B902BB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31A4E07-DB5C-4566-AEA2-95ECFC37AE89}" type="slidenum">
              <a:rPr lang="en-US" smtClean="0"/>
              <a:t>‹#›</a:t>
            </a:fld>
            <a:endParaRPr lang="en-US" dirty="0"/>
          </a:p>
        </p:txBody>
      </p:sp>
    </p:spTree>
    <p:extLst>
      <p:ext uri="{BB962C8B-B14F-4D97-AF65-F5344CB8AC3E}">
        <p14:creationId xmlns:p14="http://schemas.microsoft.com/office/powerpoint/2010/main" val="15415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7C22F-6EB0-450B-A601-D74AE37F19DB}"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02243-0BB1-489E-8C40-BC84D2706A6F}" type="slidenum">
              <a:rPr lang="en-US" smtClean="0"/>
              <a:t>‹#›</a:t>
            </a:fld>
            <a:endParaRPr lang="en-US"/>
          </a:p>
        </p:txBody>
      </p:sp>
    </p:spTree>
    <p:extLst>
      <p:ext uri="{BB962C8B-B14F-4D97-AF65-F5344CB8AC3E}">
        <p14:creationId xmlns:p14="http://schemas.microsoft.com/office/powerpoint/2010/main" val="292608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Faith is rational, unlike what the secular world, and much of the religious world believes</a:t>
            </a:r>
          </a:p>
          <a:p>
            <a:pPr marL="628650" lvl="1" indent="-171450">
              <a:buFont typeface="Arial" panose="020B0604020202020204" pitchFamily="34" charset="0"/>
              <a:buChar char="•"/>
            </a:pPr>
            <a:r>
              <a:rPr lang="en-US" b="1" dirty="0"/>
              <a:t>You don’t need to contrast faith with reason</a:t>
            </a:r>
          </a:p>
          <a:p>
            <a:pPr marL="1085850" lvl="2" indent="-171450">
              <a:buFont typeface="Arial" panose="020B0604020202020204" pitchFamily="34" charset="0"/>
              <a:buChar char="•"/>
            </a:pPr>
            <a:r>
              <a:rPr lang="en-US" dirty="0"/>
              <a:t>It is not superstition</a:t>
            </a:r>
          </a:p>
          <a:p>
            <a:pPr marL="1085850" lvl="2" indent="-171450">
              <a:buFont typeface="Arial" panose="020B0604020202020204" pitchFamily="34" charset="0"/>
              <a:buChar char="•"/>
            </a:pPr>
            <a:r>
              <a:rPr lang="en-US" dirty="0"/>
              <a:t>It is not irrational</a:t>
            </a:r>
          </a:p>
          <a:p>
            <a:pPr marL="1085850" lvl="2" indent="-171450">
              <a:buFont typeface="Arial" panose="020B0604020202020204" pitchFamily="34" charset="0"/>
              <a:buChar char="•"/>
            </a:pPr>
            <a:r>
              <a:rPr lang="en-US" dirty="0"/>
              <a:t>It is not bereft of evidence</a:t>
            </a:r>
          </a:p>
          <a:p>
            <a:r>
              <a:rPr lang="en-US" b="1" dirty="0"/>
              <a:t>(Romans 10:17), </a:t>
            </a:r>
            <a:r>
              <a:rPr lang="en-US" i="1" dirty="0"/>
              <a:t>“So then faith comes by hearing, and hearing by the word of God.”</a:t>
            </a:r>
          </a:p>
          <a:p>
            <a:pPr marL="628650" lvl="1" indent="-171450">
              <a:buFont typeface="Arial" panose="020B0604020202020204" pitchFamily="34" charset="0"/>
              <a:buChar char="•"/>
            </a:pPr>
            <a:r>
              <a:rPr lang="en-US" b="1" dirty="0"/>
              <a:t>God’s word has been established as true and genuine.  It comes from God Himself (The ultimate truth)</a:t>
            </a:r>
          </a:p>
          <a:p>
            <a:pPr marL="0" lvl="0" indent="0">
              <a:buFont typeface="Arial" panose="020B0604020202020204" pitchFamily="34" charset="0"/>
              <a:buNone/>
            </a:pPr>
            <a:r>
              <a:rPr lang="en-US" b="1" dirty="0"/>
              <a:t>(John 14:6), </a:t>
            </a:r>
            <a:r>
              <a:rPr lang="en-US" i="1" dirty="0"/>
              <a:t>“Jesus said to him, ‘I am the way, the truth, and the life. No one comes to the Father except through Me.’”</a:t>
            </a:r>
          </a:p>
          <a:p>
            <a:pPr marL="1085850" lvl="2" indent="-171450">
              <a:buFont typeface="Arial" panose="020B0604020202020204" pitchFamily="34" charset="0"/>
              <a:buChar char="•"/>
            </a:pPr>
            <a:r>
              <a:rPr lang="en-US" dirty="0"/>
              <a:t>Miracles and fulfilled prophecy have confirmed the word as true</a:t>
            </a:r>
          </a:p>
          <a:p>
            <a:pPr marL="628650" lvl="1" indent="-171450">
              <a:buFont typeface="Arial" panose="020B0604020202020204" pitchFamily="34" charset="0"/>
              <a:buChar char="•"/>
            </a:pPr>
            <a:r>
              <a:rPr lang="en-US" b="1" dirty="0"/>
              <a:t>God intends for us to use our brains to come to a rational decision about Him and His Son.</a:t>
            </a:r>
          </a:p>
          <a:p>
            <a:pPr marL="1085850" lvl="2" indent="-171450">
              <a:buFont typeface="Arial" panose="020B0604020202020204" pitchFamily="34" charset="0"/>
              <a:buChar char="•"/>
            </a:pPr>
            <a:r>
              <a:rPr lang="en-US" dirty="0"/>
              <a:t>That is why the gospel is God’s power to salvation</a:t>
            </a:r>
          </a:p>
          <a:p>
            <a:pPr marL="1085850" lvl="2" indent="-171450">
              <a:buFont typeface="Arial" panose="020B0604020202020204" pitchFamily="34" charset="0"/>
              <a:buChar char="•"/>
            </a:pPr>
            <a:r>
              <a:rPr lang="en-US" dirty="0"/>
              <a:t>It is an appeal to man’s mind (heart) to accept the truths of the Messiah, allowing that word to change our standing with Him</a:t>
            </a:r>
          </a:p>
          <a:p>
            <a:endParaRPr lang="en-US" b="1" dirty="0"/>
          </a:p>
          <a:p>
            <a:r>
              <a:rPr lang="en-US" b="1" dirty="0"/>
              <a:t>God gave us a mind, and He expects us to use it.</a:t>
            </a:r>
          </a:p>
        </p:txBody>
      </p:sp>
      <p:sp>
        <p:nvSpPr>
          <p:cNvPr id="4" name="Slide Number Placeholder 3"/>
          <p:cNvSpPr>
            <a:spLocks noGrp="1"/>
          </p:cNvSpPr>
          <p:nvPr>
            <p:ph type="sldNum" sz="quarter" idx="5"/>
          </p:nvPr>
        </p:nvSpPr>
        <p:spPr/>
        <p:txBody>
          <a:bodyPr/>
          <a:lstStyle/>
          <a:p>
            <a:fld id="{C8802243-0BB1-489E-8C40-BC84D2706A6F}" type="slidenum">
              <a:rPr lang="en-US" smtClean="0"/>
              <a:t>1</a:t>
            </a:fld>
            <a:endParaRPr lang="en-US"/>
          </a:p>
        </p:txBody>
      </p:sp>
    </p:spTree>
    <p:extLst>
      <p:ext uri="{BB962C8B-B14F-4D97-AF65-F5344CB8AC3E}">
        <p14:creationId xmlns:p14="http://schemas.microsoft.com/office/powerpoint/2010/main" val="358739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How do we determine God’s will for us: (Lord’s Supper as an example)</a:t>
            </a:r>
          </a:p>
          <a:p>
            <a:pPr marL="628650" lvl="1" indent="-171450">
              <a:buFont typeface="Arial" panose="020B0604020202020204" pitchFamily="34" charset="0"/>
              <a:buChar char="•"/>
            </a:pPr>
            <a:r>
              <a:rPr lang="en-US" b="1" dirty="0"/>
              <a:t>By examining His commands</a:t>
            </a:r>
          </a:p>
          <a:p>
            <a:pPr marL="0" indent="0">
              <a:buFont typeface="Arial" panose="020B0604020202020204" pitchFamily="34" charset="0"/>
              <a:buNone/>
            </a:pPr>
            <a:r>
              <a:rPr lang="en-US" b="1" dirty="0"/>
              <a:t>(Luke 22:19), </a:t>
            </a:r>
            <a:r>
              <a:rPr lang="en-US" i="1" dirty="0"/>
              <a:t>“And He took bread, gave thanks and broke it, and gave it to them, saying, “This is My body which is given for you; do this in remembrance of Me.”</a:t>
            </a:r>
          </a:p>
          <a:p>
            <a:pPr marL="628650" lvl="1" indent="-171450">
              <a:buFont typeface="Arial" panose="020B0604020202020204" pitchFamily="34" charset="0"/>
              <a:buChar char="•"/>
            </a:pPr>
            <a:r>
              <a:rPr lang="en-US" b="1" dirty="0"/>
              <a:t>By following the approved actions of the obedient as revealed in scripture</a:t>
            </a:r>
          </a:p>
          <a:p>
            <a:pPr marL="0" lvl="0" indent="0">
              <a:buFont typeface="Arial" panose="020B0604020202020204" pitchFamily="34" charset="0"/>
              <a:buNone/>
            </a:pPr>
            <a:r>
              <a:rPr lang="en-US" b="1" dirty="0"/>
              <a:t>(Acts 20:7), </a:t>
            </a:r>
            <a:r>
              <a:rPr lang="en-US" b="0" i="1" dirty="0"/>
              <a:t>“Now on the first day of the week, when the disciples came together to break bread, Paul, ready to depart the next day, spoke to them and continued his message until midnight.”</a:t>
            </a:r>
          </a:p>
          <a:p>
            <a:pPr marL="628650" lvl="1" indent="-171450">
              <a:buFont typeface="Arial" panose="020B0604020202020204" pitchFamily="34" charset="0"/>
              <a:buChar char="•"/>
            </a:pPr>
            <a:r>
              <a:rPr lang="en-US" b="1" dirty="0"/>
              <a:t>By using reason to determine even the truths that are divinely implied within the sacred scriptures.</a:t>
            </a:r>
          </a:p>
          <a:p>
            <a:r>
              <a:rPr lang="en-US" b="1" dirty="0"/>
              <a:t>In our lesson today, we will examine the concept of divine implication.  </a:t>
            </a:r>
          </a:p>
          <a:p>
            <a:pPr marL="628650" lvl="1" indent="-171450">
              <a:buFont typeface="Arial" panose="020B0604020202020204" pitchFamily="34" charset="0"/>
              <a:buChar char="•"/>
            </a:pPr>
            <a:r>
              <a:rPr lang="en-US" dirty="0"/>
              <a:t>A concept that is a bit harder to grasp than others,</a:t>
            </a:r>
          </a:p>
          <a:p>
            <a:pPr marL="628650" lvl="1" indent="-171450">
              <a:buFont typeface="Arial" panose="020B0604020202020204" pitchFamily="34" charset="0"/>
              <a:buChar char="•"/>
            </a:pPr>
            <a:r>
              <a:rPr lang="en-US" dirty="0"/>
              <a:t>Often misunderstood and twisted to mean what it does not, </a:t>
            </a:r>
          </a:p>
          <a:p>
            <a:pPr marL="628650" lvl="1" indent="-171450">
              <a:buFont typeface="Arial" panose="020B0604020202020204" pitchFamily="34" charset="0"/>
              <a:buChar char="•"/>
            </a:pPr>
            <a:r>
              <a:rPr lang="en-US" dirty="0"/>
              <a:t>Sometimes ridiculed by religious people as the invention of legalistic minds.</a:t>
            </a:r>
          </a:p>
          <a:p>
            <a:r>
              <a:rPr lang="en-US" b="1" dirty="0"/>
              <a:t>What it is in reality:</a:t>
            </a:r>
          </a:p>
          <a:p>
            <a:pPr marL="628650" lvl="1" indent="-171450">
              <a:buFont typeface="Arial" panose="020B0604020202020204" pitchFamily="34" charset="0"/>
              <a:buChar char="•"/>
            </a:pPr>
            <a:r>
              <a:rPr lang="en-US" dirty="0"/>
              <a:t>A true and appropriate way for us to learn God’s will for us</a:t>
            </a:r>
          </a:p>
          <a:p>
            <a:pPr marL="628650" lvl="1" indent="-171450">
              <a:buFont typeface="Arial" panose="020B0604020202020204" pitchFamily="34" charset="0"/>
              <a:buChar char="•"/>
            </a:pPr>
            <a:r>
              <a:rPr lang="en-US" dirty="0"/>
              <a:t>Intended by God for our benefit and use.</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First, let us define our terms…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02243-0BB1-489E-8C40-BC84D2706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78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solidFill>
                  <a:schemeClr val="tx1"/>
                </a:solidFill>
                <a:latin typeface="+mn-lt"/>
              </a:rPr>
              <a:t>What do we mean by implication and inference, terms that are used to describe this Biblical principle:</a:t>
            </a:r>
          </a:p>
          <a:p>
            <a:pPr marL="628650" lvl="1" indent="-171450">
              <a:buFont typeface="Arial" panose="020B0604020202020204" pitchFamily="34" charset="0"/>
              <a:buChar char="•"/>
            </a:pPr>
            <a:r>
              <a:rPr lang="en-US" u="none" dirty="0">
                <a:solidFill>
                  <a:schemeClr val="tx1"/>
                </a:solidFill>
                <a:latin typeface="+mn-lt"/>
              </a:rPr>
              <a:t>In order to understand, we need to define the following:  Imply (verb), Implication (noun); Infer (verb), Inference (noun).</a:t>
            </a:r>
          </a:p>
          <a:p>
            <a:pPr marL="0" lvl="0" indent="0">
              <a:buFont typeface="Arial" panose="020B0604020202020204" pitchFamily="34" charset="0"/>
              <a:buNone/>
            </a:pPr>
            <a:r>
              <a:rPr lang="en-US" b="1" u="none" dirty="0">
                <a:solidFill>
                  <a:schemeClr val="tx1"/>
                </a:solidFill>
                <a:latin typeface="+mn-lt"/>
              </a:rPr>
              <a:t>Definitions:</a:t>
            </a:r>
          </a:p>
          <a:p>
            <a:pPr marL="628650" lvl="1" indent="-171450">
              <a:buFont typeface="Arial" panose="020B0604020202020204" pitchFamily="34" charset="0"/>
              <a:buChar char="•"/>
            </a:pPr>
            <a:r>
              <a:rPr lang="en-US" b="1" u="none" dirty="0">
                <a:solidFill>
                  <a:schemeClr val="tx1"/>
                </a:solidFill>
                <a:latin typeface="+mn-lt"/>
              </a:rPr>
              <a:t>Imply</a:t>
            </a:r>
            <a:r>
              <a:rPr lang="en-US" u="none" dirty="0">
                <a:solidFill>
                  <a:schemeClr val="tx1"/>
                </a:solidFill>
                <a:latin typeface="+mn-lt"/>
              </a:rPr>
              <a:t> - </a:t>
            </a:r>
            <a:r>
              <a:rPr lang="en-US" b="0" i="0" u="none" dirty="0">
                <a:solidFill>
                  <a:schemeClr val="tx1"/>
                </a:solidFill>
                <a:effectLst/>
                <a:latin typeface="+mn-lt"/>
              </a:rPr>
              <a:t>to express indirectly</a:t>
            </a:r>
          </a:p>
          <a:p>
            <a:pPr marL="628650" lvl="1" indent="-171450">
              <a:buFont typeface="Arial" panose="020B0604020202020204" pitchFamily="34" charset="0"/>
              <a:buChar char="•"/>
            </a:pPr>
            <a:r>
              <a:rPr lang="en-US" b="1" i="0" u="none" dirty="0">
                <a:solidFill>
                  <a:schemeClr val="tx1"/>
                </a:solidFill>
                <a:effectLst/>
                <a:latin typeface="+mn-lt"/>
              </a:rPr>
              <a:t>Implication</a:t>
            </a:r>
            <a:r>
              <a:rPr lang="en-US" b="0" i="0" u="none" dirty="0">
                <a:solidFill>
                  <a:schemeClr val="tx1"/>
                </a:solidFill>
                <a:effectLst/>
                <a:latin typeface="+mn-lt"/>
              </a:rPr>
              <a:t> - something implied</a:t>
            </a:r>
          </a:p>
          <a:p>
            <a:pPr marL="628650" lvl="1" indent="-171450">
              <a:buFont typeface="Arial" panose="020B0604020202020204" pitchFamily="34" charset="0"/>
              <a:buChar char="•"/>
            </a:pPr>
            <a:r>
              <a:rPr lang="en-US" b="1" i="0" u="none" dirty="0">
                <a:solidFill>
                  <a:schemeClr val="tx1"/>
                </a:solidFill>
                <a:effectLst/>
                <a:latin typeface="+mn-lt"/>
              </a:rPr>
              <a:t>Infer</a:t>
            </a:r>
            <a:r>
              <a:rPr lang="en-US" b="0" i="0" u="none" dirty="0">
                <a:solidFill>
                  <a:schemeClr val="tx1"/>
                </a:solidFill>
                <a:effectLst/>
                <a:latin typeface="+mn-lt"/>
              </a:rPr>
              <a:t> - </a:t>
            </a:r>
            <a:r>
              <a:rPr lang="en-US" b="0" i="0" u="none" strike="noStrike" dirty="0">
                <a:solidFill>
                  <a:schemeClr val="tx1"/>
                </a:solidFill>
                <a:effectLst/>
                <a:latin typeface="+mn-lt"/>
              </a:rPr>
              <a:t>to derive as a conclusion from facts or premises</a:t>
            </a:r>
          </a:p>
          <a:p>
            <a:pPr marL="628650" lvl="1" indent="-171450">
              <a:buFont typeface="Arial" panose="020B0604020202020204" pitchFamily="34" charset="0"/>
              <a:buChar char="•"/>
            </a:pPr>
            <a:r>
              <a:rPr lang="en-US" b="1" i="0" u="none" strike="noStrike" dirty="0">
                <a:solidFill>
                  <a:schemeClr val="tx1"/>
                </a:solidFill>
                <a:effectLst/>
                <a:latin typeface="+mn-lt"/>
              </a:rPr>
              <a:t>Inference</a:t>
            </a:r>
            <a:r>
              <a:rPr lang="en-US" b="0" i="0" u="none" strike="noStrike" dirty="0">
                <a:solidFill>
                  <a:schemeClr val="tx1"/>
                </a:solidFill>
                <a:effectLst/>
                <a:latin typeface="+mn-lt"/>
              </a:rPr>
              <a:t> - </a:t>
            </a:r>
            <a:r>
              <a:rPr lang="en-US" b="0" i="0" dirty="0">
                <a:solidFill>
                  <a:srgbClr val="212529"/>
                </a:solidFill>
                <a:effectLst/>
                <a:latin typeface="+mn-lt"/>
              </a:rPr>
              <a:t>a conclusion that is formed because of known facts or evidence</a:t>
            </a:r>
          </a:p>
          <a:p>
            <a:r>
              <a:rPr lang="en-US" b="1" i="0" u="none" dirty="0">
                <a:solidFill>
                  <a:srgbClr val="212529"/>
                </a:solidFill>
                <a:effectLst/>
                <a:latin typeface="+mn-lt"/>
              </a:rPr>
              <a:t>Not a arcane, esoteric concept.  It is one we come across in our daily lives.</a:t>
            </a:r>
          </a:p>
          <a:p>
            <a:pPr marL="628650" lvl="1" indent="-171450">
              <a:buFont typeface="Arial" panose="020B0604020202020204" pitchFamily="34" charset="0"/>
              <a:buChar char="•"/>
            </a:pPr>
            <a:r>
              <a:rPr lang="en-US" b="0" i="0" u="none" dirty="0">
                <a:solidFill>
                  <a:srgbClr val="212529"/>
                </a:solidFill>
                <a:effectLst/>
                <a:latin typeface="+mn-lt"/>
              </a:rPr>
              <a:t>It is used in our legal system:  Evidence is gathered that implies a particular motive.  So, the jurists can reasonably infer that the motivation exists.</a:t>
            </a:r>
          </a:p>
          <a:p>
            <a:pPr marL="628650" lvl="1" indent="-171450">
              <a:buFont typeface="Arial" panose="020B0604020202020204" pitchFamily="34" charset="0"/>
              <a:buChar char="•"/>
            </a:pPr>
            <a:r>
              <a:rPr lang="en-US" b="0" i="0" u="none" dirty="0">
                <a:solidFill>
                  <a:srgbClr val="212529"/>
                </a:solidFill>
                <a:effectLst/>
                <a:latin typeface="+mn-lt"/>
              </a:rPr>
              <a:t>In literature, we have in interesting example in Author Conan </a:t>
            </a:r>
            <a:r>
              <a:rPr lang="en-US" b="0" i="0" u="none" dirty="0" err="1">
                <a:solidFill>
                  <a:srgbClr val="212529"/>
                </a:solidFill>
                <a:effectLst/>
                <a:latin typeface="+mn-lt"/>
              </a:rPr>
              <a:t>Doyles</a:t>
            </a:r>
            <a:r>
              <a:rPr lang="en-US" b="0" i="0" u="none" dirty="0">
                <a:solidFill>
                  <a:srgbClr val="212529"/>
                </a:solidFill>
                <a:effectLst/>
                <a:latin typeface="+mn-lt"/>
              </a:rPr>
              <a:t> character, Sherlock Holmes</a:t>
            </a:r>
          </a:p>
          <a:p>
            <a:pPr marL="1085850" lvl="2" indent="-171450">
              <a:buFont typeface="Arial" panose="020B0604020202020204" pitchFamily="34" charset="0"/>
              <a:buChar char="•"/>
            </a:pPr>
            <a:r>
              <a:rPr lang="en-US" b="0" i="0" u="none" dirty="0">
                <a:solidFill>
                  <a:srgbClr val="212529"/>
                </a:solidFill>
                <a:effectLst/>
                <a:latin typeface="+mn-lt"/>
              </a:rPr>
              <a:t>Inferring a truth based on evidence </a:t>
            </a:r>
          </a:p>
          <a:p>
            <a:pPr marL="1543050" lvl="3" indent="-171450">
              <a:buFont typeface="Arial" panose="020B0604020202020204" pitchFamily="34" charset="0"/>
              <a:buChar char="•"/>
            </a:pPr>
            <a:r>
              <a:rPr lang="en-US" b="0" i="0" u="none" dirty="0">
                <a:solidFill>
                  <a:srgbClr val="212529"/>
                </a:solidFill>
                <a:effectLst/>
                <a:latin typeface="+mn-lt"/>
              </a:rPr>
              <a:t>A light colored strip of skin on a ring finger implies someone is married</a:t>
            </a:r>
          </a:p>
          <a:p>
            <a:pPr marL="1543050" lvl="3" indent="-171450">
              <a:buFont typeface="Arial" panose="020B0604020202020204" pitchFamily="34" charset="0"/>
              <a:buChar char="•"/>
            </a:pPr>
            <a:r>
              <a:rPr lang="en-US" b="0" i="0" u="none" dirty="0">
                <a:solidFill>
                  <a:srgbClr val="212529"/>
                </a:solidFill>
                <a:effectLst/>
                <a:latin typeface="+mn-lt"/>
              </a:rPr>
              <a:t>Stains on fingers implies a smoker</a:t>
            </a:r>
          </a:p>
          <a:p>
            <a:pPr marL="0" lvl="0" indent="0">
              <a:buFont typeface="Arial" panose="020B0604020202020204" pitchFamily="34" charset="0"/>
              <a:buNone/>
            </a:pPr>
            <a:r>
              <a:rPr lang="en-US" b="1" i="0" u="none" dirty="0">
                <a:solidFill>
                  <a:srgbClr val="212529"/>
                </a:solidFill>
                <a:effectLst/>
                <a:latin typeface="+mn-lt"/>
              </a:rPr>
              <a:t>As it applies to God’s word, two points must be made.</a:t>
            </a:r>
          </a:p>
          <a:p>
            <a:pPr marL="628650" lvl="1" indent="-171450">
              <a:buFont typeface="Arial" panose="020B0604020202020204" pitchFamily="34" charset="0"/>
              <a:buChar char="•"/>
            </a:pPr>
            <a:r>
              <a:rPr lang="en-US" b="0" i="0" u="none" dirty="0">
                <a:solidFill>
                  <a:srgbClr val="212529"/>
                </a:solidFill>
                <a:effectLst/>
                <a:latin typeface="+mn-lt"/>
              </a:rPr>
              <a:t>The implication must of necessity be in the text.  It can’t be a mere possibility.</a:t>
            </a:r>
          </a:p>
          <a:p>
            <a:pPr marL="628650" lvl="1" indent="-171450">
              <a:buFont typeface="Arial" panose="020B0604020202020204" pitchFamily="34" charset="0"/>
              <a:buChar char="•"/>
            </a:pPr>
            <a:r>
              <a:rPr lang="en-US" b="0" i="0" u="none" dirty="0">
                <a:solidFill>
                  <a:srgbClr val="212529"/>
                </a:solidFill>
                <a:effectLst/>
                <a:latin typeface="+mn-lt"/>
              </a:rPr>
              <a:t>The inference we make must therefore be a necessary inference.  It has to be true.  Anything less, and it would be a presumption to say it is so.</a:t>
            </a:r>
          </a:p>
          <a:p>
            <a:pPr marL="0" lvl="0" indent="0">
              <a:buFont typeface="Arial" panose="020B0604020202020204" pitchFamily="34" charset="0"/>
              <a:buNone/>
            </a:pPr>
            <a:endParaRPr lang="en-US" b="1" i="0" u="none" dirty="0">
              <a:solidFill>
                <a:srgbClr val="212529"/>
              </a:solidFill>
              <a:effectLst/>
              <a:latin typeface="+mn-lt"/>
            </a:endParaRPr>
          </a:p>
          <a:p>
            <a:pPr marL="0" lvl="0" indent="0">
              <a:buFont typeface="Arial" panose="020B0604020202020204" pitchFamily="34" charset="0"/>
              <a:buNone/>
            </a:pPr>
            <a:r>
              <a:rPr lang="en-US" b="1" i="0" u="none" dirty="0">
                <a:solidFill>
                  <a:srgbClr val="212529"/>
                </a:solidFill>
                <a:effectLst/>
                <a:latin typeface="+mn-lt"/>
              </a:rPr>
              <a:t>It is easiest to simply go to God’s word, and illustrate this truth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02243-0BB1-489E-8C40-BC84D2706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2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argument regarding the resurrection in His exchange with the Sadducees</a:t>
            </a:r>
          </a:p>
          <a:p>
            <a:r>
              <a:rPr lang="en-US" b="1" dirty="0"/>
              <a:t>(Matthew 22:23-33), </a:t>
            </a:r>
            <a:r>
              <a:rPr lang="en-US" i="1" dirty="0"/>
              <a:t>“The same day the Sadducees, who say there is no resurrection, came to Him and asked Him,</a:t>
            </a:r>
            <a:r>
              <a:rPr lang="en-US" i="1" baseline="30000" dirty="0"/>
              <a:t> 24</a:t>
            </a:r>
            <a:r>
              <a:rPr lang="en-US" i="1" dirty="0"/>
              <a:t> saying: “Teacher, Moses said that if a man dies, having no children, his brother shall marry his wife and raise up offspring for his brother.</a:t>
            </a:r>
            <a:r>
              <a:rPr lang="en-US" i="1" baseline="30000" dirty="0"/>
              <a:t> 25</a:t>
            </a:r>
            <a:r>
              <a:rPr lang="en-US" i="1" dirty="0"/>
              <a:t> Now there were with us seven brothers. The first died after he had married, and having no offspring, left his wife to his brother.</a:t>
            </a:r>
            <a:r>
              <a:rPr lang="en-US" i="1" baseline="30000" dirty="0"/>
              <a:t> 26</a:t>
            </a:r>
            <a:r>
              <a:rPr lang="en-US" i="1" dirty="0"/>
              <a:t> Likewise the second also, and the third, even to the seventh.</a:t>
            </a:r>
            <a:r>
              <a:rPr lang="en-US" i="1" baseline="30000" dirty="0"/>
              <a:t> 27</a:t>
            </a:r>
            <a:r>
              <a:rPr lang="en-US" i="1" dirty="0"/>
              <a:t> Last of all the woman died also.</a:t>
            </a:r>
            <a:r>
              <a:rPr lang="en-US" i="1" baseline="30000" dirty="0"/>
              <a:t> 28</a:t>
            </a:r>
            <a:r>
              <a:rPr lang="en-US" i="1" dirty="0"/>
              <a:t> Therefore, in the resurrection, whose wife of the seven will she be? For they all had her.” </a:t>
            </a:r>
            <a:r>
              <a:rPr lang="en-US" i="1" baseline="30000" dirty="0"/>
              <a:t>29</a:t>
            </a:r>
            <a:r>
              <a:rPr lang="en-US" i="1" dirty="0"/>
              <a:t> Jesus answered and said to them, “You are mistaken, not knowing the Scriptures nor the power of God.</a:t>
            </a:r>
            <a:r>
              <a:rPr lang="en-US" i="1" baseline="30000" dirty="0"/>
              <a:t> 30</a:t>
            </a:r>
            <a:r>
              <a:rPr lang="en-US" i="1" dirty="0"/>
              <a:t> For in the resurrection they neither marry nor are given in marriage, but are like angels of God in heaven.</a:t>
            </a:r>
            <a:r>
              <a:rPr lang="en-US" i="1" baseline="30000" dirty="0"/>
              <a:t> 31</a:t>
            </a:r>
            <a:r>
              <a:rPr lang="en-US" i="1" dirty="0"/>
              <a:t> But concerning the resurrection of the dead, have you not read what was spoken to you by God, saying,</a:t>
            </a:r>
            <a:r>
              <a:rPr lang="en-US" i="1" baseline="30000" dirty="0"/>
              <a:t> 32</a:t>
            </a:r>
            <a:r>
              <a:rPr lang="en-US" i="1" dirty="0"/>
              <a:t> “I am the God of Abraham, the God of Isaac, and the God of Jacob’ ? God is not the God of the dead, but of the living.”</a:t>
            </a:r>
            <a:r>
              <a:rPr lang="en-US" i="1" baseline="30000" dirty="0"/>
              <a:t> 33</a:t>
            </a:r>
            <a:r>
              <a:rPr lang="en-US" i="1" dirty="0"/>
              <a:t> And when the multitudes heard this, they were astonished at His teaching.”</a:t>
            </a:r>
          </a:p>
          <a:p>
            <a:pPr marL="0" lvl="0" indent="0">
              <a:buFont typeface="Arial" panose="020B0604020202020204" pitchFamily="34" charset="0"/>
              <a:buNone/>
            </a:pPr>
            <a:r>
              <a:rPr lang="en-US" b="1" i="0" dirty="0"/>
              <a:t>In making his argument regarding the resurrection, note the following</a:t>
            </a:r>
          </a:p>
          <a:p>
            <a:pPr marL="628650" lvl="1" indent="-171450">
              <a:buFont typeface="Arial" panose="020B0604020202020204" pitchFamily="34" charset="0"/>
              <a:buChar char="•"/>
            </a:pPr>
            <a:r>
              <a:rPr lang="en-US" b="1" i="0" dirty="0"/>
              <a:t>Jesus said the Sadducees did not know the scriptures</a:t>
            </a:r>
          </a:p>
          <a:p>
            <a:pPr marL="1085850" lvl="2" indent="-171450">
              <a:buFont typeface="Arial" panose="020B0604020202020204" pitchFamily="34" charset="0"/>
              <a:buChar char="•"/>
            </a:pPr>
            <a:r>
              <a:rPr lang="en-US" i="0" dirty="0"/>
              <a:t>Therefore, the text he quoted, from Exodus 3 could have been understood by the Sadducees, if they had made the proper inference from the text</a:t>
            </a:r>
          </a:p>
          <a:p>
            <a:pPr marL="171450" indent="-171450">
              <a:buFont typeface="Arial" panose="020B0604020202020204" pitchFamily="34" charset="0"/>
              <a:buChar char="•"/>
            </a:pPr>
            <a:r>
              <a:rPr lang="en-US" b="1" i="0" dirty="0"/>
              <a:t>Exodus 3:6 [God, identifying Himself to Moses at the burning bush], </a:t>
            </a:r>
            <a:r>
              <a:rPr lang="en-US" i="1" dirty="0"/>
              <a:t>“Moreover He said, “I am the God of your father—the God of Abraham, the God of Isaac, and the God of Jacob.” And Moses hid his face, for he was afraid to look upon God.”</a:t>
            </a:r>
          </a:p>
          <a:p>
            <a:pPr marL="628650" lvl="1" indent="-171450">
              <a:buFont typeface="Arial" panose="020B0604020202020204" pitchFamily="34" charset="0"/>
              <a:buChar char="•"/>
            </a:pPr>
            <a:r>
              <a:rPr lang="en-US" b="1" i="0" dirty="0"/>
              <a:t>There is nothing about the resurrection, explicitly stated in the text.</a:t>
            </a:r>
          </a:p>
          <a:p>
            <a:pPr marL="1085850" lvl="2" indent="-171450">
              <a:buFont typeface="Arial" panose="020B0604020202020204" pitchFamily="34" charset="0"/>
              <a:buChar char="•"/>
            </a:pPr>
            <a:r>
              <a:rPr lang="en-US" i="0" dirty="0"/>
              <a:t>However, the tense of the verb (I AM), rather than (I WAS), divinely implies the truth Jesus argued.</a:t>
            </a:r>
          </a:p>
          <a:p>
            <a:pPr marL="1085850" lvl="2" indent="-171450">
              <a:buFont typeface="Arial" panose="020B0604020202020204" pitchFamily="34" charset="0"/>
              <a:buChar char="•"/>
            </a:pPr>
            <a:r>
              <a:rPr lang="en-US" i="1" dirty="0"/>
              <a:t>“God is not the God of the dead, but of the living”</a:t>
            </a:r>
            <a:r>
              <a:rPr lang="en-US" i="0" dirty="0"/>
              <a:t> (vs. 32)</a:t>
            </a:r>
          </a:p>
          <a:p>
            <a:pPr marL="628650" lvl="1" indent="-171450">
              <a:buFont typeface="Arial" panose="020B0604020202020204" pitchFamily="34" charset="0"/>
              <a:buChar char="•"/>
            </a:pPr>
            <a:r>
              <a:rPr lang="en-US" b="1" i="0" dirty="0"/>
              <a:t>The multitudes were astonished at His teaching</a:t>
            </a:r>
          </a:p>
          <a:p>
            <a:pPr marL="1085850" lvl="2" indent="-171450">
              <a:buFont typeface="Arial" panose="020B0604020202020204" pitchFamily="34" charset="0"/>
              <a:buChar char="•"/>
            </a:pPr>
            <a:r>
              <a:rPr lang="en-US" i="0" dirty="0"/>
              <a:t>Such implications come from reasoning.  Those who are untaught, and unfamiliar with how to interpret God’s word, may find such arguments astonishing or troubling.</a:t>
            </a:r>
          </a:p>
          <a:p>
            <a:pPr marL="628650" lvl="1" indent="-171450">
              <a:buFont typeface="Arial" panose="020B0604020202020204" pitchFamily="34" charset="0"/>
              <a:buChar char="•"/>
            </a:pPr>
            <a:r>
              <a:rPr lang="en-US" b="1" i="0" dirty="0"/>
              <a:t>We can KNOW that there is a resurrection, simply by the Divine implication found in Exodus 3:6!</a:t>
            </a:r>
          </a:p>
          <a:p>
            <a:pPr marL="0" lvl="0" indent="0">
              <a:buFont typeface="Arial" panose="020B0604020202020204" pitchFamily="34" charset="0"/>
              <a:buNone/>
            </a:pPr>
            <a:r>
              <a:rPr lang="en-US" b="1" i="0" dirty="0"/>
              <a:t>[CLICK] The Hebrew writer’s argument regarding the greater priesthood of Christ</a:t>
            </a:r>
          </a:p>
          <a:p>
            <a:pPr marL="0" lvl="0" indent="0">
              <a:buFont typeface="Arial" panose="020B0604020202020204" pitchFamily="34" charset="0"/>
              <a:buNone/>
            </a:pPr>
            <a:r>
              <a:rPr lang="en-US" b="1" i="0" dirty="0"/>
              <a:t>(Hebrews 7:1-10), </a:t>
            </a:r>
            <a:r>
              <a:rPr lang="en-US" b="1" i="1" dirty="0"/>
              <a:t>“</a:t>
            </a:r>
            <a:r>
              <a:rPr lang="en-US" i="1" dirty="0"/>
              <a:t>For this Melchizedek, king of Salem, priest of the Most High God, who met Abraham returning from the slaughter of the kings and blessed him,</a:t>
            </a:r>
            <a:r>
              <a:rPr lang="en-US" i="1" baseline="30000" dirty="0"/>
              <a:t> 2</a:t>
            </a:r>
            <a:r>
              <a:rPr lang="en-US" i="1" dirty="0"/>
              <a:t> to whom also Abraham gave a tenth part of all, first being translated “king of righteousness,” and then also king of Salem, meaning “king of peace,”</a:t>
            </a:r>
            <a:r>
              <a:rPr lang="en-US" i="1" baseline="30000" dirty="0"/>
              <a:t> 3</a:t>
            </a:r>
            <a:r>
              <a:rPr lang="en-US" i="1" dirty="0"/>
              <a:t> without father, without mother, without genealogy, having neither beginning of days nor end of life, but made like the Son of God, remains a priest continually. </a:t>
            </a:r>
            <a:r>
              <a:rPr lang="en-US" i="1" baseline="30000" dirty="0"/>
              <a:t>4</a:t>
            </a:r>
            <a:r>
              <a:rPr lang="en-US" i="1" dirty="0"/>
              <a:t> Now consider how great this man was, to whom even the patriarch Abraham gave a tenth of the spoils.</a:t>
            </a:r>
            <a:r>
              <a:rPr lang="en-US" i="1" baseline="30000" dirty="0"/>
              <a:t> 5</a:t>
            </a:r>
            <a:r>
              <a:rPr lang="en-US" i="1" dirty="0"/>
              <a:t> And indeed those who are of the sons of Levi, who receive the priesthood, have a commandment to receive tithes from the people according to the law, that is, from their brethren, though they have come from the loins of Abraham;</a:t>
            </a:r>
            <a:r>
              <a:rPr lang="en-US" i="1" baseline="30000" dirty="0"/>
              <a:t> 6</a:t>
            </a:r>
            <a:r>
              <a:rPr lang="en-US" i="1" dirty="0"/>
              <a:t> but he whose genealogy is not derived from them received tithes from Abraham and blessed him who had the promises.</a:t>
            </a:r>
            <a:r>
              <a:rPr lang="en-US" i="1" baseline="30000" dirty="0"/>
              <a:t> 7</a:t>
            </a:r>
            <a:r>
              <a:rPr lang="en-US" i="1" dirty="0"/>
              <a:t> Now beyond all contradiction the lesser is blessed by the better.</a:t>
            </a:r>
            <a:r>
              <a:rPr lang="en-US" i="1" baseline="30000" dirty="0"/>
              <a:t> 8</a:t>
            </a:r>
            <a:r>
              <a:rPr lang="en-US" i="1" dirty="0"/>
              <a:t> Here mortal men receive tithes, but there he receives them, of whom it is witnessed that he lives.</a:t>
            </a:r>
            <a:r>
              <a:rPr lang="en-US" i="1" baseline="30000" dirty="0"/>
              <a:t> 9</a:t>
            </a:r>
            <a:r>
              <a:rPr lang="en-US" i="1" dirty="0"/>
              <a:t> Even Levi, who receives tithes, paid tithes through Abraham, so to speak,</a:t>
            </a:r>
            <a:r>
              <a:rPr lang="en-US" i="1" baseline="30000" dirty="0"/>
              <a:t> 10</a:t>
            </a:r>
            <a:r>
              <a:rPr lang="en-US" i="1" dirty="0"/>
              <a:t> for he was still in the loins of his father when Melchizedek met him.”</a:t>
            </a:r>
          </a:p>
          <a:p>
            <a:pPr marL="628650" lvl="1" indent="-171450">
              <a:buFont typeface="Arial" panose="020B0604020202020204" pitchFamily="34" charset="0"/>
              <a:buChar char="•"/>
            </a:pPr>
            <a:r>
              <a:rPr lang="en-US" b="1" i="0" dirty="0"/>
              <a:t>Jesus’ priesthood was of another order.  Not of Aaron (Tribe of Levi) (Melchizedek a type)</a:t>
            </a:r>
          </a:p>
          <a:p>
            <a:pPr marL="1085850" lvl="2" indent="-171450">
              <a:buFont typeface="Arial" panose="020B0604020202020204" pitchFamily="34" charset="0"/>
              <a:buChar char="•"/>
            </a:pPr>
            <a:r>
              <a:rPr lang="en-US" b="0" i="0" dirty="0"/>
              <a:t>Melchizedek was both a Priest and a King</a:t>
            </a:r>
          </a:p>
          <a:p>
            <a:pPr marL="0" lvl="0" indent="0">
              <a:buFont typeface="Arial" panose="020B0604020202020204" pitchFamily="34" charset="0"/>
              <a:buNone/>
            </a:pPr>
            <a:r>
              <a:rPr lang="en-US" b="1" i="0" dirty="0"/>
              <a:t>(Genesis 14:18), </a:t>
            </a:r>
            <a:r>
              <a:rPr lang="en-US" b="0" i="1" dirty="0"/>
              <a:t>“</a:t>
            </a:r>
            <a:r>
              <a:rPr lang="en-US" i="1" dirty="0"/>
              <a:t>Then Melchizedek king of Salem brought out bread and wine; he was the priest of God Most High.”</a:t>
            </a:r>
          </a:p>
          <a:p>
            <a:pPr marL="1085850" lvl="2" indent="-171450">
              <a:buFont typeface="Arial" panose="020B0604020202020204" pitchFamily="34" charset="0"/>
              <a:buChar char="•"/>
            </a:pPr>
            <a:r>
              <a:rPr lang="en-US" b="0" i="0" dirty="0"/>
              <a:t>Note:  The entire exchange to which the Hebrew writer refers is found in 14:18-20</a:t>
            </a:r>
          </a:p>
          <a:p>
            <a:pPr marL="0" lvl="0" indent="0">
              <a:buFont typeface="Arial" panose="020B0604020202020204" pitchFamily="34" charset="0"/>
              <a:buNone/>
            </a:pPr>
            <a:r>
              <a:rPr lang="en-US" b="1" i="0" dirty="0"/>
              <a:t>(Genesis 14:18-20), </a:t>
            </a:r>
            <a:r>
              <a:rPr lang="en-US" b="0" i="1" dirty="0"/>
              <a:t>“Then Melchizedek king of Salem brought out bread and wine; he was the priest of God Most High.</a:t>
            </a:r>
            <a:r>
              <a:rPr lang="en-US" b="0" i="1" baseline="30000" dirty="0"/>
              <a:t> 19</a:t>
            </a:r>
            <a:r>
              <a:rPr lang="en-US" b="0" i="1" dirty="0"/>
              <a:t> And he blessed him and said: “Blessed be Abram of God Most High, Possessor of heaven and earth; </a:t>
            </a:r>
            <a:r>
              <a:rPr lang="en-US" b="0" i="1" baseline="30000" dirty="0"/>
              <a:t>20</a:t>
            </a:r>
            <a:r>
              <a:rPr lang="en-US" b="0" i="1" dirty="0"/>
              <a:t> And blessed be God Most High, Who has delivered your enemies into your hand.” And he gave him a tithe of all.”</a:t>
            </a:r>
          </a:p>
          <a:p>
            <a:pPr marL="628650" lvl="1" indent="-171450">
              <a:buFont typeface="Arial" panose="020B0604020202020204" pitchFamily="34" charset="0"/>
              <a:buChar char="•"/>
            </a:pPr>
            <a:r>
              <a:rPr lang="en-US" b="1" i="0" dirty="0"/>
              <a:t>The argument made by the Hebrew writer makes is based upon an implication regarding Levi</a:t>
            </a:r>
          </a:p>
          <a:p>
            <a:pPr marL="1085850" lvl="2" indent="-171450">
              <a:buFont typeface="Arial" panose="020B0604020202020204" pitchFamily="34" charset="0"/>
              <a:buChar char="•"/>
            </a:pPr>
            <a:r>
              <a:rPr lang="en-US" b="0" i="0" dirty="0"/>
              <a:t>Melchizedek blessed Abraham (the greater blesses the lesser)</a:t>
            </a:r>
          </a:p>
          <a:p>
            <a:pPr marL="1085850" lvl="2" indent="-171450">
              <a:buFont typeface="Arial" panose="020B0604020202020204" pitchFamily="34" charset="0"/>
              <a:buChar char="•"/>
            </a:pPr>
            <a:r>
              <a:rPr lang="en-US" b="0" i="0" dirty="0"/>
              <a:t>Abraham paid tithes to Melchizedek (the lesser pays tithes to the greater)</a:t>
            </a:r>
          </a:p>
          <a:p>
            <a:pPr marL="1085850" lvl="2" indent="-171450">
              <a:buFont typeface="Arial" panose="020B0604020202020204" pitchFamily="34" charset="0"/>
              <a:buChar char="•"/>
            </a:pPr>
            <a:r>
              <a:rPr lang="en-US" b="0" i="0" dirty="0"/>
              <a:t>In a sense, seeing that Levi was a descendent of Abraham, he paid tithes to Melchizedek</a:t>
            </a:r>
          </a:p>
          <a:p>
            <a:pPr marL="1085850" lvl="2" indent="-171450">
              <a:buFont typeface="Arial" panose="020B0604020202020204" pitchFamily="34" charset="0"/>
              <a:buChar char="•"/>
            </a:pPr>
            <a:r>
              <a:rPr lang="en-US" b="0" i="0" dirty="0"/>
              <a:t>Melchizedek was greater than Levi (more authority)</a:t>
            </a:r>
          </a:p>
          <a:p>
            <a:pPr marL="1085850" lvl="2" indent="-171450">
              <a:buFont typeface="Arial" panose="020B0604020202020204" pitchFamily="34" charset="0"/>
              <a:buChar char="•"/>
            </a:pPr>
            <a:r>
              <a:rPr lang="en-US" b="1" i="0" dirty="0"/>
              <a:t>Melchizedek’s order of priesthood, of which Christ is a part, is greater than the priesthood that is a part of Levi’s order</a:t>
            </a:r>
          </a:p>
          <a:p>
            <a:pPr marL="628650" lvl="1" indent="-171450">
              <a:buFont typeface="Arial" panose="020B0604020202020204" pitchFamily="34" charset="0"/>
              <a:buChar char="•"/>
            </a:pPr>
            <a:r>
              <a:rPr lang="en-US" b="1" i="0" dirty="0"/>
              <a:t>Notice the writer’s conclusion…</a:t>
            </a:r>
          </a:p>
          <a:p>
            <a:pPr marL="0" lvl="0" indent="0">
              <a:buFont typeface="Arial" panose="020B0604020202020204" pitchFamily="34" charset="0"/>
              <a:buNone/>
            </a:pPr>
            <a:r>
              <a:rPr lang="en-US" b="1" i="0" dirty="0"/>
              <a:t>(Hebrews 7:11-17), </a:t>
            </a:r>
            <a:r>
              <a:rPr lang="en-US" b="1" i="1" dirty="0"/>
              <a:t>“</a:t>
            </a:r>
            <a:r>
              <a:rPr lang="en-US" i="1" dirty="0"/>
              <a:t>Therefore, </a:t>
            </a:r>
            <a:r>
              <a:rPr lang="en-US" b="1" i="1" dirty="0"/>
              <a:t>if perfection </a:t>
            </a:r>
            <a:r>
              <a:rPr lang="en-US" i="1" dirty="0"/>
              <a:t>were through the Levitical priesthood (for under it the people received the law), what further need was there that another priest should rise according to the order of Melchizedek, and not be called according to the order of Aaron?</a:t>
            </a:r>
            <a:r>
              <a:rPr lang="en-US" i="1" baseline="30000" dirty="0"/>
              <a:t> 12</a:t>
            </a:r>
            <a:r>
              <a:rPr lang="en-US" i="1" dirty="0"/>
              <a:t> For the priesthood being changed, of necessity there is also a change of the law.</a:t>
            </a:r>
            <a:r>
              <a:rPr lang="en-US" i="1" baseline="30000" dirty="0"/>
              <a:t> 13</a:t>
            </a:r>
            <a:r>
              <a:rPr lang="en-US" i="1" dirty="0"/>
              <a:t> For He of whom these things are spoken belongs to another tribe, from which no man has officiated at the altar. </a:t>
            </a:r>
            <a:r>
              <a:rPr lang="en-US" i="1" baseline="30000" dirty="0"/>
              <a:t>14</a:t>
            </a:r>
            <a:r>
              <a:rPr lang="en-US" i="1" dirty="0"/>
              <a:t> For it is evident that our Lord arose from Judah, of which tribe Moses spoke nothing concerning priesthood.</a:t>
            </a:r>
            <a:r>
              <a:rPr lang="en-US" i="1" baseline="30000" dirty="0"/>
              <a:t> 15</a:t>
            </a:r>
            <a:r>
              <a:rPr lang="en-US" i="1" dirty="0"/>
              <a:t> And it is yet far more evident if, in the likeness of Melchizedek, there arises another priest</a:t>
            </a:r>
            <a:r>
              <a:rPr lang="en-US" i="1" baseline="30000" dirty="0"/>
              <a:t> 16</a:t>
            </a:r>
            <a:r>
              <a:rPr lang="en-US" i="1" dirty="0"/>
              <a:t> who has come, </a:t>
            </a:r>
            <a:r>
              <a:rPr lang="en-US" b="1" i="1" dirty="0"/>
              <a:t>not according to the law of a fleshly commandment, but according to the power of an endless life.</a:t>
            </a:r>
            <a:r>
              <a:rPr lang="en-US" b="1" i="1" baseline="30000" dirty="0"/>
              <a:t> </a:t>
            </a:r>
            <a:r>
              <a:rPr lang="en-US" i="1" baseline="30000" dirty="0"/>
              <a:t>17</a:t>
            </a:r>
            <a:r>
              <a:rPr lang="en-US" i="1" dirty="0"/>
              <a:t> For He testifies: “You are a priest forever according to the order of Melchizedek.”</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Finally, consider one abuse of this principle of establishing authority by divine implication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02243-0BB1-489E-8C40-BC84D2706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3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Example of a misuse of inferring truths from divine implication</a:t>
            </a:r>
          </a:p>
          <a:p>
            <a:pPr marL="628650" lvl="1" indent="-171450">
              <a:buFont typeface="Arial" panose="020B0604020202020204" pitchFamily="34" charset="0"/>
              <a:buChar char="•"/>
            </a:pPr>
            <a:r>
              <a:rPr lang="en-US" b="1" dirty="0"/>
              <a:t>The household of Lydia</a:t>
            </a:r>
          </a:p>
          <a:p>
            <a:pPr marL="0" lvl="0" indent="0">
              <a:buFont typeface="Arial" panose="020B0604020202020204" pitchFamily="34" charset="0"/>
              <a:buNone/>
            </a:pPr>
            <a:r>
              <a:rPr lang="en-US" b="1" dirty="0"/>
              <a:t>(Acts 16:11-15</a:t>
            </a:r>
            <a:r>
              <a:rPr lang="en-US" b="1" i="1" dirty="0"/>
              <a:t>), </a:t>
            </a:r>
            <a:r>
              <a:rPr lang="en-US" i="1" dirty="0"/>
              <a:t>“Therefore, sailing from Troas, we ran a straight course to Samothrace, and the next day came to Neapolis,</a:t>
            </a:r>
            <a:r>
              <a:rPr lang="en-US" i="1" baseline="30000" dirty="0"/>
              <a:t> 12</a:t>
            </a:r>
            <a:r>
              <a:rPr lang="en-US" i="1" dirty="0"/>
              <a:t> and from there to Philippi, which is the foremost city of that part of Macedonia, a colony. And we were staying in that city for some days.</a:t>
            </a:r>
            <a:r>
              <a:rPr lang="en-US" i="1" baseline="30000" dirty="0"/>
              <a:t> 13</a:t>
            </a:r>
            <a:r>
              <a:rPr lang="en-US" i="1" dirty="0"/>
              <a:t> And on the Sabbath day we went out of the city to the riverside, where prayer was customarily made; and we sat down and spoke to the women who met there.</a:t>
            </a:r>
            <a:r>
              <a:rPr lang="en-US" i="1" baseline="30000" dirty="0"/>
              <a:t> 14</a:t>
            </a:r>
            <a:r>
              <a:rPr lang="en-US" i="1" dirty="0"/>
              <a:t> Now a certain woman named Lydia heard us. She was a seller of purple from the city of Thyatira, who worshiped God. The Lord opened her heart to heed the things spoken by Paul.</a:t>
            </a:r>
            <a:r>
              <a:rPr lang="en-US" i="1" baseline="30000" dirty="0"/>
              <a:t> 15</a:t>
            </a:r>
            <a:r>
              <a:rPr lang="en-US" i="1" dirty="0"/>
              <a:t> And when she and her household were baptized, she begged us, saying, “If you have judged me to be faithful to the Lord, come to my house and stay.” So she persuaded us.”</a:t>
            </a:r>
          </a:p>
          <a:p>
            <a:pPr marL="628650" lvl="1" indent="-171450">
              <a:buFont typeface="Arial" panose="020B0604020202020204" pitchFamily="34" charset="0"/>
              <a:buChar char="•"/>
            </a:pPr>
            <a:r>
              <a:rPr lang="en-US" b="1" i="0" dirty="0"/>
              <a:t>From this passage, some argue for the baptism of infants, this is their argument:</a:t>
            </a:r>
          </a:p>
          <a:p>
            <a:pPr marL="1085850" lvl="2" indent="-171450">
              <a:buFont typeface="Arial" panose="020B0604020202020204" pitchFamily="34" charset="0"/>
              <a:buChar char="•"/>
            </a:pPr>
            <a:r>
              <a:rPr lang="en-US" b="0" i="0" dirty="0"/>
              <a:t>Lydia’s entire household was baptized</a:t>
            </a:r>
          </a:p>
          <a:p>
            <a:pPr marL="1085850" lvl="2" indent="-171450">
              <a:buFont typeface="Arial" panose="020B0604020202020204" pitchFamily="34" charset="0"/>
              <a:buChar char="•"/>
            </a:pPr>
            <a:r>
              <a:rPr lang="en-US" b="0" i="0" dirty="0"/>
              <a:t>It is reasonable to assume that the text implies there were infants in her household</a:t>
            </a:r>
          </a:p>
          <a:p>
            <a:pPr marL="1085850" lvl="2" indent="-171450">
              <a:buFont typeface="Arial" panose="020B0604020202020204" pitchFamily="34" charset="0"/>
              <a:buChar char="•"/>
            </a:pPr>
            <a:r>
              <a:rPr lang="en-US" b="0" i="0" dirty="0"/>
              <a:t>Therefore, we can infer that infants are candidates for baptism</a:t>
            </a:r>
          </a:p>
          <a:p>
            <a:pPr marL="0" lvl="0" indent="0">
              <a:buFont typeface="Arial" panose="020B0604020202020204" pitchFamily="34" charset="0"/>
              <a:buNone/>
            </a:pPr>
            <a:r>
              <a:rPr lang="en-US" b="1" i="0" dirty="0"/>
              <a:t>Why is this an abuse of the concept of divine implication?</a:t>
            </a:r>
          </a:p>
          <a:p>
            <a:pPr marL="628650" lvl="1" indent="-171450">
              <a:buFont typeface="Arial" panose="020B0604020202020204" pitchFamily="34" charset="0"/>
              <a:buChar char="•"/>
            </a:pPr>
            <a:r>
              <a:rPr lang="en-US" b="1" i="0" dirty="0"/>
              <a:t>Simple, there is no divine implication regarding infants being in this household</a:t>
            </a:r>
          </a:p>
          <a:p>
            <a:pPr marL="1085850" lvl="2" indent="-171450">
              <a:buFont typeface="Arial" panose="020B0604020202020204" pitchFamily="34" charset="0"/>
              <a:buChar char="•"/>
            </a:pPr>
            <a:r>
              <a:rPr lang="en-US" b="0" i="0" dirty="0"/>
              <a:t>This is </a:t>
            </a:r>
            <a:r>
              <a:rPr lang="en-US" b="0" i="1" dirty="0"/>
              <a:t>eisegesis</a:t>
            </a:r>
            <a:r>
              <a:rPr lang="en-US" b="0" i="0" dirty="0"/>
              <a:t>, reading into the text what you want to be there</a:t>
            </a:r>
          </a:p>
          <a:p>
            <a:pPr marL="1085850" lvl="2" indent="-171450">
              <a:buFont typeface="Arial" panose="020B0604020202020204" pitchFamily="34" charset="0"/>
              <a:buChar char="•"/>
            </a:pPr>
            <a:r>
              <a:rPr lang="en-US" b="0" i="0" dirty="0"/>
              <a:t>Many households do not have infants (my household has not had infants for 27 years)!</a:t>
            </a:r>
          </a:p>
          <a:p>
            <a:pPr marL="1085850" lvl="2" indent="-171450">
              <a:buFont typeface="Arial" panose="020B0604020202020204" pitchFamily="34" charset="0"/>
              <a:buChar char="•"/>
            </a:pPr>
            <a:r>
              <a:rPr lang="en-US" b="0" i="0" dirty="0"/>
              <a:t>The household would consist not only of children, but of servants.  There is no way of inferring from the passage that any of them were that age.  Hence, the argument falls.</a:t>
            </a:r>
          </a:p>
          <a:p>
            <a:pPr marL="1085850" lvl="2" indent="-171450">
              <a:buFont typeface="Arial" panose="020B0604020202020204" pitchFamily="34" charset="0"/>
              <a:buChar char="•"/>
            </a:pPr>
            <a:r>
              <a:rPr lang="en-US" b="0" i="0" dirty="0"/>
              <a:t>Remember, the IMPLICATION must be there!  It must be certain.  Otherwise we are arrogantly </a:t>
            </a:r>
            <a:r>
              <a:rPr lang="en-US" b="1" i="0" dirty="0"/>
              <a:t>presuming to know what God’s mind.</a:t>
            </a:r>
          </a:p>
          <a:p>
            <a:pPr marL="628650" lvl="1" indent="-171450">
              <a:buFont typeface="Arial" panose="020B0604020202020204" pitchFamily="34" charset="0"/>
              <a:buChar char="•"/>
            </a:pPr>
            <a:r>
              <a:rPr lang="en-US" b="1" i="0" dirty="0"/>
              <a:t>Such a presumption violates clear teaching from God’s word</a:t>
            </a:r>
          </a:p>
          <a:p>
            <a:pPr marL="1085850" lvl="2" indent="-171450">
              <a:buFont typeface="Arial" panose="020B0604020202020204" pitchFamily="34" charset="0"/>
              <a:buChar char="•"/>
            </a:pPr>
            <a:r>
              <a:rPr lang="en-US" b="0" i="0" dirty="0"/>
              <a:t>Only believers are candidates for baptism!</a:t>
            </a:r>
          </a:p>
          <a:p>
            <a:pPr marL="0" lvl="0" indent="0">
              <a:buFont typeface="Arial" panose="020B0604020202020204" pitchFamily="34" charset="0"/>
              <a:buNone/>
            </a:pPr>
            <a:r>
              <a:rPr lang="en-US" b="1" i="0" dirty="0"/>
              <a:t>(Acts 8:36-38), [The Eunuch who Philip taught], </a:t>
            </a:r>
            <a:r>
              <a:rPr lang="en-US" b="0" i="1" dirty="0"/>
              <a:t>“</a:t>
            </a:r>
            <a:r>
              <a:rPr lang="en-US" i="1" dirty="0"/>
              <a:t>Now as they went down the road, they came to some water. And the eunuch said, “See, here is water. What hinders me from being baptized?” </a:t>
            </a:r>
            <a:r>
              <a:rPr lang="en-US" i="1" baseline="30000" dirty="0"/>
              <a:t>37</a:t>
            </a:r>
            <a:r>
              <a:rPr lang="en-US" i="1" dirty="0"/>
              <a:t> Then Philip said, “If you believe with all your heart, you may.” And he answered and said, “I believe that Jesus Christ is the Son of God.” </a:t>
            </a:r>
            <a:r>
              <a:rPr lang="en-US" i="1" baseline="30000" dirty="0"/>
              <a:t>38</a:t>
            </a:r>
            <a:r>
              <a:rPr lang="en-US" i="1" dirty="0"/>
              <a:t> So he commanded the chariot to stand still. And both Philip and the eunuch went down into the water, and he baptized him.”</a:t>
            </a:r>
          </a:p>
          <a:p>
            <a:pPr marL="628650" lvl="1" indent="-171450">
              <a:buFont typeface="Arial" panose="020B0604020202020204" pitchFamily="34" charset="0"/>
              <a:buChar char="•"/>
            </a:pPr>
            <a:r>
              <a:rPr lang="en-US" b="1" i="0" dirty="0"/>
              <a:t>God intends we use our reason to determine His will, not our imagination so that we can establish our own will!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02243-0BB1-489E-8C40-BC84D2706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99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must be careful to derive from God’s word ALL, and ONLY what God desires for us.</a:t>
            </a:r>
          </a:p>
          <a:p>
            <a:pPr marL="628650" lvl="1" indent="-171450">
              <a:buFont typeface="Arial" panose="020B0604020202020204" pitchFamily="34" charset="0"/>
              <a:buChar char="•"/>
            </a:pPr>
            <a:r>
              <a:rPr lang="en-US" dirty="0"/>
              <a:t>To do this we must study that word</a:t>
            </a:r>
          </a:p>
          <a:p>
            <a:pPr marL="628650" lvl="1" indent="-171450">
              <a:buFont typeface="Arial" panose="020B0604020202020204" pitchFamily="34" charset="0"/>
              <a:buChar char="•"/>
            </a:pPr>
            <a:r>
              <a:rPr lang="en-US" dirty="0"/>
              <a:t>To do this we must use our ability to reason, to think.  It is hard work (takes diligence!)</a:t>
            </a:r>
          </a:p>
          <a:p>
            <a:pPr marL="0" lvl="0" indent="0">
              <a:buFont typeface="Arial" panose="020B0604020202020204" pitchFamily="34" charset="0"/>
              <a:buNone/>
            </a:pPr>
            <a:r>
              <a:rPr lang="en-US" b="1" dirty="0"/>
              <a:t>(2 Timothy 2:15), </a:t>
            </a:r>
            <a:r>
              <a:rPr lang="en-US" i="1" dirty="0"/>
              <a:t>“Be diligent to present yourself approved to God, a worker who does not need to be ashamed, rightly dividing the word of truth.”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02243-0BB1-489E-8C40-BC84D2706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93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FF8D-4D5C-49CD-A0C4-372EB8FDB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EBD03-7421-45A3-87A1-9FD20CC7F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7231C5-EAD6-415E-8F71-40FD86B94448}"/>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BD0B7DF5-1198-4F97-BC79-F03EE5CF9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82752-93A1-405B-A1A3-CBE434721A8B}"/>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19971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75A3-1DA3-45E5-9BBE-EB229BA42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7E08D-2807-4FDC-8E26-8E77BC4333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982F3-11DD-4AFB-AA23-DA9772A1F15F}"/>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5617CA59-6B8E-4B90-A7D8-CE8E087EF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95893-61C5-40C1-9978-F54042FFBF19}"/>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208231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13098-2EDC-47E7-9562-8A09EEFEE2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903B9-D224-48EE-8194-51E8747EB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152D4-20C6-4A31-8D3E-F5AB95EC3268}"/>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232DF9CE-1601-47C3-BBB4-415FCA91A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E364A-5647-4F63-A691-1B23FF81D926}"/>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328756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F6EC-7D8C-4BCA-B3C3-570DFF10D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2A150-D5F0-4EF0-AD6C-8A78711E7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30412-F2A4-415D-BF68-C72BFA238B5F}"/>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DB607BCA-C675-46D2-A254-D77D28AAF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EB04-8BED-414F-898D-ECD07C71B0BC}"/>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368495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D96D-2868-4A81-894D-3B585E8ED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66F5A-4ED3-4900-9CCB-4692C9C8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14EA2-6E41-4846-9CCD-8745D3A2F31D}"/>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AB5FD837-0A07-4675-A08B-B8669C55E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0B7A-8024-4B91-974C-BE640ED8FA5F}"/>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8378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4863-65ED-4034-8395-7290AE280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6B560-D01A-4ADE-905F-6913616C37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8BCB9-6121-4C84-A120-AE8F7085EB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DC12D-CF46-4279-80F2-1A90DBBD5E1D}"/>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6" name="Footer Placeholder 5">
            <a:extLst>
              <a:ext uri="{FF2B5EF4-FFF2-40B4-BE49-F238E27FC236}">
                <a16:creationId xmlns:a16="http://schemas.microsoft.com/office/drawing/2014/main" id="{465D2269-8973-4CC8-9C6F-43C2A0F07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F74AA-AD3A-4D4D-B3A8-D9C493B3AF75}"/>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281700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363A-66C8-430F-894C-6088F2C47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80DFC-4662-4B91-B216-8E6EE017E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EDBFF-F8FC-489A-BBA9-8B47B352F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33335-7621-4F74-AF33-F1C459450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B429D-7311-42D1-985D-BC677B20A6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BDDDA-7248-43A0-9670-59F25541993B}"/>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8" name="Footer Placeholder 7">
            <a:extLst>
              <a:ext uri="{FF2B5EF4-FFF2-40B4-BE49-F238E27FC236}">
                <a16:creationId xmlns:a16="http://schemas.microsoft.com/office/drawing/2014/main" id="{B89586DD-893F-4B87-B683-757DC0A75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030D3-07BA-4F29-9F47-4B811AED3E4F}"/>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272201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7C39-8EE4-444F-AB60-E47570D71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D606A-44A5-4B24-8A0C-2C7A7DD4D11B}"/>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4" name="Footer Placeholder 3">
            <a:extLst>
              <a:ext uri="{FF2B5EF4-FFF2-40B4-BE49-F238E27FC236}">
                <a16:creationId xmlns:a16="http://schemas.microsoft.com/office/drawing/2014/main" id="{639999C0-5B04-4EAB-9F28-BA8022F9B8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B2669-38C0-42E2-9C21-1102ECBC4C62}"/>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231990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659A8-F556-4A4A-A68A-439E89399F75}"/>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3" name="Footer Placeholder 2">
            <a:extLst>
              <a:ext uri="{FF2B5EF4-FFF2-40B4-BE49-F238E27FC236}">
                <a16:creationId xmlns:a16="http://schemas.microsoft.com/office/drawing/2014/main" id="{ADBBFFDC-E07F-4FCA-9E90-C850913C95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967019-BDA0-4683-8961-116D3ABBC935}"/>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354937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4D58-4325-4673-99AE-19FB93E7B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3A8AC-C08C-4477-9367-0B94ED8E7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7AA850-524B-4AD6-8B6D-3C664DFD6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A8D7A-9B9E-4861-BEFC-022F67DD0F97}"/>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6" name="Footer Placeholder 5">
            <a:extLst>
              <a:ext uri="{FF2B5EF4-FFF2-40B4-BE49-F238E27FC236}">
                <a16:creationId xmlns:a16="http://schemas.microsoft.com/office/drawing/2014/main" id="{4AD2E30D-BABE-4792-BD9F-B0B590F11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D2826-673F-4B3D-8058-60A8DE5884CB}"/>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209477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911-9EC5-4BC2-B39D-18685B9A0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DC7C75-12A5-426D-9AA6-A11282083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9C356-2B85-49C1-96DC-C6CF64CEF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446D0-5724-4A33-B942-A4B192D6AB0E}"/>
              </a:ext>
            </a:extLst>
          </p:cNvPr>
          <p:cNvSpPr>
            <a:spLocks noGrp="1"/>
          </p:cNvSpPr>
          <p:nvPr>
            <p:ph type="dt" sz="half" idx="10"/>
          </p:nvPr>
        </p:nvSpPr>
        <p:spPr/>
        <p:txBody>
          <a:bodyPr/>
          <a:lstStyle/>
          <a:p>
            <a:fld id="{7C9DF07A-810E-4EE7-B7E1-AD43B0032516}" type="datetimeFigureOut">
              <a:rPr lang="en-US" smtClean="0"/>
              <a:t>2/28/2021</a:t>
            </a:fld>
            <a:endParaRPr lang="en-US"/>
          </a:p>
        </p:txBody>
      </p:sp>
      <p:sp>
        <p:nvSpPr>
          <p:cNvPr id="6" name="Footer Placeholder 5">
            <a:extLst>
              <a:ext uri="{FF2B5EF4-FFF2-40B4-BE49-F238E27FC236}">
                <a16:creationId xmlns:a16="http://schemas.microsoft.com/office/drawing/2014/main" id="{74799E3F-405E-41E1-8F61-79A0F76AE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3C73E-F096-47CD-BB5A-D3AB54104BBE}"/>
              </a:ext>
            </a:extLst>
          </p:cNvPr>
          <p:cNvSpPr>
            <a:spLocks noGrp="1"/>
          </p:cNvSpPr>
          <p:nvPr>
            <p:ph type="sldNum" sz="quarter" idx="12"/>
          </p:nvPr>
        </p:nvSpPr>
        <p:spPr/>
        <p:txBody>
          <a:bodyPr/>
          <a:lstStyle/>
          <a:p>
            <a:fld id="{E2E38D40-8AEC-42AC-ACB0-8CA9B4746D4B}" type="slidenum">
              <a:rPr lang="en-US" smtClean="0"/>
              <a:t>‹#›</a:t>
            </a:fld>
            <a:endParaRPr lang="en-US"/>
          </a:p>
        </p:txBody>
      </p:sp>
    </p:spTree>
    <p:extLst>
      <p:ext uri="{BB962C8B-B14F-4D97-AF65-F5344CB8AC3E}">
        <p14:creationId xmlns:p14="http://schemas.microsoft.com/office/powerpoint/2010/main" val="401192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41F01-E5B1-435B-A9AE-7C1A663AE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D3683-3E51-4FB3-852F-88182E39B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176E3-2766-4B39-A3D6-F883F52D4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DF07A-810E-4EE7-B7E1-AD43B0032516}" type="datetimeFigureOut">
              <a:rPr lang="en-US" smtClean="0"/>
              <a:t>2/28/2021</a:t>
            </a:fld>
            <a:endParaRPr lang="en-US"/>
          </a:p>
        </p:txBody>
      </p:sp>
      <p:sp>
        <p:nvSpPr>
          <p:cNvPr id="5" name="Footer Placeholder 4">
            <a:extLst>
              <a:ext uri="{FF2B5EF4-FFF2-40B4-BE49-F238E27FC236}">
                <a16:creationId xmlns:a16="http://schemas.microsoft.com/office/drawing/2014/main" id="{6B4E6F7E-05ED-44A3-A9DF-CC569D8F0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BFD01-0D07-49E3-93F5-48177073C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38D40-8AEC-42AC-ACB0-8CA9B4746D4B}" type="slidenum">
              <a:rPr lang="en-US" smtClean="0"/>
              <a:t>‹#›</a:t>
            </a:fld>
            <a:endParaRPr lang="en-US"/>
          </a:p>
        </p:txBody>
      </p:sp>
    </p:spTree>
    <p:extLst>
      <p:ext uri="{BB962C8B-B14F-4D97-AF65-F5344CB8AC3E}">
        <p14:creationId xmlns:p14="http://schemas.microsoft.com/office/powerpoint/2010/main" val="132616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6324599" y="614830"/>
            <a:ext cx="5275007" cy="2019192"/>
          </a:xfrm>
        </p:spPr>
        <p:txBody>
          <a:bodyPr>
            <a:normAutofit/>
          </a:bodyPr>
          <a:lstStyle/>
          <a:p>
            <a:r>
              <a:rPr lang="en-US" sz="6600" dirty="0">
                <a:latin typeface="Tobago Poster Shadow" panose="02000503020000020004" pitchFamily="2" charset="0"/>
              </a:rPr>
              <a:t>Divine Implication</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6028402" y="3064542"/>
            <a:ext cx="5867400" cy="3222171"/>
          </a:xfrm>
        </p:spPr>
        <p:txBody>
          <a:bodyPr>
            <a:noAutofit/>
          </a:bodyPr>
          <a:lstStyle/>
          <a:p>
            <a:r>
              <a:rPr lang="en-US" sz="4400" dirty="0"/>
              <a:t>Using our ability to reason to determine God’s will for us!</a:t>
            </a:r>
          </a:p>
          <a:p>
            <a:endParaRPr lang="en-US" sz="800" dirty="0"/>
          </a:p>
          <a:p>
            <a:r>
              <a:rPr lang="en-US" sz="4000" b="1" dirty="0"/>
              <a:t>Hebrews 7:1-10</a:t>
            </a:r>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11" y="1028487"/>
            <a:ext cx="4801026" cy="4801026"/>
          </a:xfrm>
          <a:prstGeom prst="rect">
            <a:avLst/>
          </a:prstGeom>
        </p:spPr>
      </p:pic>
    </p:spTree>
    <p:extLst>
      <p:ext uri="{BB962C8B-B14F-4D97-AF65-F5344CB8AC3E}">
        <p14:creationId xmlns:p14="http://schemas.microsoft.com/office/powerpoint/2010/main" val="145009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640886" y="323885"/>
            <a:ext cx="10879169" cy="2019192"/>
          </a:xfrm>
        </p:spPr>
        <p:txBody>
          <a:bodyPr>
            <a:normAutofit/>
          </a:bodyPr>
          <a:lstStyle/>
          <a:p>
            <a:r>
              <a:rPr lang="en-US" sz="6600" dirty="0">
                <a:latin typeface="Tobago Poster Shadow" panose="02000503020000020004" pitchFamily="2" charset="0"/>
              </a:rPr>
              <a:t>How do we establish God’s will for us?</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765576" y="3020999"/>
            <a:ext cx="6424932" cy="3222171"/>
          </a:xfrm>
        </p:spPr>
        <p:txBody>
          <a:bodyPr>
            <a:noAutofit/>
          </a:bodyPr>
          <a:lstStyle/>
          <a:p>
            <a:pPr marL="571500" indent="-571500" algn="l">
              <a:buFont typeface="Arial" panose="020B0604020202020204" pitchFamily="34" charset="0"/>
              <a:buChar char="•"/>
            </a:pPr>
            <a:r>
              <a:rPr lang="en-US" sz="5400" b="1" dirty="0"/>
              <a:t>Command</a:t>
            </a:r>
          </a:p>
          <a:p>
            <a:pPr marL="571500" indent="-571500" algn="l">
              <a:buFont typeface="Arial" panose="020B0604020202020204" pitchFamily="34" charset="0"/>
              <a:buChar char="•"/>
            </a:pPr>
            <a:r>
              <a:rPr lang="en-US" sz="5400" b="1" dirty="0"/>
              <a:t>Approved Example</a:t>
            </a:r>
          </a:p>
          <a:p>
            <a:pPr marL="571500" indent="-571500" algn="l">
              <a:buFont typeface="Arial" panose="020B0604020202020204" pitchFamily="34" charset="0"/>
              <a:buChar char="•"/>
            </a:pPr>
            <a:r>
              <a:rPr lang="en-US" sz="5400" b="1" dirty="0"/>
              <a:t>Divine Implication</a:t>
            </a:r>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79" y="2639314"/>
            <a:ext cx="3603856" cy="3603856"/>
          </a:xfrm>
          <a:prstGeom prst="rect">
            <a:avLst/>
          </a:prstGeom>
        </p:spPr>
      </p:pic>
    </p:spTree>
    <p:extLst>
      <p:ext uri="{BB962C8B-B14F-4D97-AF65-F5344CB8AC3E}">
        <p14:creationId xmlns:p14="http://schemas.microsoft.com/office/powerpoint/2010/main" val="139479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196589" y="837386"/>
            <a:ext cx="5036128" cy="1234751"/>
          </a:xfrm>
        </p:spPr>
        <p:txBody>
          <a:bodyPr anchor="t">
            <a:normAutofit/>
          </a:bodyPr>
          <a:lstStyle/>
          <a:p>
            <a:pPr algn="r"/>
            <a:r>
              <a:rPr lang="en-US" sz="6600" dirty="0">
                <a:latin typeface="Tobago Poster Shadow" panose="02000503020000020004" pitchFamily="2" charset="0"/>
              </a:rPr>
              <a:t>Definitions</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6096000" y="1113593"/>
            <a:ext cx="5458691" cy="5218747"/>
          </a:xfrm>
        </p:spPr>
        <p:txBody>
          <a:bodyPr>
            <a:noAutofit/>
          </a:bodyPr>
          <a:lstStyle/>
          <a:p>
            <a:r>
              <a:rPr lang="en-US" sz="4800" b="1" dirty="0"/>
              <a:t>Imply</a:t>
            </a:r>
          </a:p>
          <a:p>
            <a:r>
              <a:rPr lang="en-US" sz="4400" dirty="0"/>
              <a:t>to express indirectly</a:t>
            </a:r>
          </a:p>
          <a:p>
            <a:endParaRPr lang="en-US" sz="1000" b="1" dirty="0"/>
          </a:p>
          <a:p>
            <a:r>
              <a:rPr lang="en-US" sz="4800" b="1" dirty="0"/>
              <a:t>Infer</a:t>
            </a:r>
          </a:p>
          <a:p>
            <a:r>
              <a:rPr lang="en-US" sz="4400" dirty="0"/>
              <a:t>To derive as a conclusion from facts or premises</a:t>
            </a:r>
            <a:endParaRPr lang="en-US" sz="4800" dirty="0"/>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25" y="2229721"/>
            <a:ext cx="3603856" cy="3603856"/>
          </a:xfrm>
          <a:prstGeom prst="rect">
            <a:avLst/>
          </a:prstGeom>
        </p:spPr>
      </p:pic>
    </p:spTree>
    <p:extLst>
      <p:ext uri="{BB962C8B-B14F-4D97-AF65-F5344CB8AC3E}">
        <p14:creationId xmlns:p14="http://schemas.microsoft.com/office/powerpoint/2010/main" val="53447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0CD3F7-672B-4E11-B3BE-CEA71DFA2BE0}"/>
              </a:ext>
            </a:extLst>
          </p:cNvPr>
          <p:cNvSpPr txBox="1"/>
          <p:nvPr/>
        </p:nvSpPr>
        <p:spPr>
          <a:xfrm>
            <a:off x="783414" y="4730104"/>
            <a:ext cx="6795497" cy="1938992"/>
          </a:xfrm>
          <a:prstGeom prst="rect">
            <a:avLst/>
          </a:prstGeom>
          <a:noFill/>
        </p:spPr>
        <p:txBody>
          <a:bodyPr wrap="square" rtlCol="0">
            <a:spAutoFit/>
          </a:bodyPr>
          <a:lstStyle/>
          <a:p>
            <a:r>
              <a:rPr lang="en-US" sz="4000" i="1" dirty="0"/>
              <a:t>“Even Levi, who receives tithes, paid tithes through Abraham, so to speak”</a:t>
            </a:r>
          </a:p>
        </p:txBody>
      </p:sp>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640886" y="323885"/>
            <a:ext cx="10879169" cy="2019192"/>
          </a:xfrm>
        </p:spPr>
        <p:txBody>
          <a:bodyPr>
            <a:normAutofit/>
          </a:bodyPr>
          <a:lstStyle/>
          <a:p>
            <a:r>
              <a:rPr lang="en-US" sz="6600" dirty="0">
                <a:latin typeface="Tobago Poster Shadow" panose="02000503020000020004" pitchFamily="2" charset="0"/>
              </a:rPr>
              <a:t>Examples of Divine Implication in Scripture</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765576" y="3020999"/>
            <a:ext cx="6424932" cy="1800383"/>
          </a:xfrm>
        </p:spPr>
        <p:txBody>
          <a:bodyPr>
            <a:noAutofit/>
          </a:bodyPr>
          <a:lstStyle/>
          <a:p>
            <a:r>
              <a:rPr lang="en-US" sz="5400" b="1" dirty="0"/>
              <a:t>Matthew 22:23-33</a:t>
            </a:r>
          </a:p>
          <a:p>
            <a:r>
              <a:rPr lang="en-US" sz="5400" b="1" dirty="0"/>
              <a:t>Hebrews 7:1-10</a:t>
            </a:r>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79" y="2639314"/>
            <a:ext cx="3603856" cy="3603856"/>
          </a:xfrm>
          <a:prstGeom prst="rect">
            <a:avLst/>
          </a:prstGeom>
        </p:spPr>
      </p:pic>
      <p:sp>
        <p:nvSpPr>
          <p:cNvPr id="4" name="TextBox 3">
            <a:extLst>
              <a:ext uri="{FF2B5EF4-FFF2-40B4-BE49-F238E27FC236}">
                <a16:creationId xmlns:a16="http://schemas.microsoft.com/office/drawing/2014/main" id="{A44818A8-4FA6-4A79-8A1D-E1C249F41C45}"/>
              </a:ext>
            </a:extLst>
          </p:cNvPr>
          <p:cNvSpPr txBox="1"/>
          <p:nvPr/>
        </p:nvSpPr>
        <p:spPr>
          <a:xfrm>
            <a:off x="1028640" y="4022218"/>
            <a:ext cx="6179706" cy="707886"/>
          </a:xfrm>
          <a:prstGeom prst="rect">
            <a:avLst/>
          </a:prstGeom>
          <a:noFill/>
        </p:spPr>
        <p:txBody>
          <a:bodyPr wrap="square" rtlCol="0">
            <a:spAutoFit/>
          </a:bodyPr>
          <a:lstStyle/>
          <a:p>
            <a:r>
              <a:rPr lang="en-US" sz="4000" i="1" dirty="0"/>
              <a:t>“I am the God of Abraham…”</a:t>
            </a:r>
          </a:p>
        </p:txBody>
      </p:sp>
    </p:spTree>
    <p:extLst>
      <p:ext uri="{BB962C8B-B14F-4D97-AF65-F5344CB8AC3E}">
        <p14:creationId xmlns:p14="http://schemas.microsoft.com/office/powerpoint/2010/main" val="3075531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640886" y="323885"/>
            <a:ext cx="10879169" cy="2019192"/>
          </a:xfrm>
        </p:spPr>
        <p:txBody>
          <a:bodyPr>
            <a:normAutofit/>
          </a:bodyPr>
          <a:lstStyle/>
          <a:p>
            <a:r>
              <a:rPr lang="en-US" sz="6600" dirty="0">
                <a:latin typeface="Tobago Poster Shadow" panose="02000503020000020004" pitchFamily="2" charset="0"/>
              </a:rPr>
              <a:t>One Example of a Misuse of Implication</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765576" y="3429000"/>
            <a:ext cx="6424932" cy="2814170"/>
          </a:xfrm>
        </p:spPr>
        <p:txBody>
          <a:bodyPr>
            <a:noAutofit/>
          </a:bodyPr>
          <a:lstStyle/>
          <a:p>
            <a:r>
              <a:rPr lang="en-US" sz="5400" b="1" dirty="0"/>
              <a:t>Acts 16:11-15</a:t>
            </a:r>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79" y="2639314"/>
            <a:ext cx="3603856" cy="3603856"/>
          </a:xfrm>
          <a:prstGeom prst="rect">
            <a:avLst/>
          </a:prstGeom>
        </p:spPr>
      </p:pic>
    </p:spTree>
    <p:extLst>
      <p:ext uri="{BB962C8B-B14F-4D97-AF65-F5344CB8AC3E}">
        <p14:creationId xmlns:p14="http://schemas.microsoft.com/office/powerpoint/2010/main" val="228257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F0EB"/>
            </a:gs>
            <a:gs pos="74000">
              <a:srgbClr val="93DDD1"/>
            </a:gs>
            <a:gs pos="83000">
              <a:srgbClr val="93DDD1"/>
            </a:gs>
            <a:gs pos="100000">
              <a:srgbClr val="D0F0E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B994-0C12-4873-91E3-E3E4B6979611}"/>
              </a:ext>
            </a:extLst>
          </p:cNvPr>
          <p:cNvSpPr>
            <a:spLocks noGrp="1"/>
          </p:cNvSpPr>
          <p:nvPr>
            <p:ph type="ctrTitle"/>
          </p:nvPr>
        </p:nvSpPr>
        <p:spPr>
          <a:xfrm>
            <a:off x="6324599" y="614830"/>
            <a:ext cx="5275007" cy="1338661"/>
          </a:xfrm>
        </p:spPr>
        <p:txBody>
          <a:bodyPr>
            <a:normAutofit/>
          </a:bodyPr>
          <a:lstStyle/>
          <a:p>
            <a:r>
              <a:rPr lang="en-US" sz="6600" dirty="0">
                <a:latin typeface="Tobago Poster Shadow" panose="02000503020000020004" pitchFamily="2" charset="0"/>
              </a:rPr>
              <a:t>Conclusion</a:t>
            </a:r>
          </a:p>
        </p:txBody>
      </p:sp>
      <p:sp>
        <p:nvSpPr>
          <p:cNvPr id="3" name="Subtitle 2">
            <a:extLst>
              <a:ext uri="{FF2B5EF4-FFF2-40B4-BE49-F238E27FC236}">
                <a16:creationId xmlns:a16="http://schemas.microsoft.com/office/drawing/2014/main" id="{3CF37FA8-60B2-4CFF-B3BB-0406BF39DA2F}"/>
              </a:ext>
            </a:extLst>
          </p:cNvPr>
          <p:cNvSpPr>
            <a:spLocks noGrp="1"/>
          </p:cNvSpPr>
          <p:nvPr>
            <p:ph type="subTitle" idx="1"/>
          </p:nvPr>
        </p:nvSpPr>
        <p:spPr>
          <a:xfrm>
            <a:off x="6420465" y="2348347"/>
            <a:ext cx="5275007" cy="3626640"/>
          </a:xfrm>
        </p:spPr>
        <p:txBody>
          <a:bodyPr>
            <a:noAutofit/>
          </a:bodyPr>
          <a:lstStyle/>
          <a:p>
            <a:r>
              <a:rPr lang="en-US" sz="4400" dirty="0"/>
              <a:t>We must use our ability to reason, to rightly divide the  word of truth!</a:t>
            </a:r>
          </a:p>
          <a:p>
            <a:endParaRPr lang="en-US" sz="1200" dirty="0"/>
          </a:p>
          <a:p>
            <a:r>
              <a:rPr lang="en-US" sz="4000" b="1" dirty="0"/>
              <a:t>cf. 2 Timothy 2:15</a:t>
            </a:r>
          </a:p>
        </p:txBody>
      </p:sp>
      <p:pic>
        <p:nvPicPr>
          <p:cNvPr id="5" name="Picture 4" descr="Icon&#10;&#10;Description automatically generated">
            <a:extLst>
              <a:ext uri="{FF2B5EF4-FFF2-40B4-BE49-F238E27FC236}">
                <a16:creationId xmlns:a16="http://schemas.microsoft.com/office/drawing/2014/main" id="{76CF8108-EA92-441E-8609-2E83D620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11" y="1028487"/>
            <a:ext cx="4801026" cy="4801026"/>
          </a:xfrm>
          <a:prstGeom prst="rect">
            <a:avLst/>
          </a:prstGeom>
        </p:spPr>
      </p:pic>
    </p:spTree>
    <p:extLst>
      <p:ext uri="{BB962C8B-B14F-4D97-AF65-F5344CB8AC3E}">
        <p14:creationId xmlns:p14="http://schemas.microsoft.com/office/powerpoint/2010/main" val="3692858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2541</Words>
  <Application>Microsoft Office PowerPoint</Application>
  <PresentationFormat>Widescreen</PresentationFormat>
  <Paragraphs>128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Tobago Poster Shadow</vt:lpstr>
      <vt:lpstr>Calibri Light</vt:lpstr>
      <vt:lpstr>Office Theme</vt:lpstr>
      <vt:lpstr>Divine Implication</vt:lpstr>
      <vt:lpstr>How do we establish God’s will for us?</vt:lpstr>
      <vt:lpstr>Definitions</vt:lpstr>
      <vt:lpstr>Examples of Divine Implication in Scripture</vt:lpstr>
      <vt:lpstr>One Example of a Misuse of Implication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Divine Implication</dc:title>
  <dc:creator>Stan Cox</dc:creator>
  <cp:lastModifiedBy>Stan Cox</cp:lastModifiedBy>
  <cp:revision>7</cp:revision>
  <dcterms:created xsi:type="dcterms:W3CDTF">2021-02-26T22:00:09Z</dcterms:created>
  <dcterms:modified xsi:type="dcterms:W3CDTF">2021-03-01T02:06:44Z</dcterms:modified>
</cp:coreProperties>
</file>