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embeddedFontLst>
    <p:embeddedFont>
      <p:font typeface="Calibri" panose="020F0502020204030204" pitchFamily="34" charset="0"/>
      <p:regular r:id="rId9"/>
      <p:bold r:id="rId10"/>
      <p:italic r:id="rId11"/>
      <p:boldItalic r:id="rId12"/>
    </p:embeddedFont>
    <p:embeddedFont>
      <p:font typeface="Footlight MT Light" panose="0204060206030A020304" pitchFamily="18" charset="0"/>
      <p:regular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54" autoAdjust="0"/>
    <p:restoredTop sz="45647" autoAdjust="0"/>
  </p:normalViewPr>
  <p:slideViewPr>
    <p:cSldViewPr snapToGrid="0">
      <p:cViewPr varScale="1">
        <p:scale>
          <a:sx n="36" d="100"/>
          <a:sy n="36" d="100"/>
        </p:scale>
        <p:origin x="1819" y="34"/>
      </p:cViewPr>
      <p:guideLst/>
    </p:cSldViewPr>
  </p:slideViewPr>
  <p:notesTextViewPr>
    <p:cViewPr>
      <p:scale>
        <a:sx n="1" d="1"/>
        <a:sy n="1" d="1"/>
      </p:scale>
      <p:origin x="0" y="0"/>
    </p:cViewPr>
  </p:notesTextViewPr>
  <p:notesViewPr>
    <p:cSldViewPr snapToGrid="0">
      <p:cViewPr varScale="1">
        <p:scale>
          <a:sx n="63" d="100"/>
          <a:sy n="63" d="100"/>
        </p:scale>
        <p:origin x="163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D04A4D-84D1-4C41-8BFF-9E63D9F67C3A}"/>
              </a:ext>
            </a:extLst>
          </p:cNvPr>
          <p:cNvSpPr>
            <a:spLocks noGrp="1"/>
          </p:cNvSpPr>
          <p:nvPr>
            <p:ph type="hdr" sz="quarter"/>
          </p:nvPr>
        </p:nvSpPr>
        <p:spPr>
          <a:xfrm>
            <a:off x="0" y="0"/>
            <a:ext cx="3037840" cy="842874"/>
          </a:xfrm>
          <a:prstGeom prst="rect">
            <a:avLst/>
          </a:prstGeom>
        </p:spPr>
        <p:txBody>
          <a:bodyPr vert="horz" lIns="93177" tIns="46589" rIns="93177" bIns="46589" rtlCol="0"/>
          <a:lstStyle>
            <a:lvl1pPr algn="l">
              <a:defRPr sz="1200"/>
            </a:lvl1pPr>
          </a:lstStyle>
          <a:p>
            <a:r>
              <a:rPr lang="en-US" sz="2400" dirty="0">
                <a:latin typeface="Footlight MT Light" panose="0204060206030A020304" pitchFamily="18" charset="0"/>
              </a:rPr>
              <a:t>Do You See Yourself?</a:t>
            </a:r>
          </a:p>
          <a:p>
            <a:r>
              <a:rPr lang="en-US" dirty="0"/>
              <a:t>(James 1:21-25</a:t>
            </a:r>
          </a:p>
        </p:txBody>
      </p:sp>
      <p:sp>
        <p:nvSpPr>
          <p:cNvPr id="3" name="Date Placeholder 2">
            <a:extLst>
              <a:ext uri="{FF2B5EF4-FFF2-40B4-BE49-F238E27FC236}">
                <a16:creationId xmlns:a16="http://schemas.microsoft.com/office/drawing/2014/main" id="{B746C137-B045-4E64-B944-F9DA7D760EF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May 11, 2018 am</a:t>
            </a:r>
          </a:p>
        </p:txBody>
      </p:sp>
      <p:sp>
        <p:nvSpPr>
          <p:cNvPr id="4" name="Footer Placeholder 3">
            <a:extLst>
              <a:ext uri="{FF2B5EF4-FFF2-40B4-BE49-F238E27FC236}">
                <a16:creationId xmlns:a16="http://schemas.microsoft.com/office/drawing/2014/main" id="{AD3FC154-C328-42BC-A2FB-641E3332137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a:t>
            </a:r>
          </a:p>
        </p:txBody>
      </p:sp>
      <p:sp>
        <p:nvSpPr>
          <p:cNvPr id="5" name="Slide Number Placeholder 4">
            <a:extLst>
              <a:ext uri="{FF2B5EF4-FFF2-40B4-BE49-F238E27FC236}">
                <a16:creationId xmlns:a16="http://schemas.microsoft.com/office/drawing/2014/main" id="{0583CE8B-B613-4815-8596-3804ED27EEC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AEEFBE76-91F4-4A44-8373-436B353D1FA6}" type="slidenum">
              <a:rPr lang="en-US" smtClean="0"/>
              <a:t>‹#›</a:t>
            </a:fld>
            <a:endParaRPr lang="en-US" dirty="0"/>
          </a:p>
        </p:txBody>
      </p:sp>
    </p:spTree>
    <p:extLst>
      <p:ext uri="{BB962C8B-B14F-4D97-AF65-F5344CB8AC3E}">
        <p14:creationId xmlns:p14="http://schemas.microsoft.com/office/powerpoint/2010/main" val="831044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166C69-95A7-43E8-B250-F7FE131174B8}" type="datetimeFigureOut">
              <a:rPr lang="en-US" smtClean="0"/>
              <a:t>5/10/2018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53F9D8-8ADE-4990-878B-3E300BF9093C}" type="slidenum">
              <a:rPr lang="en-US" smtClean="0"/>
              <a:t>‹#›</a:t>
            </a:fld>
            <a:endParaRPr lang="en-US"/>
          </a:p>
        </p:txBody>
      </p:sp>
    </p:spTree>
    <p:extLst>
      <p:ext uri="{BB962C8B-B14F-4D97-AF65-F5344CB8AC3E}">
        <p14:creationId xmlns:p14="http://schemas.microsoft.com/office/powerpoint/2010/main" val="380095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ibleanswer.com/PP_Shows/2018_04/Do%20You%20See%20Yourself%20in%20God's%20Mirror.ppt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Do You See Yourself in God's Mirror?</a:t>
            </a:r>
            <a:endParaRPr lang="en-US" dirty="0"/>
          </a:p>
          <a:p>
            <a:endParaRPr lang="en-US" b="1" i="1" dirty="0"/>
          </a:p>
          <a:p>
            <a:r>
              <a:rPr lang="en-US" b="1" dirty="0"/>
              <a:t>Do you see yourself in God’s mirror?</a:t>
            </a:r>
          </a:p>
          <a:p>
            <a:r>
              <a:rPr lang="en-US" b="1" dirty="0"/>
              <a:t>(James 1:21-25), </a:t>
            </a:r>
            <a:r>
              <a:rPr lang="en-US" b="1" i="1" dirty="0"/>
              <a:t>“</a:t>
            </a:r>
            <a:r>
              <a:rPr lang="en-US" dirty="0"/>
              <a:t>Therefore lay aside all filthiness and overflow of wickedness, and receive with meekness the implanted word, which is able to save your souls. </a:t>
            </a:r>
            <a:r>
              <a:rPr lang="en-US" baseline="30000" dirty="0"/>
              <a:t>22</a:t>
            </a:r>
            <a:r>
              <a:rPr lang="en-US" dirty="0"/>
              <a:t> But be doers of the word, and not hearers only, deceiving yourselves.</a:t>
            </a:r>
            <a:r>
              <a:rPr lang="en-US" baseline="30000" dirty="0"/>
              <a:t> 23</a:t>
            </a:r>
            <a:r>
              <a:rPr lang="en-US" dirty="0"/>
              <a:t> For if anyone is a hearer of the word and not a doer, he is like a man observing his natural face in a mirror;</a:t>
            </a:r>
            <a:r>
              <a:rPr lang="en-US" baseline="30000" dirty="0"/>
              <a:t> 24</a:t>
            </a:r>
            <a:r>
              <a:rPr lang="en-US" dirty="0"/>
              <a:t> for he observes himself, goes away, and immediately forgets what kind of man he was.</a:t>
            </a:r>
            <a:r>
              <a:rPr lang="en-US" baseline="30000" dirty="0"/>
              <a:t> 25</a:t>
            </a:r>
            <a:r>
              <a:rPr lang="en-US" dirty="0"/>
              <a:t> But he who looks into the perfect law of liberty and continues in it, and is not a forgetful hearer but a doer of the work, this one will be blessed in what he does.”</a:t>
            </a:r>
            <a:endParaRPr lang="en-US" b="1" dirty="0"/>
          </a:p>
          <a:p>
            <a:pPr marL="174708" indent="-174708">
              <a:buFont typeface="Arial" panose="020B0604020202020204" pitchFamily="34" charset="0"/>
              <a:buChar char="•"/>
            </a:pPr>
            <a:r>
              <a:rPr lang="en-US" dirty="0"/>
              <a:t>We use mirrors multiple times a day. Why?</a:t>
            </a:r>
          </a:p>
          <a:p>
            <a:pPr marL="174708" indent="-174708">
              <a:buFont typeface="Arial" panose="020B0604020202020204" pitchFamily="34" charset="0"/>
              <a:buChar char="•"/>
            </a:pPr>
            <a:r>
              <a:rPr lang="en-US" dirty="0"/>
              <a:t>2. How often do you </a:t>
            </a:r>
            <a:r>
              <a:rPr lang="en-US" i="1" dirty="0"/>
              <a:t>really</a:t>
            </a:r>
            <a:r>
              <a:rPr lang="en-US" dirty="0"/>
              <a:t> look at yourself in God’s mirror? (His word)</a:t>
            </a:r>
          </a:p>
          <a:p>
            <a:pPr marL="174708" indent="-174708">
              <a:buFont typeface="Arial" panose="020B0604020202020204" pitchFamily="34" charset="0"/>
              <a:buChar char="•"/>
            </a:pPr>
            <a:r>
              <a:rPr lang="en-US" dirty="0"/>
              <a:t>When you do, do you remember what you see? (i.e. – are you a doer of the word? 1:21, 22).</a:t>
            </a:r>
          </a:p>
        </p:txBody>
      </p:sp>
      <p:sp>
        <p:nvSpPr>
          <p:cNvPr id="4" name="Slide Number Placeholder 3"/>
          <p:cNvSpPr>
            <a:spLocks noGrp="1"/>
          </p:cNvSpPr>
          <p:nvPr>
            <p:ph type="sldNum" sz="quarter" idx="10"/>
          </p:nvPr>
        </p:nvSpPr>
        <p:spPr/>
        <p:txBody>
          <a:bodyPr/>
          <a:lstStyle/>
          <a:p>
            <a:fld id="{6953F9D8-8ADE-4990-878B-3E300BF9093C}" type="slidenum">
              <a:rPr lang="en-US" smtClean="0"/>
              <a:t>1</a:t>
            </a:fld>
            <a:endParaRPr lang="en-US"/>
          </a:p>
        </p:txBody>
      </p:sp>
    </p:spTree>
    <p:extLst>
      <p:ext uri="{BB962C8B-B14F-4D97-AF65-F5344CB8AC3E}">
        <p14:creationId xmlns:p14="http://schemas.microsoft.com/office/powerpoint/2010/main" val="122866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 SOMEONE WHO REMEMBERED WHAT HE SAW IN GOD’S MIRROR,1</a:t>
            </a:r>
          </a:p>
          <a:p>
            <a:r>
              <a:rPr lang="en-US" b="1" dirty="0"/>
              <a:t>(1 Timothy 1:12-16),</a:t>
            </a:r>
            <a:r>
              <a:rPr lang="en-US" dirty="0"/>
              <a:t> </a:t>
            </a:r>
            <a:r>
              <a:rPr lang="en-US" i="1" dirty="0"/>
              <a:t>“And I thank Christ Jesus our Lord who has enabled me, because He counted me faithful, putting me into the ministry,</a:t>
            </a:r>
            <a:r>
              <a:rPr lang="en-US" i="1" baseline="30000" dirty="0"/>
              <a:t> 13</a:t>
            </a:r>
            <a:r>
              <a:rPr lang="en-US" i="1" dirty="0"/>
              <a:t> although I was formerly a blasphemer, a persecutor, and an insolent man; but I obtained mercy because I did it ignorantly in unbelief.</a:t>
            </a:r>
            <a:r>
              <a:rPr lang="en-US" i="1" baseline="30000" dirty="0"/>
              <a:t> 14</a:t>
            </a:r>
            <a:r>
              <a:rPr lang="en-US" i="1" dirty="0"/>
              <a:t> And the grace of our Lord was exceedingly abundant, with faith and love which are in Christ Jesus.</a:t>
            </a:r>
            <a:r>
              <a:rPr lang="en-US" i="1" baseline="30000" dirty="0"/>
              <a:t> 15</a:t>
            </a:r>
            <a:r>
              <a:rPr lang="en-US" i="1" dirty="0"/>
              <a:t> This is a faithful saying and worthy of all acceptance, that Christ Jesus came into the world to save sinners, of whom I am chief.</a:t>
            </a:r>
            <a:r>
              <a:rPr lang="en-US" i="1" baseline="30000" dirty="0"/>
              <a:t> 16</a:t>
            </a:r>
            <a:r>
              <a:rPr lang="en-US" i="1" dirty="0"/>
              <a:t> However, for this reason I obtained mercy, that in me first Jesus Christ might show all longsuffering, as a pattern to those who are going to believe on Him for everlasting life.”</a:t>
            </a:r>
          </a:p>
          <a:p>
            <a:pPr marL="174708" indent="-174708">
              <a:buFont typeface="Arial" panose="020B0604020202020204" pitchFamily="34" charset="0"/>
              <a:buChar char="•"/>
            </a:pPr>
            <a:r>
              <a:rPr lang="en-US" b="1" dirty="0"/>
              <a:t>Paul Remembered Who and What He Was before Conversion, </a:t>
            </a:r>
          </a:p>
          <a:p>
            <a:r>
              <a:rPr lang="en-US" b="1" dirty="0"/>
              <a:t>(Acts 23:1), [Before the high priest Ananias and the Jewish council], </a:t>
            </a:r>
            <a:r>
              <a:rPr lang="en-US" i="1" dirty="0"/>
              <a:t>“Then Paul, looking earnestly at the council, said, “Men and brethren, I have lived in all good conscience before God until this day.”</a:t>
            </a:r>
          </a:p>
          <a:p>
            <a:r>
              <a:rPr lang="en-US" b="1" dirty="0"/>
              <a:t>(Acts 26:9), [Before Herod Agrippa and Festus], </a:t>
            </a:r>
            <a:r>
              <a:rPr lang="en-US" i="1" dirty="0"/>
              <a:t>“Indeed, I myself thought I must do many things contrary to the name of Jesus of Nazareth.”</a:t>
            </a:r>
          </a:p>
          <a:p>
            <a:r>
              <a:rPr lang="en-US" b="1" dirty="0"/>
              <a:t>(Galatians 1:13-14), </a:t>
            </a:r>
            <a:r>
              <a:rPr lang="en-US" i="1" dirty="0"/>
              <a:t>”For you have heard of my former conduct in Judaism, how I persecuted the church of God beyond measure and tried to destroy it.</a:t>
            </a:r>
            <a:r>
              <a:rPr lang="en-US" i="1" baseline="30000" dirty="0"/>
              <a:t> 14</a:t>
            </a:r>
            <a:r>
              <a:rPr lang="en-US" i="1" dirty="0"/>
              <a:t> And I advanced in Judaism beyond many of my contemporaries in my own nation, being more exceedingly zealous for the traditions of my fathers.”</a:t>
            </a:r>
          </a:p>
          <a:p>
            <a:r>
              <a:rPr lang="en-US" b="1" dirty="0"/>
              <a:t>(1 Timothy 1:13), </a:t>
            </a:r>
            <a:r>
              <a:rPr lang="en-US" i="1" dirty="0"/>
              <a:t>“Although I was formerly a blasphemer, a persecutor, and an insolent man; but I obtained mercy because I did it ignorantly in unbelief.”</a:t>
            </a:r>
          </a:p>
          <a:p>
            <a:pPr marL="174708" indent="-174708">
              <a:buFont typeface="Arial" panose="020B0604020202020204" pitchFamily="34" charset="0"/>
              <a:buChar char="•"/>
            </a:pPr>
            <a:r>
              <a:rPr lang="en-US" b="1" dirty="0"/>
              <a:t>Paul was always aware of who and what he was after his conversion (Note: Summarize Conversion)</a:t>
            </a:r>
          </a:p>
          <a:p>
            <a:r>
              <a:rPr lang="en-US" b="1" dirty="0"/>
              <a:t>(Galatians 2:20), </a:t>
            </a:r>
            <a:r>
              <a:rPr lang="en-US" i="1" dirty="0"/>
              <a:t>“I have been crucified with Christ; it is no longer I who live, but Christ lives in me; and the life which I now live in the flesh I live by faith in the Son of God, who loved me and gave Himself for me.”</a:t>
            </a:r>
            <a:br>
              <a:rPr lang="en-US" dirty="0"/>
            </a:br>
            <a:r>
              <a:rPr lang="en-US" b="1" dirty="0"/>
              <a:t>(Philippians 3:7-11), </a:t>
            </a:r>
            <a:r>
              <a:rPr lang="en-US" i="1" dirty="0"/>
              <a:t>“But what things were gain to me, these I have counted loss for Christ.</a:t>
            </a:r>
            <a:r>
              <a:rPr lang="en-US" i="1" baseline="30000" dirty="0"/>
              <a:t> 8</a:t>
            </a:r>
            <a:r>
              <a:rPr lang="en-US" i="1" dirty="0"/>
              <a:t> Yet indeed I also count all things loss for the excellence of the knowledge of Christ Jesus my Lord, for whom I have suffered the loss of all things, and count them as rubbish, that I may gain Christ</a:t>
            </a:r>
            <a:r>
              <a:rPr lang="en-US" i="1" baseline="30000" dirty="0"/>
              <a:t> 9</a:t>
            </a:r>
            <a:r>
              <a:rPr lang="en-US" i="1" dirty="0"/>
              <a:t> and be found in Him, not having my own righteousness, which is from the law, but that which is through faith in Christ, the righteousness which is from God by faith;</a:t>
            </a:r>
            <a:r>
              <a:rPr lang="en-US" i="1" baseline="30000" dirty="0"/>
              <a:t> 10</a:t>
            </a:r>
            <a:r>
              <a:rPr lang="en-US" i="1" dirty="0"/>
              <a:t> that I may know Him and the power of His resurrection, and the fellowship of His sufferings, being conformed to His death,</a:t>
            </a:r>
            <a:r>
              <a:rPr lang="en-US" i="1" baseline="30000" dirty="0"/>
              <a:t> 11</a:t>
            </a:r>
            <a:r>
              <a:rPr lang="en-US" i="1" dirty="0"/>
              <a:t> if, by any means, I may attain to the resurrection from the dead.”</a:t>
            </a:r>
          </a:p>
        </p:txBody>
      </p:sp>
      <p:sp>
        <p:nvSpPr>
          <p:cNvPr id="4" name="Slide Number Placeholder 3"/>
          <p:cNvSpPr>
            <a:spLocks noGrp="1"/>
          </p:cNvSpPr>
          <p:nvPr>
            <p:ph type="sldNum" sz="quarter" idx="10"/>
          </p:nvPr>
        </p:nvSpPr>
        <p:spPr/>
        <p:txBody>
          <a:bodyPr/>
          <a:lstStyle/>
          <a:p>
            <a:fld id="{6953F9D8-8ADE-4990-878B-3E300BF9093C}" type="slidenum">
              <a:rPr lang="en-US" smtClean="0"/>
              <a:t>2</a:t>
            </a:fld>
            <a:endParaRPr lang="en-US"/>
          </a:p>
        </p:txBody>
      </p:sp>
    </p:spTree>
    <p:extLst>
      <p:ext uri="{BB962C8B-B14F-4D97-AF65-F5344CB8AC3E}">
        <p14:creationId xmlns:p14="http://schemas.microsoft.com/office/powerpoint/2010/main" val="236957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FELIX: SOMEONE WHO DID NOT REMEMBER WHAT HE SAW IN GOD’S MIRROR,</a:t>
            </a:r>
            <a:r>
              <a:rPr lang="en-US" dirty="0"/>
              <a:t> </a:t>
            </a:r>
          </a:p>
          <a:p>
            <a:r>
              <a:rPr lang="en-US" b="1" dirty="0"/>
              <a:t>(Acts 24:22-27), </a:t>
            </a:r>
            <a:r>
              <a:rPr lang="en-US" i="1" dirty="0"/>
              <a:t>“But when Felix heard these things, having more accurate knowledge of the Way, he adjourned the proceedings and said, “When Lysias the commander comes down, I will make a decision on your case.”</a:t>
            </a:r>
            <a:r>
              <a:rPr lang="en-US" i="1" baseline="30000" dirty="0"/>
              <a:t> 23</a:t>
            </a:r>
            <a:r>
              <a:rPr lang="en-US" i="1" dirty="0"/>
              <a:t> So he commanded the centurion to keep Paul and to let him have liberty, and told him not to forbid any of his friends to provide for or visit him.  </a:t>
            </a:r>
            <a:r>
              <a:rPr lang="en-US" i="1" baseline="30000" dirty="0"/>
              <a:t>24</a:t>
            </a:r>
            <a:r>
              <a:rPr lang="en-US" i="1" dirty="0"/>
              <a:t> And after some days, when Felix came with his wife Drusilla, who was Jewish, he sent for Paul and heard him concerning the faith in Christ.</a:t>
            </a:r>
            <a:r>
              <a:rPr lang="en-US" i="1" baseline="30000" dirty="0"/>
              <a:t> 25</a:t>
            </a:r>
            <a:r>
              <a:rPr lang="en-US" i="1" dirty="0"/>
              <a:t> Now as he reasoned about righteousness, self-control, and the judgment to come, Felix was afraid and answered, “Go away for now; when I have a convenient time I will call for you.”</a:t>
            </a:r>
            <a:r>
              <a:rPr lang="en-US" i="1" baseline="30000" dirty="0"/>
              <a:t> 26</a:t>
            </a:r>
            <a:r>
              <a:rPr lang="en-US" i="1" dirty="0"/>
              <a:t> Meanwhile he also hoped that money would be given him by Paul, that he might release him. Therefore he sent for him more often and conversed with him.</a:t>
            </a:r>
            <a:br>
              <a:rPr lang="en-US" i="1" dirty="0"/>
            </a:br>
            <a:r>
              <a:rPr lang="en-US" i="1" baseline="30000" dirty="0"/>
              <a:t>27</a:t>
            </a:r>
            <a:r>
              <a:rPr lang="en-US" i="1" dirty="0"/>
              <a:t> But after two years Porcius Festus succeeded Felix; and Felix, wanting to do the Jews a favor, left Paul bound.”</a:t>
            </a:r>
          </a:p>
          <a:p>
            <a:pPr marL="174708" indent="-174708">
              <a:buFont typeface="Arial" panose="020B0604020202020204" pitchFamily="34" charset="0"/>
              <a:buChar char="•"/>
            </a:pPr>
            <a:r>
              <a:rPr lang="en-US" b="1" dirty="0"/>
              <a:t>Already had Knowledge, He had heard of “The Way”, as a sect out of favor with the Jews.  Paul defended himself in verses 10-21, and proclaimed a future resurrection of the dead,  24:22</a:t>
            </a:r>
            <a:r>
              <a:rPr lang="en-US" dirty="0"/>
              <a:t>.</a:t>
            </a:r>
          </a:p>
          <a:p>
            <a:pPr marL="174708" indent="-174708">
              <a:buFont typeface="Arial" panose="020B0604020202020204" pitchFamily="34" charset="0"/>
              <a:buChar char="•"/>
            </a:pPr>
            <a:r>
              <a:rPr lang="en-US" dirty="0"/>
              <a:t>Felix Heard the Gospel, 24:24-26</a:t>
            </a:r>
          </a:p>
          <a:p>
            <a:pPr marL="174708" indent="-174708">
              <a:buFont typeface="Arial" panose="020B0604020202020204" pitchFamily="34" charset="0"/>
              <a:buChar char="•"/>
            </a:pPr>
            <a:r>
              <a:rPr lang="en-US" b="1" dirty="0"/>
              <a:t>Refused to Obey the Gospel, 24:25-27.</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He was a hearer, but not a doer, like so many today!</a:t>
            </a:r>
          </a:p>
          <a:p>
            <a:endParaRPr lang="en-US" dirty="0"/>
          </a:p>
        </p:txBody>
      </p:sp>
      <p:sp>
        <p:nvSpPr>
          <p:cNvPr id="4" name="Slide Number Placeholder 3"/>
          <p:cNvSpPr>
            <a:spLocks noGrp="1"/>
          </p:cNvSpPr>
          <p:nvPr>
            <p:ph type="sldNum" sz="quarter" idx="10"/>
          </p:nvPr>
        </p:nvSpPr>
        <p:spPr/>
        <p:txBody>
          <a:bodyPr/>
          <a:lstStyle/>
          <a:p>
            <a:pPr defTabSz="931774">
              <a:defRPr/>
            </a:pPr>
            <a:fld id="{6953F9D8-8ADE-4990-878B-3E300BF9093C}"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01706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OF THESE MEN ARE REPRESENTATIVE OF YOU WHEN YOU LOOK INTO GOD’S MIRROR?</a:t>
            </a:r>
            <a:endParaRPr lang="en-US" dirty="0"/>
          </a:p>
          <a:p>
            <a:pPr marL="174708" indent="-174708">
              <a:buFont typeface="Arial" panose="020B0604020202020204" pitchFamily="34" charset="0"/>
              <a:buChar char="•"/>
            </a:pPr>
            <a:r>
              <a:rPr lang="en-US" b="1" dirty="0"/>
              <a:t>Are You Like Paul? </a:t>
            </a:r>
          </a:p>
          <a:p>
            <a:r>
              <a:rPr lang="en-US" b="1" dirty="0"/>
              <a:t>(2 Corinthians 13:5), </a:t>
            </a:r>
            <a:r>
              <a:rPr lang="en-US" i="1" dirty="0"/>
              <a:t>“Examine yourselves as to whether you are in the faith. Test yourselves. Do you not know yourselves, that Jesus Christ is in you?—unless indeed you are disqualified.”</a:t>
            </a:r>
            <a:endParaRPr lang="en-US" dirty="0"/>
          </a:p>
          <a:p>
            <a:pPr marL="640594" lvl="1" indent="-174708">
              <a:buFont typeface="Arial" panose="020B0604020202020204" pitchFamily="34" charset="0"/>
              <a:buChar char="•"/>
            </a:pPr>
            <a:r>
              <a:rPr lang="en-US" dirty="0"/>
              <a:t>Self-inspection by the spiritual person, with God’s word as the standard</a:t>
            </a:r>
          </a:p>
          <a:p>
            <a:r>
              <a:rPr lang="en-US" b="1" dirty="0"/>
              <a:t>(1 Corinthians 2:13-16), </a:t>
            </a:r>
            <a:r>
              <a:rPr lang="en-US" i="1" dirty="0"/>
              <a:t>“These things we also speak, not in words which man's wisdom teaches but which the Holy Spirit teaches, comparing spiritual things with spiritual.</a:t>
            </a:r>
            <a:r>
              <a:rPr lang="en-US" i="1" baseline="30000" dirty="0"/>
              <a:t> 14</a:t>
            </a:r>
            <a:r>
              <a:rPr lang="en-US" i="1" dirty="0"/>
              <a:t> But the natural man does not receive the things of the Spirit of God, for they are foolishness to him; nor can he know them, because they are spiritually discerned.</a:t>
            </a:r>
            <a:r>
              <a:rPr lang="en-US" i="1" baseline="30000" dirty="0"/>
              <a:t> 15</a:t>
            </a:r>
            <a:r>
              <a:rPr lang="en-US" i="1" dirty="0"/>
              <a:t> But he who is spiritual judges all things, yet he himself is rightly judged by no one.</a:t>
            </a:r>
            <a:r>
              <a:rPr lang="en-US" i="1" baseline="30000" dirty="0"/>
              <a:t> 16</a:t>
            </a:r>
            <a:r>
              <a:rPr lang="en-US" i="1" dirty="0"/>
              <a:t> For “who has known the mind of the Lord that he may instruct Him?” But we have the mind of Christ.”</a:t>
            </a:r>
          </a:p>
          <a:p>
            <a:r>
              <a:rPr lang="en-US" b="1" dirty="0"/>
              <a:t>(Hebrews 4:12), </a:t>
            </a:r>
            <a:r>
              <a:rPr lang="en-US" i="1" dirty="0"/>
              <a:t>“For the word of God is living and powerful, and sharper than any two-edged sword, piercing even to the division of soul and spirit, and of joints and marrow, and is a discerner of the thoughts and intents of the heart.”</a:t>
            </a:r>
          </a:p>
          <a:p>
            <a:pPr marL="174708" indent="-174708">
              <a:buFont typeface="Arial" panose="020B0604020202020204" pitchFamily="34" charset="0"/>
              <a:buChar char="•"/>
            </a:pPr>
            <a:r>
              <a:rPr lang="en-US" b="1" dirty="0"/>
              <a:t>Are You Like Felix? </a:t>
            </a:r>
          </a:p>
          <a:p>
            <a:r>
              <a:rPr lang="en-US" b="1" dirty="0"/>
              <a:t>(Acts 24:26-27), </a:t>
            </a:r>
            <a:r>
              <a:rPr lang="en-US" i="1" dirty="0"/>
              <a:t>“Meanwhile he also hoped that money would be given him by Paul, that he might release him. Therefore he sent for him more often and conversed with him.  </a:t>
            </a:r>
            <a:r>
              <a:rPr lang="en-US" i="1" baseline="30000" dirty="0"/>
              <a:t>27</a:t>
            </a:r>
            <a:r>
              <a:rPr lang="en-US" i="1" dirty="0"/>
              <a:t> But after two years Porcius Festus succeeded Felix; and Felix, wanting to do the Jews a favor, left Paul bound.”</a:t>
            </a:r>
          </a:p>
          <a:p>
            <a:pPr marL="640594" lvl="1" indent="-174708">
              <a:buFont typeface="Arial" panose="020B0604020202020204" pitchFamily="34" charset="0"/>
              <a:buChar char="•"/>
            </a:pPr>
            <a:r>
              <a:rPr lang="en-US" dirty="0"/>
              <a:t>Frightened, but fail to act?</a:t>
            </a:r>
          </a:p>
          <a:p>
            <a:pPr marL="640594" lvl="1" indent="-174708">
              <a:buFont typeface="Arial" panose="020B0604020202020204" pitchFamily="34" charset="0"/>
              <a:buChar char="•"/>
            </a:pPr>
            <a:r>
              <a:rPr lang="en-US" dirty="0"/>
              <a:t>Do you allow other motives and concerns crowd God and His will out of your life?</a:t>
            </a:r>
          </a:p>
          <a:p>
            <a:r>
              <a:rPr lang="en-US" b="1" dirty="0"/>
              <a:t>(Mark 4:18-19), </a:t>
            </a:r>
            <a:r>
              <a:rPr lang="en-US" i="1" dirty="0"/>
              <a:t>“Now these are the ones sown among thorns; they are the ones who hear the word,</a:t>
            </a:r>
            <a:r>
              <a:rPr lang="en-US" i="1" baseline="30000" dirty="0"/>
              <a:t> 19</a:t>
            </a:r>
            <a:r>
              <a:rPr lang="en-US" i="1" dirty="0"/>
              <a:t> and the cares of this world, the deceitfulness of riches, and the desires for other things entering in choke the word, and it becomes unfruitful.”</a:t>
            </a:r>
          </a:p>
        </p:txBody>
      </p:sp>
      <p:sp>
        <p:nvSpPr>
          <p:cNvPr id="4" name="Slide Number Placeholder 3"/>
          <p:cNvSpPr>
            <a:spLocks noGrp="1"/>
          </p:cNvSpPr>
          <p:nvPr>
            <p:ph type="sldNum" sz="quarter" idx="10"/>
          </p:nvPr>
        </p:nvSpPr>
        <p:spPr/>
        <p:txBody>
          <a:bodyPr/>
          <a:lstStyle/>
          <a:p>
            <a:pPr defTabSz="931774">
              <a:defRPr/>
            </a:pPr>
            <a:fld id="{6953F9D8-8ADE-4990-878B-3E300BF9093C}"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92853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br>
              <a:rPr lang="en-US" b="1" dirty="0"/>
            </a:br>
            <a:endParaRPr lang="en-US" b="1" dirty="0"/>
          </a:p>
          <a:p>
            <a:r>
              <a:rPr lang="en-US" b="1" dirty="0"/>
              <a:t>(John 13:17), [Jesus here washing the feet of his disciples, giving them an example of service, and the nature of the kingdom], </a:t>
            </a:r>
            <a:r>
              <a:rPr lang="en-US" dirty="0"/>
              <a:t>“If you know these things, blessed are you if you do them” </a:t>
            </a:r>
          </a:p>
          <a:p>
            <a:endParaRPr lang="en-US" dirty="0"/>
          </a:p>
          <a:p>
            <a:r>
              <a:rPr lang="en-US" b="1" dirty="0"/>
              <a:t>Example:  </a:t>
            </a:r>
            <a:r>
              <a:rPr lang="en-US" dirty="0"/>
              <a:t>A father exasperated with his child, who does not heed his words:  I’m not telling you this just to hear myself talk!”  </a:t>
            </a:r>
          </a:p>
          <a:p>
            <a:r>
              <a:rPr lang="en-US" b="1" dirty="0"/>
              <a:t>(He expects obedience, our Heavenly Father does as well!)</a:t>
            </a:r>
          </a:p>
          <a:p>
            <a:endParaRPr lang="en-US" dirty="0"/>
          </a:p>
          <a:p>
            <a:r>
              <a:rPr lang="en-US" b="1" dirty="0"/>
              <a:t>(James 1:25), </a:t>
            </a:r>
            <a:r>
              <a:rPr lang="en-US" i="1" dirty="0"/>
              <a:t>“But he who looks into the perfect law of liberty and continues in it, and is not a forgetful hearer but a doer of the work, this one will be blessed in what he does.”</a:t>
            </a:r>
          </a:p>
        </p:txBody>
      </p:sp>
      <p:sp>
        <p:nvSpPr>
          <p:cNvPr id="4" name="Slide Number Placeholder 3"/>
          <p:cNvSpPr>
            <a:spLocks noGrp="1"/>
          </p:cNvSpPr>
          <p:nvPr>
            <p:ph type="sldNum" sz="quarter" idx="10"/>
          </p:nvPr>
        </p:nvSpPr>
        <p:spPr/>
        <p:txBody>
          <a:bodyPr/>
          <a:lstStyle/>
          <a:p>
            <a:pPr defTabSz="931774">
              <a:defRPr/>
            </a:pPr>
            <a:fld id="{6953F9D8-8ADE-4990-878B-3E300BF9093C}"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07745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1AF2-37BF-4FC6-B54F-ADF662D4D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917CBE-5F63-460B-85B0-95B64397A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6B0B1-9543-4A12-9CFD-34A5E21F608F}"/>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5" name="Footer Placeholder 4">
            <a:extLst>
              <a:ext uri="{FF2B5EF4-FFF2-40B4-BE49-F238E27FC236}">
                <a16:creationId xmlns:a16="http://schemas.microsoft.com/office/drawing/2014/main" id="{7AED110D-511A-41A7-A004-BED4F139E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0171B-95ED-4FDD-A40F-CD83F859F344}"/>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247770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5AD5-71B7-457E-9A86-492188D2E4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091C84-8DE5-4D8A-B69E-99028FC1A8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E67CD-DBD3-41E1-A471-DA6C18C497E8}"/>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5" name="Footer Placeholder 4">
            <a:extLst>
              <a:ext uri="{FF2B5EF4-FFF2-40B4-BE49-F238E27FC236}">
                <a16:creationId xmlns:a16="http://schemas.microsoft.com/office/drawing/2014/main" id="{3F73771B-C331-4595-B4F5-09A8F8CB4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AE664-9123-408D-A888-42EA0BE9BA7B}"/>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391745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A1BEDB-932A-4AA4-8B7C-95FE6B742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A0F5A-926F-4424-9F8F-E266795AD5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7E8BC-D1E3-4AB1-BF5D-6752E69E70CA}"/>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5" name="Footer Placeholder 4">
            <a:extLst>
              <a:ext uri="{FF2B5EF4-FFF2-40B4-BE49-F238E27FC236}">
                <a16:creationId xmlns:a16="http://schemas.microsoft.com/office/drawing/2014/main" id="{111F90B0-4581-450E-B846-8389B8E72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C7BC7-4F47-48BB-BDF2-3568953C29F5}"/>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233947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D44C-D75C-454C-A70F-98049F87A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FE1D3-1C3D-4765-BC1F-A6CE8EB416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73A32-4D67-4A8C-866D-9C20684FDC1D}"/>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5" name="Footer Placeholder 4">
            <a:extLst>
              <a:ext uri="{FF2B5EF4-FFF2-40B4-BE49-F238E27FC236}">
                <a16:creationId xmlns:a16="http://schemas.microsoft.com/office/drawing/2014/main" id="{FFD8ACBA-4342-48BF-BBB3-E094CD807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1DF6C-62C3-42AA-8447-406CAD96F12A}"/>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190782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CBF3-18C1-4395-8BCD-370A9C42B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E9D885-3195-4FB6-987E-F73EE7C5DB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CF43F9-7C5B-4858-AF54-FDBE9C3E6AD3}"/>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5" name="Footer Placeholder 4">
            <a:extLst>
              <a:ext uri="{FF2B5EF4-FFF2-40B4-BE49-F238E27FC236}">
                <a16:creationId xmlns:a16="http://schemas.microsoft.com/office/drawing/2014/main" id="{8E9B604F-4CED-482A-8F7B-353849D57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25B81-803B-462E-AEAD-6E138040412E}"/>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14126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9153-3312-495C-B206-AD6C40B56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1BD60-21A6-42E0-A455-A68214A12F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ABF59A-86E6-49FB-B4D8-C5CCBE647A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21FB2-5C05-4C72-A1C0-D55A4669CF97}"/>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6" name="Footer Placeholder 5">
            <a:extLst>
              <a:ext uri="{FF2B5EF4-FFF2-40B4-BE49-F238E27FC236}">
                <a16:creationId xmlns:a16="http://schemas.microsoft.com/office/drawing/2014/main" id="{C3C4F810-071E-4605-A0F9-D76A2B47B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131A1-3637-4395-941B-212F9CBA6A9D}"/>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177978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60DC-72CB-4569-813E-A3A88794EE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F5A48-35C2-4C6D-A362-3E4E57A80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2D5963-C867-4358-9B64-4F00B1EE08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AFEA6-77B9-47BB-B2F3-3606D463E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B15E8B-3585-47EC-AF4A-7ECAA22542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4B7C7-6018-4355-BEF3-075DE5EA1786}"/>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8" name="Footer Placeholder 7">
            <a:extLst>
              <a:ext uri="{FF2B5EF4-FFF2-40B4-BE49-F238E27FC236}">
                <a16:creationId xmlns:a16="http://schemas.microsoft.com/office/drawing/2014/main" id="{41464ABC-E2C8-4CE7-ABB5-5035EA75DC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80A62E-DE25-4337-AA67-BC37F4AF8613}"/>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363972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9628-AE5E-49A3-AA9C-133CE4B3B1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F8550E-E0F8-4D61-B072-9FFE00CD113A}"/>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4" name="Footer Placeholder 3">
            <a:extLst>
              <a:ext uri="{FF2B5EF4-FFF2-40B4-BE49-F238E27FC236}">
                <a16:creationId xmlns:a16="http://schemas.microsoft.com/office/drawing/2014/main" id="{AA4660E6-C47F-46C0-A13B-60D2FEACF7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32FE9-61F4-4515-A17A-280D707C3AC2}"/>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253987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46A809-71FC-4B80-9187-C4B6EBEA97BD}"/>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3" name="Footer Placeholder 2">
            <a:extLst>
              <a:ext uri="{FF2B5EF4-FFF2-40B4-BE49-F238E27FC236}">
                <a16:creationId xmlns:a16="http://schemas.microsoft.com/office/drawing/2014/main" id="{153697FC-C378-425A-B088-2EF36D8306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E176AD-4B50-4498-9674-1C7BD3C74568}"/>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71720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06DA-5A5C-4AA1-9CF8-1E5029F05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8AF6B3-52E4-4F9F-89FD-87AF9B745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41F22B-8589-4616-891F-C00C0F342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EF3C18-2632-4646-B292-BE2C0344C66F}"/>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6" name="Footer Placeholder 5">
            <a:extLst>
              <a:ext uri="{FF2B5EF4-FFF2-40B4-BE49-F238E27FC236}">
                <a16:creationId xmlns:a16="http://schemas.microsoft.com/office/drawing/2014/main" id="{C695950D-7A91-4356-8A74-C0C091ED8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D6B8-E65F-47DD-ABC0-051F6422C6F9}"/>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101727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A8CF-DDCA-4970-87A8-DA3AD420D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B0D3A-1F0B-42D4-A6B6-A68ECAF80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CEDE6D-956D-477F-A873-AB8A1FF4C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EC943D-1987-45E4-9B2C-A6F1633016DA}"/>
              </a:ext>
            </a:extLst>
          </p:cNvPr>
          <p:cNvSpPr>
            <a:spLocks noGrp="1"/>
          </p:cNvSpPr>
          <p:nvPr>
            <p:ph type="dt" sz="half" idx="10"/>
          </p:nvPr>
        </p:nvSpPr>
        <p:spPr/>
        <p:txBody>
          <a:bodyPr/>
          <a:lstStyle/>
          <a:p>
            <a:fld id="{93792FF7-8C87-4DA9-A4A4-1E935CE73E4E}" type="datetimeFigureOut">
              <a:rPr lang="en-US" smtClean="0"/>
              <a:t>5/10/2018</a:t>
            </a:fld>
            <a:endParaRPr lang="en-US"/>
          </a:p>
        </p:txBody>
      </p:sp>
      <p:sp>
        <p:nvSpPr>
          <p:cNvPr id="6" name="Footer Placeholder 5">
            <a:extLst>
              <a:ext uri="{FF2B5EF4-FFF2-40B4-BE49-F238E27FC236}">
                <a16:creationId xmlns:a16="http://schemas.microsoft.com/office/drawing/2014/main" id="{576E3E68-2C99-4C45-B2F3-B8EC49024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2C75C-28EA-41A7-BC97-7BB6CB0503B1}"/>
              </a:ext>
            </a:extLst>
          </p:cNvPr>
          <p:cNvSpPr>
            <a:spLocks noGrp="1"/>
          </p:cNvSpPr>
          <p:nvPr>
            <p:ph type="sldNum" sz="quarter" idx="12"/>
          </p:nvPr>
        </p:nvSpPr>
        <p:spPr/>
        <p:txBody>
          <a:bodyPr/>
          <a:lstStyle/>
          <a:p>
            <a:fld id="{24C4AE23-47DD-472A-99F5-70245004B26D}" type="slidenum">
              <a:rPr lang="en-US" smtClean="0"/>
              <a:t>‹#›</a:t>
            </a:fld>
            <a:endParaRPr lang="en-US"/>
          </a:p>
        </p:txBody>
      </p:sp>
    </p:spTree>
    <p:extLst>
      <p:ext uri="{BB962C8B-B14F-4D97-AF65-F5344CB8AC3E}">
        <p14:creationId xmlns:p14="http://schemas.microsoft.com/office/powerpoint/2010/main" val="367914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833CA-AAE7-4199-B67E-132416D5D5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62D645-F4AB-4DE7-9F0F-7E511831F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0A66B-BF6F-4358-B545-4200B25886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92FF7-8C87-4DA9-A4A4-1E935CE73E4E}" type="datetimeFigureOut">
              <a:rPr lang="en-US" smtClean="0"/>
              <a:t>5/10/2018</a:t>
            </a:fld>
            <a:endParaRPr lang="en-US"/>
          </a:p>
        </p:txBody>
      </p:sp>
      <p:sp>
        <p:nvSpPr>
          <p:cNvPr id="5" name="Footer Placeholder 4">
            <a:extLst>
              <a:ext uri="{FF2B5EF4-FFF2-40B4-BE49-F238E27FC236}">
                <a16:creationId xmlns:a16="http://schemas.microsoft.com/office/drawing/2014/main" id="{F281DA24-F20C-4A52-9815-F411DBBF1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FC4EF-8AB1-46AE-A399-9C94A1B9C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AE23-47DD-472A-99F5-70245004B26D}" type="slidenum">
              <a:rPr lang="en-US" smtClean="0"/>
              <a:t>‹#›</a:t>
            </a:fld>
            <a:endParaRPr lang="en-US"/>
          </a:p>
        </p:txBody>
      </p:sp>
    </p:spTree>
    <p:extLst>
      <p:ext uri="{BB962C8B-B14F-4D97-AF65-F5344CB8AC3E}">
        <p14:creationId xmlns:p14="http://schemas.microsoft.com/office/powerpoint/2010/main" val="3241123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7621-B836-41F7-8D6F-CC6245374930}"/>
              </a:ext>
            </a:extLst>
          </p:cNvPr>
          <p:cNvSpPr>
            <a:spLocks noGrp="1"/>
          </p:cNvSpPr>
          <p:nvPr>
            <p:ph type="ctrTitle"/>
          </p:nvPr>
        </p:nvSpPr>
        <p:spPr>
          <a:xfrm>
            <a:off x="318977" y="361507"/>
            <a:ext cx="4146697" cy="3657600"/>
          </a:xfrm>
        </p:spPr>
        <p:txBody>
          <a:bodyPr>
            <a:noAutofit/>
          </a:bodyPr>
          <a:lstStyle/>
          <a:p>
            <a:r>
              <a:rPr lang="en-US" sz="7200" dirty="0">
                <a:latin typeface="Footlight MT Light" panose="0204060206030A020304" pitchFamily="18" charset="0"/>
              </a:rPr>
              <a:t>Do You See Yourself?</a:t>
            </a:r>
          </a:p>
        </p:txBody>
      </p:sp>
      <p:sp>
        <p:nvSpPr>
          <p:cNvPr id="3" name="Subtitle 2">
            <a:extLst>
              <a:ext uri="{FF2B5EF4-FFF2-40B4-BE49-F238E27FC236}">
                <a16:creationId xmlns:a16="http://schemas.microsoft.com/office/drawing/2014/main" id="{CF68BEE9-2135-42B2-AC30-626D0ED106CD}"/>
              </a:ext>
            </a:extLst>
          </p:cNvPr>
          <p:cNvSpPr>
            <a:spLocks noGrp="1"/>
          </p:cNvSpPr>
          <p:nvPr>
            <p:ph type="subTitle" idx="1"/>
          </p:nvPr>
        </p:nvSpPr>
        <p:spPr>
          <a:xfrm>
            <a:off x="595423" y="4516439"/>
            <a:ext cx="3636334" cy="1655762"/>
          </a:xfrm>
        </p:spPr>
        <p:txBody>
          <a:bodyPr>
            <a:normAutofit/>
          </a:bodyPr>
          <a:lstStyle/>
          <a:p>
            <a:r>
              <a:rPr lang="en-US" sz="6000" dirty="0"/>
              <a:t>James</a:t>
            </a:r>
            <a:r>
              <a:rPr lang="en-US" sz="5400" dirty="0"/>
              <a:t>     </a:t>
            </a:r>
            <a:r>
              <a:rPr lang="en-US" sz="4800" dirty="0"/>
              <a:t>1:21-25</a:t>
            </a:r>
          </a:p>
        </p:txBody>
      </p:sp>
      <p:cxnSp>
        <p:nvCxnSpPr>
          <p:cNvPr id="9" name="Straight Connector 8">
            <a:extLst>
              <a:ext uri="{FF2B5EF4-FFF2-40B4-BE49-F238E27FC236}">
                <a16:creationId xmlns:a16="http://schemas.microsoft.com/office/drawing/2014/main" id="{6D7633D6-2E19-415A-BFBB-A5B8474140AF}"/>
              </a:ext>
            </a:extLst>
          </p:cNvPr>
          <p:cNvCxnSpPr/>
          <p:nvPr/>
        </p:nvCxnSpPr>
        <p:spPr>
          <a:xfrm>
            <a:off x="4805916" y="0"/>
            <a:ext cx="0" cy="6858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270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DF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D8F8-B42B-406B-A060-EA360E1EF4F6}"/>
              </a:ext>
            </a:extLst>
          </p:cNvPr>
          <p:cNvSpPr>
            <a:spLocks noGrp="1"/>
          </p:cNvSpPr>
          <p:nvPr>
            <p:ph type="title"/>
          </p:nvPr>
        </p:nvSpPr>
        <p:spPr>
          <a:xfrm>
            <a:off x="345197" y="216269"/>
            <a:ext cx="8586152" cy="1931507"/>
          </a:xfrm>
        </p:spPr>
        <p:txBody>
          <a:bodyPr>
            <a:normAutofit/>
          </a:bodyPr>
          <a:lstStyle/>
          <a:p>
            <a:r>
              <a:rPr lang="en-US" sz="6000" dirty="0">
                <a:latin typeface="Footlight MT Light" panose="0204060206030A020304" pitchFamily="18" charset="0"/>
              </a:rPr>
              <a:t>Paul</a:t>
            </a:r>
            <a:r>
              <a:rPr lang="en-US" dirty="0">
                <a:latin typeface="Footlight MT Light" panose="0204060206030A020304" pitchFamily="18" charset="0"/>
              </a:rPr>
              <a:t> (1 Timothy 1:12-16)</a:t>
            </a:r>
            <a:br>
              <a:rPr lang="en-US" dirty="0">
                <a:latin typeface="Footlight MT Light" panose="0204060206030A020304" pitchFamily="18" charset="0"/>
              </a:rPr>
            </a:br>
            <a:r>
              <a:rPr lang="en-US" sz="5000" dirty="0">
                <a:latin typeface="Footlight MT Light" panose="0204060206030A020304" pitchFamily="18" charset="0"/>
              </a:rPr>
              <a:t>A man who remembered</a:t>
            </a:r>
          </a:p>
        </p:txBody>
      </p:sp>
      <p:sp>
        <p:nvSpPr>
          <p:cNvPr id="3" name="Content Placeholder 2">
            <a:extLst>
              <a:ext uri="{FF2B5EF4-FFF2-40B4-BE49-F238E27FC236}">
                <a16:creationId xmlns:a16="http://schemas.microsoft.com/office/drawing/2014/main" id="{EC792600-C9DD-451E-BBAB-1BF200F09452}"/>
              </a:ext>
            </a:extLst>
          </p:cNvPr>
          <p:cNvSpPr>
            <a:spLocks noGrp="1"/>
          </p:cNvSpPr>
          <p:nvPr>
            <p:ph idx="1"/>
          </p:nvPr>
        </p:nvSpPr>
        <p:spPr>
          <a:xfrm>
            <a:off x="510363" y="2488019"/>
            <a:ext cx="11079125" cy="3688944"/>
          </a:xfrm>
        </p:spPr>
        <p:txBody>
          <a:bodyPr>
            <a:normAutofit/>
          </a:bodyPr>
          <a:lstStyle/>
          <a:p>
            <a:pPr marL="509588" indent="-509588"/>
            <a:r>
              <a:rPr lang="en-US" sz="4800" b="1" dirty="0"/>
              <a:t>Who and what he was                        before conversion</a:t>
            </a:r>
          </a:p>
          <a:p>
            <a:pPr marL="744538" lvl="1" indent="0">
              <a:buNone/>
            </a:pPr>
            <a:r>
              <a:rPr lang="en-US" sz="4400" dirty="0"/>
              <a:t>Acts 23:1; 26:9; Galatians 1:13-14</a:t>
            </a:r>
          </a:p>
          <a:p>
            <a:pPr marL="509588" indent="-509588"/>
            <a:r>
              <a:rPr lang="en-US" sz="4800" b="1" dirty="0"/>
              <a:t>Who and what he was after conversion</a:t>
            </a:r>
          </a:p>
          <a:p>
            <a:pPr marL="744538" lvl="1" indent="0">
              <a:buNone/>
            </a:pPr>
            <a:r>
              <a:rPr lang="en-US" sz="4400" dirty="0"/>
              <a:t>Galatians 2:20; Philippians 3:7-11</a:t>
            </a:r>
          </a:p>
        </p:txBody>
      </p:sp>
      <p:pic>
        <p:nvPicPr>
          <p:cNvPr id="6" name="Content Placeholder 4">
            <a:extLst>
              <a:ext uri="{FF2B5EF4-FFF2-40B4-BE49-F238E27FC236}">
                <a16:creationId xmlns:a16="http://schemas.microsoft.com/office/drawing/2014/main" id="{AEE6C1C3-237B-4469-B539-EC116133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289" y="407654"/>
            <a:ext cx="2915455" cy="2713615"/>
          </a:xfrm>
          <a:prstGeom prst="rect">
            <a:avLst/>
          </a:prstGeom>
          <a:ln w="38100">
            <a:solidFill>
              <a:schemeClr val="tx1"/>
            </a:solidFill>
          </a:ln>
        </p:spPr>
      </p:pic>
    </p:spTree>
    <p:extLst>
      <p:ext uri="{BB962C8B-B14F-4D97-AF65-F5344CB8AC3E}">
        <p14:creationId xmlns:p14="http://schemas.microsoft.com/office/powerpoint/2010/main" val="78230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6DF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D8F8-B42B-406B-A060-EA360E1EF4F6}"/>
              </a:ext>
            </a:extLst>
          </p:cNvPr>
          <p:cNvSpPr>
            <a:spLocks noGrp="1"/>
          </p:cNvSpPr>
          <p:nvPr>
            <p:ph type="title"/>
          </p:nvPr>
        </p:nvSpPr>
        <p:spPr>
          <a:xfrm>
            <a:off x="345197" y="216269"/>
            <a:ext cx="8586152" cy="1931507"/>
          </a:xfrm>
        </p:spPr>
        <p:txBody>
          <a:bodyPr>
            <a:normAutofit/>
          </a:bodyPr>
          <a:lstStyle/>
          <a:p>
            <a:r>
              <a:rPr lang="en-US" sz="6000" dirty="0">
                <a:latin typeface="Footlight MT Light" panose="0204060206030A020304" pitchFamily="18" charset="0"/>
              </a:rPr>
              <a:t>Felix</a:t>
            </a:r>
            <a:r>
              <a:rPr lang="en-US" dirty="0">
                <a:latin typeface="Footlight MT Light" panose="0204060206030A020304" pitchFamily="18" charset="0"/>
              </a:rPr>
              <a:t> (Acts 24:22-27)</a:t>
            </a:r>
            <a:br>
              <a:rPr lang="en-US" dirty="0">
                <a:latin typeface="Footlight MT Light" panose="0204060206030A020304" pitchFamily="18" charset="0"/>
              </a:rPr>
            </a:br>
            <a:r>
              <a:rPr lang="en-US" sz="5000" dirty="0">
                <a:latin typeface="Footlight MT Light" panose="0204060206030A020304" pitchFamily="18" charset="0"/>
              </a:rPr>
              <a:t>A man who did not remember</a:t>
            </a:r>
          </a:p>
        </p:txBody>
      </p:sp>
      <p:sp>
        <p:nvSpPr>
          <p:cNvPr id="3" name="Content Placeholder 2">
            <a:extLst>
              <a:ext uri="{FF2B5EF4-FFF2-40B4-BE49-F238E27FC236}">
                <a16:creationId xmlns:a16="http://schemas.microsoft.com/office/drawing/2014/main" id="{EC792600-C9DD-451E-BBAB-1BF200F09452}"/>
              </a:ext>
            </a:extLst>
          </p:cNvPr>
          <p:cNvSpPr>
            <a:spLocks noGrp="1"/>
          </p:cNvSpPr>
          <p:nvPr>
            <p:ph idx="1"/>
          </p:nvPr>
        </p:nvSpPr>
        <p:spPr>
          <a:xfrm>
            <a:off x="510363" y="2360426"/>
            <a:ext cx="11079125" cy="4493955"/>
          </a:xfrm>
        </p:spPr>
        <p:txBody>
          <a:bodyPr>
            <a:normAutofit/>
          </a:bodyPr>
          <a:lstStyle/>
          <a:p>
            <a:pPr marL="509588" indent="-509588"/>
            <a:r>
              <a:rPr lang="en-US" sz="4800" b="1" dirty="0"/>
              <a:t>Already had knowledge</a:t>
            </a:r>
          </a:p>
          <a:p>
            <a:pPr marL="744538" lvl="1" indent="0">
              <a:buNone/>
            </a:pPr>
            <a:r>
              <a:rPr lang="en-US" sz="4400" dirty="0"/>
              <a:t>Acts 24:22</a:t>
            </a:r>
          </a:p>
          <a:p>
            <a:pPr marL="509588" indent="-509588"/>
            <a:r>
              <a:rPr lang="en-US" sz="4800" b="1" dirty="0"/>
              <a:t>Felix heard the gospel</a:t>
            </a:r>
          </a:p>
          <a:p>
            <a:pPr marL="744538" lvl="1" indent="0">
              <a:buNone/>
            </a:pPr>
            <a:r>
              <a:rPr lang="en-US" sz="4400" dirty="0"/>
              <a:t>Acts 24:24-26</a:t>
            </a:r>
          </a:p>
          <a:p>
            <a:pPr marL="509588" indent="-509588"/>
            <a:r>
              <a:rPr lang="en-US" sz="4800" b="1" dirty="0"/>
              <a:t>Refused to obey the gospel</a:t>
            </a:r>
          </a:p>
          <a:p>
            <a:pPr marL="744538" lvl="1" indent="0">
              <a:buNone/>
            </a:pPr>
            <a:r>
              <a:rPr lang="en-US" sz="4400" dirty="0"/>
              <a:t>Acts 24:25-27</a:t>
            </a:r>
          </a:p>
          <a:p>
            <a:pPr marL="744538" lvl="1" indent="0">
              <a:buNone/>
            </a:pPr>
            <a:endParaRPr lang="en-US" sz="4400" dirty="0"/>
          </a:p>
        </p:txBody>
      </p:sp>
      <p:pic>
        <p:nvPicPr>
          <p:cNvPr id="5" name="Content Placeholder 4">
            <a:extLst>
              <a:ext uri="{FF2B5EF4-FFF2-40B4-BE49-F238E27FC236}">
                <a16:creationId xmlns:a16="http://schemas.microsoft.com/office/drawing/2014/main" id="{7F4A25EF-0745-4549-9589-E283A58E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554" y="428919"/>
            <a:ext cx="2915455" cy="2713615"/>
          </a:xfrm>
          <a:prstGeom prst="rect">
            <a:avLst/>
          </a:prstGeom>
          <a:ln w="38100">
            <a:solidFill>
              <a:schemeClr val="tx1"/>
            </a:solidFill>
          </a:ln>
        </p:spPr>
      </p:pic>
    </p:spTree>
    <p:extLst>
      <p:ext uri="{BB962C8B-B14F-4D97-AF65-F5344CB8AC3E}">
        <p14:creationId xmlns:p14="http://schemas.microsoft.com/office/powerpoint/2010/main" val="75159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6DF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D8F8-B42B-406B-A060-EA360E1EF4F6}"/>
              </a:ext>
            </a:extLst>
          </p:cNvPr>
          <p:cNvSpPr>
            <a:spLocks noGrp="1"/>
          </p:cNvSpPr>
          <p:nvPr>
            <p:ph type="title"/>
          </p:nvPr>
        </p:nvSpPr>
        <p:spPr>
          <a:xfrm>
            <a:off x="345197" y="216269"/>
            <a:ext cx="8586152" cy="1931507"/>
          </a:xfrm>
        </p:spPr>
        <p:txBody>
          <a:bodyPr>
            <a:normAutofit/>
          </a:bodyPr>
          <a:lstStyle/>
          <a:p>
            <a:r>
              <a:rPr lang="en-US" sz="6000" dirty="0">
                <a:latin typeface="Footlight MT Light" panose="0204060206030A020304" pitchFamily="18" charset="0"/>
              </a:rPr>
              <a:t>What about you?</a:t>
            </a:r>
            <a:br>
              <a:rPr lang="en-US" dirty="0">
                <a:latin typeface="Footlight MT Light" panose="0204060206030A020304" pitchFamily="18" charset="0"/>
              </a:rPr>
            </a:br>
            <a:r>
              <a:rPr lang="en-US" sz="5000" dirty="0">
                <a:latin typeface="Footlight MT Light" panose="0204060206030A020304" pitchFamily="18" charset="0"/>
              </a:rPr>
              <a:t>Are you a Paul? Or a Felix?</a:t>
            </a:r>
          </a:p>
        </p:txBody>
      </p:sp>
      <p:sp>
        <p:nvSpPr>
          <p:cNvPr id="3" name="Content Placeholder 2">
            <a:extLst>
              <a:ext uri="{FF2B5EF4-FFF2-40B4-BE49-F238E27FC236}">
                <a16:creationId xmlns:a16="http://schemas.microsoft.com/office/drawing/2014/main" id="{EC792600-C9DD-451E-BBAB-1BF200F09452}"/>
              </a:ext>
            </a:extLst>
          </p:cNvPr>
          <p:cNvSpPr>
            <a:spLocks noGrp="1"/>
          </p:cNvSpPr>
          <p:nvPr>
            <p:ph idx="1"/>
          </p:nvPr>
        </p:nvSpPr>
        <p:spPr>
          <a:xfrm>
            <a:off x="510363" y="2721935"/>
            <a:ext cx="11079125" cy="3455028"/>
          </a:xfrm>
        </p:spPr>
        <p:txBody>
          <a:bodyPr>
            <a:normAutofit/>
          </a:bodyPr>
          <a:lstStyle/>
          <a:p>
            <a:pPr marL="509588" indent="-509588"/>
            <a:r>
              <a:rPr lang="en-US" sz="4800" b="1" dirty="0"/>
              <a:t>Like Paul? </a:t>
            </a:r>
            <a:r>
              <a:rPr lang="en-US" sz="4400" dirty="0"/>
              <a:t>(2 Corinthians 13:5)</a:t>
            </a:r>
          </a:p>
          <a:p>
            <a:pPr marL="744538" lvl="1" indent="0">
              <a:buNone/>
            </a:pPr>
            <a:r>
              <a:rPr lang="en-US" sz="4400" dirty="0"/>
              <a:t>1 Corinthians 2:13-16 (Hebrews 4:12)</a:t>
            </a:r>
          </a:p>
          <a:p>
            <a:pPr marL="509588" indent="-509588"/>
            <a:r>
              <a:rPr lang="en-US" sz="4800" b="1" dirty="0"/>
              <a:t>Like Felix? </a:t>
            </a:r>
            <a:r>
              <a:rPr lang="en-US" sz="4400" dirty="0"/>
              <a:t>(Acts 24:26-27)</a:t>
            </a:r>
          </a:p>
          <a:p>
            <a:pPr marL="744538" lvl="1" indent="0">
              <a:buNone/>
            </a:pPr>
            <a:r>
              <a:rPr lang="en-US" sz="4400" dirty="0"/>
              <a:t>Mark 4:18-19</a:t>
            </a:r>
          </a:p>
        </p:txBody>
      </p:sp>
      <p:pic>
        <p:nvPicPr>
          <p:cNvPr id="6" name="Content Placeholder 4">
            <a:extLst>
              <a:ext uri="{FF2B5EF4-FFF2-40B4-BE49-F238E27FC236}">
                <a16:creationId xmlns:a16="http://schemas.microsoft.com/office/drawing/2014/main" id="{AEE6C1C3-237B-4469-B539-EC116133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289" y="407654"/>
            <a:ext cx="2915455" cy="2713615"/>
          </a:xfrm>
          <a:prstGeom prst="rect">
            <a:avLst/>
          </a:prstGeom>
          <a:ln w="38100">
            <a:solidFill>
              <a:schemeClr val="tx1"/>
            </a:solidFill>
          </a:ln>
        </p:spPr>
      </p:pic>
    </p:spTree>
    <p:extLst>
      <p:ext uri="{BB962C8B-B14F-4D97-AF65-F5344CB8AC3E}">
        <p14:creationId xmlns:p14="http://schemas.microsoft.com/office/powerpoint/2010/main" val="28866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7621-B836-41F7-8D6F-CC6245374930}"/>
              </a:ext>
            </a:extLst>
          </p:cNvPr>
          <p:cNvSpPr>
            <a:spLocks noGrp="1"/>
          </p:cNvSpPr>
          <p:nvPr>
            <p:ph type="ctrTitle"/>
          </p:nvPr>
        </p:nvSpPr>
        <p:spPr>
          <a:xfrm>
            <a:off x="318977" y="85062"/>
            <a:ext cx="4146697" cy="1980054"/>
          </a:xfrm>
        </p:spPr>
        <p:txBody>
          <a:bodyPr>
            <a:noAutofit/>
          </a:bodyPr>
          <a:lstStyle/>
          <a:p>
            <a:r>
              <a:rPr lang="en-US" dirty="0">
                <a:latin typeface="Footlight MT Light" panose="0204060206030A020304" pitchFamily="18" charset="0"/>
              </a:rPr>
              <a:t>Do You See Yourself?</a:t>
            </a:r>
          </a:p>
        </p:txBody>
      </p:sp>
      <p:sp>
        <p:nvSpPr>
          <p:cNvPr id="3" name="Subtitle 2">
            <a:extLst>
              <a:ext uri="{FF2B5EF4-FFF2-40B4-BE49-F238E27FC236}">
                <a16:creationId xmlns:a16="http://schemas.microsoft.com/office/drawing/2014/main" id="{CF68BEE9-2135-42B2-AC30-626D0ED106CD}"/>
              </a:ext>
            </a:extLst>
          </p:cNvPr>
          <p:cNvSpPr>
            <a:spLocks noGrp="1"/>
          </p:cNvSpPr>
          <p:nvPr>
            <p:ph type="subTitle" idx="1"/>
          </p:nvPr>
        </p:nvSpPr>
        <p:spPr>
          <a:xfrm>
            <a:off x="318976" y="2573079"/>
            <a:ext cx="4146693" cy="3923413"/>
          </a:xfrm>
        </p:spPr>
        <p:txBody>
          <a:bodyPr>
            <a:normAutofit/>
          </a:bodyPr>
          <a:lstStyle/>
          <a:p>
            <a:r>
              <a:rPr lang="en-US" sz="4400" dirty="0"/>
              <a:t>“If you know these things, blessed are you if you do them.”</a:t>
            </a:r>
          </a:p>
          <a:p>
            <a:pPr algn="r"/>
            <a:endParaRPr lang="en-US" sz="1200" dirty="0"/>
          </a:p>
          <a:p>
            <a:pPr algn="r"/>
            <a:r>
              <a:rPr lang="en-US" sz="4000" dirty="0"/>
              <a:t>(John 13:17)</a:t>
            </a:r>
          </a:p>
        </p:txBody>
      </p:sp>
      <p:cxnSp>
        <p:nvCxnSpPr>
          <p:cNvPr id="9" name="Straight Connector 8">
            <a:extLst>
              <a:ext uri="{FF2B5EF4-FFF2-40B4-BE49-F238E27FC236}">
                <a16:creationId xmlns:a16="http://schemas.microsoft.com/office/drawing/2014/main" id="{6D7633D6-2E19-415A-BFBB-A5B8474140AF}"/>
              </a:ext>
            </a:extLst>
          </p:cNvPr>
          <p:cNvCxnSpPr/>
          <p:nvPr/>
        </p:nvCxnSpPr>
        <p:spPr>
          <a:xfrm>
            <a:off x="4805916" y="0"/>
            <a:ext cx="0" cy="6858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595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1085</Words>
  <Application>Microsoft Office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Footlight MT Light</vt:lpstr>
      <vt:lpstr>Arial</vt:lpstr>
      <vt:lpstr>Calibri Light</vt:lpstr>
      <vt:lpstr>Office Theme</vt:lpstr>
      <vt:lpstr>Do You See Yourself?</vt:lpstr>
      <vt:lpstr>Paul (1 Timothy 1:12-16) A man who remembered</vt:lpstr>
      <vt:lpstr>Felix (Acts 24:22-27) A man who did not remember</vt:lpstr>
      <vt:lpstr>What about you? Are you a Paul? Or a Felix?</vt:lpstr>
      <vt:lpstr>Do You See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See Yourself?</dc:title>
  <dc:creator>Stan Cox</dc:creator>
  <cp:lastModifiedBy>Stan Cox</cp:lastModifiedBy>
  <cp:revision>17</cp:revision>
  <cp:lastPrinted>2018-05-10T23:05:42Z</cp:lastPrinted>
  <dcterms:created xsi:type="dcterms:W3CDTF">2018-05-09T21:45:28Z</dcterms:created>
  <dcterms:modified xsi:type="dcterms:W3CDTF">2018-05-10T23:07:57Z</dcterms:modified>
</cp:coreProperties>
</file>