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10400" cy="9296400"/>
  <p:embeddedFontLst>
    <p:embeddedFont>
      <p:font typeface="Bernard MT Condensed" panose="02050806060905020404" pitchFamily="18"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45786" autoAdjust="0"/>
  </p:normalViewPr>
  <p:slideViewPr>
    <p:cSldViewPr snapToGrid="0">
      <p:cViewPr varScale="1">
        <p:scale>
          <a:sx n="36" d="100"/>
          <a:sy n="36" d="100"/>
        </p:scale>
        <p:origin x="2366" y="19"/>
      </p:cViewPr>
      <p:guideLst/>
    </p:cSldViewPr>
  </p:slideViewPr>
  <p:notesTextViewPr>
    <p:cViewPr>
      <p:scale>
        <a:sx n="1" d="1"/>
        <a:sy n="1" d="1"/>
      </p:scale>
      <p:origin x="0" y="0"/>
    </p:cViewPr>
  </p:notesText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F4374F-4A4B-4353-A9C9-699B10AAEB95}"/>
              </a:ext>
            </a:extLst>
          </p:cNvPr>
          <p:cNvSpPr>
            <a:spLocks noGrp="1"/>
          </p:cNvSpPr>
          <p:nvPr>
            <p:ph type="hdr" sz="quarter"/>
          </p:nvPr>
        </p:nvSpPr>
        <p:spPr>
          <a:xfrm>
            <a:off x="0" y="0"/>
            <a:ext cx="3801195" cy="991616"/>
          </a:xfrm>
          <a:prstGeom prst="rect">
            <a:avLst/>
          </a:prstGeom>
        </p:spPr>
        <p:txBody>
          <a:bodyPr vert="horz" lIns="93177" tIns="46589" rIns="93177" bIns="46589" rtlCol="0"/>
          <a:lstStyle>
            <a:lvl1pPr algn="l">
              <a:defRPr sz="1200"/>
            </a:lvl1pPr>
          </a:lstStyle>
          <a:p>
            <a:r>
              <a:rPr lang="en-US" sz="2400" b="1" dirty="0">
                <a:latin typeface="Courier New" panose="02070309020205020404" pitchFamily="49" charset="0"/>
                <a:cs typeface="Courier New" panose="02070309020205020404" pitchFamily="49" charset="0"/>
              </a:rPr>
              <a:t>Doctrine</a:t>
            </a:r>
          </a:p>
          <a:p>
            <a:r>
              <a:rPr lang="en-US" sz="1600" dirty="0">
                <a:latin typeface="Bernard MT Condensed" panose="02050806060905020404" pitchFamily="18" charset="0"/>
              </a:rPr>
              <a:t>What is it? Why is it important?</a:t>
            </a:r>
          </a:p>
        </p:txBody>
      </p:sp>
      <p:sp>
        <p:nvSpPr>
          <p:cNvPr id="3" name="Date Placeholder 2">
            <a:extLst>
              <a:ext uri="{FF2B5EF4-FFF2-40B4-BE49-F238E27FC236}">
                <a16:creationId xmlns:a16="http://schemas.microsoft.com/office/drawing/2014/main" id="{D2CF45FC-2771-4616-8E74-D3A89CC6D36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December 16, 2018 am</a:t>
            </a:r>
          </a:p>
        </p:txBody>
      </p:sp>
      <p:sp>
        <p:nvSpPr>
          <p:cNvPr id="4" name="Footer Placeholder 3">
            <a:extLst>
              <a:ext uri="{FF2B5EF4-FFF2-40B4-BE49-F238E27FC236}">
                <a16:creationId xmlns:a16="http://schemas.microsoft.com/office/drawing/2014/main" id="{84E72A28-9CF8-45EE-871E-34AF7278286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3EF793F-6BBB-4B76-A2C1-94226557A68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0C26B700-7B79-4EE2-85F7-6E131455682B}"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F99F5A-439F-4B4C-A11A-B2825BA06C30}" type="datetimeFigureOut">
              <a:rPr lang="en-US" smtClean="0"/>
              <a:t>12/24/2018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E5EDFE-CCBA-4F44-99FE-90C94EA9D511}" type="slidenum">
              <a:rPr lang="en-US" smtClean="0"/>
              <a:t>‹#›</a:t>
            </a:fld>
            <a:endParaRPr lang="en-US"/>
          </a:p>
        </p:txBody>
      </p:sp>
    </p:spTree>
    <p:extLst>
      <p:ext uri="{BB962C8B-B14F-4D97-AF65-F5344CB8AC3E}">
        <p14:creationId xmlns:p14="http://schemas.microsoft.com/office/powerpoint/2010/main" val="413786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Doctrine: </a:t>
            </a:r>
            <a:r>
              <a:rPr lang="en-US" b="0" dirty="0"/>
              <a:t>(</a:t>
            </a:r>
            <a:r>
              <a:rPr lang="en-US" b="0" dirty="0" err="1"/>
              <a:t>didaskalia</a:t>
            </a:r>
            <a:r>
              <a:rPr lang="en-US" b="0" dirty="0"/>
              <a:t>) Thayer: 1) teaching, instruction 2) teaching 2a) that which is taught, doctrine</a:t>
            </a:r>
          </a:p>
          <a:p>
            <a:r>
              <a:rPr lang="en-US" b="0" dirty="0"/>
              <a:t>2b) teachings, precepts</a:t>
            </a:r>
          </a:p>
          <a:p>
            <a:pPr marL="640594" lvl="1" indent="-174708">
              <a:buFont typeface="Arial" panose="020B0604020202020204" pitchFamily="34" charset="0"/>
              <a:buChar char="•"/>
            </a:pPr>
            <a:r>
              <a:rPr lang="en-US" b="0" dirty="0"/>
              <a:t>The Christian’s faith is bound up in receiving and heeding the instructions given through God’s words.  We learn what we need to do to be saved, and what we need to do to stay saved.</a:t>
            </a:r>
          </a:p>
          <a:p>
            <a:pPr marL="640594" lvl="1" indent="-174708">
              <a:buFont typeface="Arial" panose="020B0604020202020204" pitchFamily="34" charset="0"/>
              <a:buChar char="•"/>
            </a:pPr>
            <a:r>
              <a:rPr lang="en-US" b="0" dirty="0"/>
              <a:t>If you want to go to heaven, you need to learn the doctrines of Christ!</a:t>
            </a:r>
          </a:p>
          <a:p>
            <a:r>
              <a:rPr lang="en-US" b="1" dirty="0"/>
              <a:t>(2 John 9-11), </a:t>
            </a:r>
            <a:r>
              <a:rPr lang="en-US" b="0" i="1" dirty="0"/>
              <a:t>“</a:t>
            </a:r>
            <a:r>
              <a:rPr lang="en-US" i="1" dirty="0"/>
              <a:t>Whoever transgresses and does not abide in the doctrine of Christ does not have God. He who abides in the doctrine of Christ has both the Father and the Son.”</a:t>
            </a:r>
            <a:endParaRPr lang="en-US" b="0" i="1" dirty="0"/>
          </a:p>
          <a:p>
            <a:endParaRPr lang="en-US" b="1" dirty="0"/>
          </a:p>
          <a:p>
            <a:r>
              <a:rPr lang="en-US" b="1" dirty="0"/>
              <a:t>The Present day attitudes we see expressed concerning the emphasis on doctrine in preaching and teaching is far different than the proper attitudes promoted in the Holy Scriptures.  This is evident in even casual conversation.</a:t>
            </a:r>
          </a:p>
          <a:p>
            <a:pPr marL="640594" lvl="1" indent="-174708">
              <a:buFont typeface="Arial" panose="020B0604020202020204" pitchFamily="34" charset="0"/>
              <a:buChar char="•"/>
            </a:pPr>
            <a:r>
              <a:rPr lang="en-US" b="0" dirty="0"/>
              <a:t>Many denominations have little to no doctrinal preaching.  Those who attend are more interested in programs, fun and frolic than instruction in Biblical teaching.</a:t>
            </a:r>
          </a:p>
          <a:p>
            <a:pPr marL="640594" lvl="1" indent="-174708">
              <a:buFont typeface="Arial" panose="020B0604020202020204" pitchFamily="34" charset="0"/>
              <a:buChar char="•"/>
            </a:pPr>
            <a:r>
              <a:rPr lang="en-US" b="0" dirty="0"/>
              <a:t>This has long been an issue in the liberal, institutional churches of Christ as well.  Some of the old guard institutional preachers have been outspoken about the trend away from doctrinal preaching and teaching.  (An example from the Christian Courier, by Wayne Jackson)</a:t>
            </a:r>
          </a:p>
          <a:p>
            <a:r>
              <a:rPr lang="en-US" b="1" dirty="0"/>
              <a:t>Subjective Faith</a:t>
            </a:r>
          </a:p>
          <a:p>
            <a:r>
              <a:rPr lang="en-US" dirty="0"/>
              <a:t>    “We are progressively departing from a dependence upon the New Testament as the authoritative source of instruction in religion and ethics towards a subjective-style, get-in-touch-with-your-feelings philosophy.</a:t>
            </a:r>
          </a:p>
          <a:p>
            <a:r>
              <a:rPr lang="en-US" dirty="0"/>
              <a:t>     “Many congregations no longer have substantial Bible classes where the Word of God is explored deeply and taught powerfully, with solid application made to Christian living. Rather, we have “sharing” sessions wherein we “testify” of exciting events we’ve experienced in the work-place.</a:t>
            </a:r>
          </a:p>
          <a:p>
            <a:r>
              <a:rPr lang="en-US" dirty="0"/>
              <a:t>     “Even some of our Bible class literature (not a little of which has been transported from denominational publishing concerns) is filled with people-centered scenarios. “What would you do if you were in Johnny’s place?” — with only a thin biblical veneer.</a:t>
            </a:r>
          </a:p>
          <a:p>
            <a:r>
              <a:rPr lang="en-US" dirty="0"/>
              <a:t>     “At the same time, a “new hermeneutic” has evolved by which the authority of </a:t>
            </a:r>
            <a:r>
              <a:rPr lang="en-US" b="1" dirty="0"/>
              <a:t>apostolic example</a:t>
            </a:r>
            <a:r>
              <a:rPr lang="en-US" dirty="0"/>
              <a:t> is questioned, the concept of </a:t>
            </a:r>
            <a:r>
              <a:rPr lang="en-US" b="1" dirty="0"/>
              <a:t>necessary inference</a:t>
            </a:r>
            <a:r>
              <a:rPr lang="en-US" dirty="0"/>
              <a:t> is ridiculed, the matter of the </a:t>
            </a:r>
            <a:r>
              <a:rPr lang="en-US" b="1" dirty="0"/>
              <a:t>silence of the Scriptures</a:t>
            </a:r>
            <a:r>
              <a:rPr lang="en-US" dirty="0"/>
              <a:t> is deemed to be a pure fabrication.</a:t>
            </a:r>
          </a:p>
          <a:p>
            <a:r>
              <a:rPr lang="en-US" dirty="0"/>
              <a:t>     “Incredibly, the notion is advocated that the issue of authority is, in the final analysis, irrelevant anyway!”</a:t>
            </a:r>
          </a:p>
          <a:p>
            <a:endParaRPr lang="en-US" dirty="0"/>
          </a:p>
          <a:p>
            <a:pPr marL="640594" lvl="1" indent="-174708">
              <a:buFont typeface="Arial" panose="020B0604020202020204" pitchFamily="34" charset="0"/>
              <a:buChar char="•"/>
            </a:pPr>
            <a:r>
              <a:rPr lang="en-US" dirty="0"/>
              <a:t>Jackson mentions the “post-modern” view that has infiltrated the church, which states that there no real, objective truth.  He decries the “Trendy church attitudes” that promote changing with the times to remain relevant to the “millennials” and other groups in society.  He notes the rise of feminism which has led to churches rejecting the Bible teaching of the place of women in the church, in favor of equal participation on the part of both genders.   He also notes the call for an ecumenical embrace of the denominations, the erosion of marriage, and what he calls Gimmicky Evangelism to all be problems that are affecting churches. </a:t>
            </a:r>
          </a:p>
          <a:p>
            <a:pPr marL="640594" lvl="1" indent="-174708">
              <a:buFont typeface="Arial" panose="020B0604020202020204" pitchFamily="34" charset="0"/>
              <a:buChar char="•"/>
            </a:pPr>
            <a:r>
              <a:rPr lang="en-US" dirty="0"/>
              <a:t>Notice his conclusion in this matter.  I think it to be accurate:</a:t>
            </a:r>
          </a:p>
          <a:p>
            <a:r>
              <a:rPr lang="en-US" dirty="0"/>
              <a:t>     “We have offered a variety of classes (somewhat analogous to a community college) and a host of public services within our neighborhoods in hopes of enticing the baby-boomers, Generation-X, and now Millennials. All the while, we largely have ignored the very thing responsible for our greatest success — the wonderful and simple proclamation of the gospel.</a:t>
            </a:r>
          </a:p>
          <a:p>
            <a:r>
              <a:rPr lang="en-US" dirty="0"/>
              <a:t>     “While some labor under the illusion that the modern world no longer wants the message of a dusty book twenty centuries old, actually, just the reverse is true. Many are starving for spiritual truth. Rich Bible teaching presented by instructors who are excited about the treasures of scripture is attracting the attention of a whole new generation of lost people.”</a:t>
            </a:r>
          </a:p>
          <a:p>
            <a:endParaRPr lang="en-US" dirty="0"/>
          </a:p>
          <a:p>
            <a:pPr marL="640594" lvl="1" indent="-174708">
              <a:buFont typeface="Arial" panose="020B0604020202020204" pitchFamily="34" charset="0"/>
              <a:buChar char="•"/>
            </a:pPr>
            <a:r>
              <a:rPr lang="en-US" dirty="0"/>
              <a:t>We are foolish if we think doctrinal type sermons are not well tolerated by some in our fellowship as well.  Criticisms about preaching on first principles, a call to be more relevant in our preaching and teaching, the view that we need to supply people with what they want or are looking for rather than challenging them with what they need.  These are all ideas that come from an impatience with or intolerance of doctrine.</a:t>
            </a:r>
          </a:p>
          <a:p>
            <a:pPr marL="640594" lvl="1" indent="-174708">
              <a:buFont typeface="Arial" panose="020B0604020202020204" pitchFamily="34" charset="0"/>
              <a:buChar char="•"/>
            </a:pPr>
            <a:r>
              <a:rPr lang="en-US" dirty="0"/>
              <a:t>Contrast these ideas with what Paul told the preacher Timothy in 1 Timothy 4:12-16.</a:t>
            </a:r>
          </a:p>
          <a:p>
            <a:endParaRPr lang="en-US" dirty="0"/>
          </a:p>
          <a:p>
            <a:r>
              <a:rPr lang="en-US" b="1" dirty="0"/>
              <a:t>(1 Timothy 4:12-16), </a:t>
            </a:r>
            <a:r>
              <a:rPr lang="en-US" i="1" dirty="0"/>
              <a:t>“Let no one despise your youth, but be an example to the believers in word, in conduct, in love, in spirit, in faith, in purity.</a:t>
            </a:r>
            <a:r>
              <a:rPr lang="en-US" i="1" baseline="30000" dirty="0"/>
              <a:t> 13</a:t>
            </a:r>
            <a:r>
              <a:rPr lang="en-US" i="1" dirty="0"/>
              <a:t> Till I come, give attention to reading, to exhortation, to doctrine.</a:t>
            </a:r>
            <a:r>
              <a:rPr lang="en-US" i="1" baseline="30000" dirty="0"/>
              <a:t> 14</a:t>
            </a:r>
            <a:r>
              <a:rPr lang="en-US" i="1" dirty="0"/>
              <a:t> Do not neglect the gift that is in you, which was given to you by prophecy with the laying on of the hands of the eldership.</a:t>
            </a:r>
            <a:r>
              <a:rPr lang="en-US" i="1" baseline="30000" dirty="0"/>
              <a:t> 15</a:t>
            </a:r>
            <a:r>
              <a:rPr lang="en-US" i="1" dirty="0"/>
              <a:t> Meditate on these things; give yourself entirely to them, that your progress may be evident to all.</a:t>
            </a:r>
            <a:r>
              <a:rPr lang="en-US" i="1" baseline="30000" dirty="0"/>
              <a:t> 16</a:t>
            </a:r>
            <a:r>
              <a:rPr lang="en-US" i="1" dirty="0"/>
              <a:t> Take heed to yourself and to the doctrine. Continue in them, for in doing this you will save both yourself and those who hear you.”</a:t>
            </a:r>
          </a:p>
          <a:p>
            <a:endParaRPr lang="en-US" i="1" dirty="0"/>
          </a:p>
          <a:p>
            <a:pPr marL="640594" lvl="1" indent="-174708">
              <a:buFont typeface="Arial" panose="020B0604020202020204" pitchFamily="34" charset="0"/>
              <a:buChar char="•"/>
            </a:pPr>
            <a:endParaRPr lang="en-US" dirty="0"/>
          </a:p>
          <a:p>
            <a:r>
              <a:rPr lang="en-US" sz="800" i="1" dirty="0"/>
              <a:t>Jackson, Wayne. "The Influence of Modern Trends on the Church." ChristianCourier.com. Access date: December 12, 2018. https://www.christiancourier.com/articles/1589-influence-of-modern-trends-on-the-church-the</a:t>
            </a:r>
          </a:p>
          <a:p>
            <a:endParaRPr lang="en-US" sz="800" i="1" dirty="0"/>
          </a:p>
          <a:p>
            <a:endParaRPr lang="en-US" sz="800" i="1" dirty="0"/>
          </a:p>
          <a:p>
            <a:endParaRPr lang="en-US" i="1" dirty="0"/>
          </a:p>
        </p:txBody>
      </p:sp>
      <p:sp>
        <p:nvSpPr>
          <p:cNvPr id="4" name="Slide Number Placeholder 3"/>
          <p:cNvSpPr>
            <a:spLocks noGrp="1"/>
          </p:cNvSpPr>
          <p:nvPr>
            <p:ph type="sldNum" sz="quarter" idx="5"/>
          </p:nvPr>
        </p:nvSpPr>
        <p:spPr/>
        <p:txBody>
          <a:bodyPr/>
          <a:lstStyle/>
          <a:p>
            <a:fld id="{A8E5EDFE-CCBA-4F44-99FE-90C94EA9D511}" type="slidenum">
              <a:rPr lang="en-US" smtClean="0"/>
              <a:t>1</a:t>
            </a:fld>
            <a:endParaRPr lang="en-US"/>
          </a:p>
        </p:txBody>
      </p:sp>
    </p:spTree>
    <p:extLst>
      <p:ext uri="{BB962C8B-B14F-4D97-AF65-F5344CB8AC3E}">
        <p14:creationId xmlns:p14="http://schemas.microsoft.com/office/powerpoint/2010/main" val="424250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our strongest defense against biblical illiteracy.</a:t>
            </a:r>
          </a:p>
          <a:p>
            <a:pPr marL="174708" indent="-174708">
              <a:buFont typeface="Arial" panose="020B0604020202020204" pitchFamily="34" charset="0"/>
              <a:buChar char="•"/>
            </a:pPr>
            <a:r>
              <a:rPr lang="en-US" b="1" dirty="0"/>
              <a:t>The importance of teaching and understanding the Words of God was evident in the text of Nehemiah 8</a:t>
            </a:r>
          </a:p>
          <a:p>
            <a:pPr marL="174708" indent="-174708">
              <a:buFont typeface="Arial" panose="020B0604020202020204" pitchFamily="34" charset="0"/>
              <a:buChar char="•"/>
            </a:pPr>
            <a:r>
              <a:rPr lang="en-US" dirty="0"/>
              <a:t>The wall had been built, and the people were eager to rededicate themselves to God. Notice the event which occurred to all this to happen:</a:t>
            </a:r>
          </a:p>
          <a:p>
            <a:r>
              <a:rPr lang="en-US" dirty="0"/>
              <a:t>(Nehemiah 8:1-12), “Now all the people gathered together as one man in the open square that was in front of the Water Gate; </a:t>
            </a:r>
            <a:r>
              <a:rPr lang="en-US" u="sng" dirty="0"/>
              <a:t>and they told Ezra the scribe to bring the Book of the Law of Moses, which the Lord had commanded Israel</a:t>
            </a:r>
            <a:r>
              <a:rPr lang="en-US" dirty="0"/>
              <a:t>.</a:t>
            </a:r>
            <a:r>
              <a:rPr lang="en-US" baseline="30000" dirty="0"/>
              <a:t> 2</a:t>
            </a:r>
            <a:r>
              <a:rPr lang="en-US" dirty="0"/>
              <a:t> So Ezra the priest brought the Law before the assembly of men and women and all who could hear with understanding on the first day of the seventh month.</a:t>
            </a:r>
            <a:r>
              <a:rPr lang="en-US" baseline="30000" dirty="0"/>
              <a:t> 3</a:t>
            </a:r>
            <a:r>
              <a:rPr lang="en-US" dirty="0"/>
              <a:t> </a:t>
            </a:r>
            <a:r>
              <a:rPr lang="en-US" u="sng" dirty="0"/>
              <a:t>Then he read from it in the open square that was in front of the Water Gate from morning until midday, before the men and women and those who could understand; and the ears of all the people were attentive to the Book of the Law</a:t>
            </a:r>
            <a:r>
              <a:rPr lang="en-US" dirty="0"/>
              <a:t>.</a:t>
            </a:r>
            <a:br>
              <a:rPr lang="en-US" dirty="0"/>
            </a:br>
            <a:r>
              <a:rPr lang="en-US" baseline="30000" dirty="0"/>
              <a:t>4</a:t>
            </a:r>
            <a:r>
              <a:rPr lang="en-US" dirty="0"/>
              <a:t> So Ezra the scribe stood on a platform of wood which they had made for the purpose; and beside him, at his right hand, stood </a:t>
            </a:r>
            <a:r>
              <a:rPr lang="en-US" dirty="0" err="1"/>
              <a:t>Mattithiah</a:t>
            </a:r>
            <a:r>
              <a:rPr lang="en-US" dirty="0"/>
              <a:t>, Shema, Anaiah, Urijah, Hilkiah, and </a:t>
            </a:r>
            <a:r>
              <a:rPr lang="en-US" dirty="0" err="1"/>
              <a:t>Maaseiah</a:t>
            </a:r>
            <a:r>
              <a:rPr lang="en-US" dirty="0"/>
              <a:t>; and at his left hand </a:t>
            </a:r>
            <a:r>
              <a:rPr lang="en-US" dirty="0" err="1"/>
              <a:t>Pedaiah</a:t>
            </a:r>
            <a:r>
              <a:rPr lang="en-US" dirty="0"/>
              <a:t>, </a:t>
            </a:r>
            <a:r>
              <a:rPr lang="en-US" dirty="0" err="1"/>
              <a:t>Mishael</a:t>
            </a:r>
            <a:r>
              <a:rPr lang="en-US" dirty="0"/>
              <a:t>, </a:t>
            </a:r>
            <a:r>
              <a:rPr lang="en-US" dirty="0" err="1"/>
              <a:t>Malchijah</a:t>
            </a:r>
            <a:r>
              <a:rPr lang="en-US" dirty="0"/>
              <a:t>, </a:t>
            </a:r>
            <a:r>
              <a:rPr lang="en-US" dirty="0" err="1"/>
              <a:t>Hashum</a:t>
            </a:r>
            <a:r>
              <a:rPr lang="en-US" dirty="0"/>
              <a:t>, </a:t>
            </a:r>
            <a:r>
              <a:rPr lang="en-US" dirty="0" err="1"/>
              <a:t>Hashbadana</a:t>
            </a:r>
            <a:r>
              <a:rPr lang="en-US" dirty="0"/>
              <a:t>, Zechariah, and </a:t>
            </a:r>
            <a:r>
              <a:rPr lang="en-US" dirty="0" err="1"/>
              <a:t>Meshullam</a:t>
            </a:r>
            <a:r>
              <a:rPr lang="en-US" dirty="0"/>
              <a:t>.</a:t>
            </a:r>
            <a:r>
              <a:rPr lang="en-US" baseline="30000" dirty="0"/>
              <a:t> 5</a:t>
            </a:r>
            <a:r>
              <a:rPr lang="en-US" dirty="0"/>
              <a:t> And Ezra opened the book in the sight of all the people, for he was standing above all the people; and when he opened it, all the people stood up.</a:t>
            </a:r>
            <a:r>
              <a:rPr lang="en-US" baseline="30000" dirty="0"/>
              <a:t> 6</a:t>
            </a:r>
            <a:r>
              <a:rPr lang="en-US" dirty="0"/>
              <a:t> And Ezra blessed the Lord, the great God.  Then all the people answered, “Amen, Amen!” while lifting up their hands. And they bowed their heads and worshiped the Lord with their faces to the ground.</a:t>
            </a:r>
            <a:br>
              <a:rPr lang="en-US" dirty="0"/>
            </a:br>
            <a:r>
              <a:rPr lang="en-US" baseline="30000" dirty="0"/>
              <a:t>7</a:t>
            </a:r>
            <a:r>
              <a:rPr lang="en-US" dirty="0"/>
              <a:t> </a:t>
            </a:r>
            <a:r>
              <a:rPr lang="en-US" u="sng" dirty="0"/>
              <a:t>Also </a:t>
            </a:r>
            <a:r>
              <a:rPr lang="en-US" u="sng" dirty="0" err="1"/>
              <a:t>Jeshua</a:t>
            </a:r>
            <a:r>
              <a:rPr lang="en-US" u="sng" dirty="0"/>
              <a:t>, Bani, </a:t>
            </a:r>
            <a:r>
              <a:rPr lang="en-US" u="sng" dirty="0" err="1"/>
              <a:t>Sherebiah</a:t>
            </a:r>
            <a:r>
              <a:rPr lang="en-US" u="sng" dirty="0"/>
              <a:t>, </a:t>
            </a:r>
            <a:r>
              <a:rPr lang="en-US" u="sng" dirty="0" err="1"/>
              <a:t>Jamin</a:t>
            </a:r>
            <a:r>
              <a:rPr lang="en-US" u="sng" dirty="0"/>
              <a:t>, </a:t>
            </a:r>
            <a:r>
              <a:rPr lang="en-US" u="sng" dirty="0" err="1"/>
              <a:t>Akkub</a:t>
            </a:r>
            <a:r>
              <a:rPr lang="en-US" u="sng" dirty="0"/>
              <a:t>, </a:t>
            </a:r>
            <a:r>
              <a:rPr lang="en-US" u="sng" dirty="0" err="1"/>
              <a:t>Shabbethai</a:t>
            </a:r>
            <a:r>
              <a:rPr lang="en-US" u="sng" dirty="0"/>
              <a:t>, </a:t>
            </a:r>
            <a:r>
              <a:rPr lang="en-US" u="sng" dirty="0" err="1"/>
              <a:t>Hodijah</a:t>
            </a:r>
            <a:r>
              <a:rPr lang="en-US" u="sng" dirty="0"/>
              <a:t>, </a:t>
            </a:r>
            <a:r>
              <a:rPr lang="en-US" u="sng" dirty="0" err="1"/>
              <a:t>Maaseiah</a:t>
            </a:r>
            <a:r>
              <a:rPr lang="en-US" u="sng" dirty="0"/>
              <a:t>, </a:t>
            </a:r>
            <a:r>
              <a:rPr lang="en-US" u="sng" dirty="0" err="1"/>
              <a:t>Kelita</a:t>
            </a:r>
            <a:r>
              <a:rPr lang="en-US" u="sng" dirty="0"/>
              <a:t>, Azariah, </a:t>
            </a:r>
            <a:r>
              <a:rPr lang="en-US" u="sng" dirty="0" err="1"/>
              <a:t>Jozabad</a:t>
            </a:r>
            <a:r>
              <a:rPr lang="en-US" u="sng" dirty="0"/>
              <a:t>, Hanan, </a:t>
            </a:r>
            <a:r>
              <a:rPr lang="en-US" u="sng" dirty="0" err="1"/>
              <a:t>Pelaiah</a:t>
            </a:r>
            <a:r>
              <a:rPr lang="en-US" u="sng" dirty="0"/>
              <a:t>, and the Levites, helped the people to understand the Law; and the people stood in their place.</a:t>
            </a:r>
            <a:r>
              <a:rPr lang="en-US" u="sng" baseline="30000" dirty="0"/>
              <a:t> 8</a:t>
            </a:r>
            <a:r>
              <a:rPr lang="en-US" u="sng" dirty="0"/>
              <a:t> So they read distinctly from the book, in the Law of God; and they gave the sense, and helped them to understand the reading</a:t>
            </a:r>
            <a:r>
              <a:rPr lang="en-US" dirty="0"/>
              <a:t>.  </a:t>
            </a:r>
            <a:r>
              <a:rPr lang="en-US" baseline="30000" dirty="0"/>
              <a:t>9</a:t>
            </a:r>
            <a:r>
              <a:rPr lang="en-US" dirty="0"/>
              <a:t> And Nehemiah, who was the governor, Ezra the priest and scribe, and the Levites who taught the people said to all the people, “This day is holy to the Lord your God; do not mourn nor weep.” </a:t>
            </a:r>
            <a:r>
              <a:rPr lang="en-US" u="sng" dirty="0"/>
              <a:t>For all the people wept, when they heard the words of the Law</a:t>
            </a:r>
            <a:r>
              <a:rPr lang="en-US" dirty="0"/>
              <a:t>.  </a:t>
            </a:r>
            <a:r>
              <a:rPr lang="en-US" baseline="30000" dirty="0"/>
              <a:t>10</a:t>
            </a:r>
            <a:r>
              <a:rPr lang="en-US" dirty="0"/>
              <a:t> Then he said to them, “Go your way, eat the fat, drink the sweet, and send portions to those for whom nothing is prepared; for this day is holy to our Lord. Do not sorrow, for the joy of the Lord is your strength.” </a:t>
            </a:r>
            <a:r>
              <a:rPr lang="en-US" baseline="30000" dirty="0"/>
              <a:t>11</a:t>
            </a:r>
            <a:r>
              <a:rPr lang="en-US" dirty="0"/>
              <a:t> So the Levites quieted all the people, saying, “Be still, for the day is holy; do not be grieved.”</a:t>
            </a:r>
            <a:r>
              <a:rPr lang="en-US" baseline="30000" dirty="0"/>
              <a:t> 12</a:t>
            </a:r>
            <a:r>
              <a:rPr lang="en-US" dirty="0"/>
              <a:t> And all the people went their way to eat and drink, to send portions and rejoice greatly, </a:t>
            </a:r>
            <a:r>
              <a:rPr lang="en-US" u="sng" dirty="0"/>
              <a:t>because they understood the words that were declared to them</a:t>
            </a:r>
            <a:r>
              <a:rPr lang="en-US" dirty="0"/>
              <a:t>.”</a:t>
            </a:r>
          </a:p>
          <a:p>
            <a:pPr marL="174708" indent="-174708">
              <a:buFont typeface="Arial" panose="020B0604020202020204" pitchFamily="34" charset="0"/>
              <a:buChar char="•"/>
            </a:pPr>
            <a:r>
              <a:rPr lang="en-US" dirty="0"/>
              <a:t>The words of God supply the hope of salvation to men.  Such teaching is required if any man is to be saved.  This is why God sends us out to evangelize.  (Paul wrote, </a:t>
            </a:r>
            <a:r>
              <a:rPr lang="en-US" i="1" dirty="0"/>
              <a:t>“How beautiful are the feet of those who preach the gospel of peace, Who bring glad tidings of good things!” </a:t>
            </a:r>
            <a:r>
              <a:rPr lang="en-US" b="1" dirty="0"/>
              <a:t>(Romans 10:15)</a:t>
            </a:r>
            <a:r>
              <a:rPr lang="en-US" dirty="0"/>
              <a:t>)</a:t>
            </a:r>
          </a:p>
          <a:p>
            <a:pPr marL="174708" indent="-174708">
              <a:buFont typeface="Arial" panose="020B0604020202020204" pitchFamily="34" charset="0"/>
              <a:buChar char="•"/>
            </a:pPr>
            <a:r>
              <a:rPr lang="en-US" b="1" dirty="0"/>
              <a:t>Philip’s teaching of the Ethiopian Eunuch in Acts 8 illustrates this truth well…</a:t>
            </a:r>
          </a:p>
          <a:p>
            <a:r>
              <a:rPr lang="en-US" b="1" dirty="0"/>
              <a:t>(Acts 8:30-35), </a:t>
            </a:r>
            <a:r>
              <a:rPr lang="en-US" i="1" dirty="0"/>
              <a:t>“So Philip ran to him, and heard him reading the prophet Isaiah, and said, “Do you understand what you are reading?” </a:t>
            </a:r>
            <a:r>
              <a:rPr lang="en-US" i="1" baseline="30000" dirty="0"/>
              <a:t>31</a:t>
            </a:r>
            <a:r>
              <a:rPr lang="en-US" i="1" dirty="0"/>
              <a:t> And he said, “</a:t>
            </a:r>
            <a:r>
              <a:rPr lang="en-US" i="1" u="sng" dirty="0"/>
              <a:t>How can I, unless someone guides me</a:t>
            </a:r>
            <a:r>
              <a:rPr lang="en-US" i="1" dirty="0"/>
              <a:t>?” And he asked Philip to come up and sit with him.</a:t>
            </a:r>
            <a:r>
              <a:rPr lang="en-US" i="1" baseline="30000" dirty="0"/>
              <a:t> 32</a:t>
            </a:r>
            <a:r>
              <a:rPr lang="en-US" i="1" dirty="0"/>
              <a:t> The place in the Scripture which he read was this: “He was led as a sheep to the slaughter; And as a lamb before its shearer is silent, So He opened not His mouth. </a:t>
            </a:r>
            <a:r>
              <a:rPr lang="en-US" i="1" baseline="30000" dirty="0"/>
              <a:t>33</a:t>
            </a:r>
            <a:r>
              <a:rPr lang="en-US" i="1" dirty="0"/>
              <a:t> In His humiliation His justice was taken away, And who will declare His generation? For His life is taken from the earth.” </a:t>
            </a:r>
            <a:r>
              <a:rPr lang="en-US" i="1" baseline="30000" dirty="0"/>
              <a:t>34</a:t>
            </a:r>
            <a:r>
              <a:rPr lang="en-US" i="1" dirty="0"/>
              <a:t> So the eunuch answered Philip and said, “I ask you, of whom does the prophet say this, of himself or of some other man?”</a:t>
            </a:r>
            <a:r>
              <a:rPr lang="en-US" i="1" baseline="30000" dirty="0"/>
              <a:t> 35</a:t>
            </a:r>
            <a:r>
              <a:rPr lang="en-US" i="1" dirty="0"/>
              <a:t> </a:t>
            </a:r>
            <a:r>
              <a:rPr lang="en-US" i="1" u="sng" dirty="0"/>
              <a:t>Then Philip opened his mouth, and beginning at this Scripture, preached Jesus to him</a:t>
            </a:r>
            <a:r>
              <a:rPr lang="en-US" i="1" dirty="0"/>
              <a:t>.”</a:t>
            </a:r>
          </a:p>
          <a:p>
            <a:pPr marL="174708" indent="-174708">
              <a:buFont typeface="Arial" panose="020B0604020202020204" pitchFamily="34" charset="0"/>
              <a:buChar char="•"/>
            </a:pPr>
            <a:r>
              <a:rPr lang="en-US" b="1" dirty="0"/>
              <a:t>Study is necessary to prove your faithfulness and worthiness to God</a:t>
            </a:r>
          </a:p>
          <a:p>
            <a:r>
              <a:rPr lang="en-US" b="1" dirty="0"/>
              <a:t>(2 Timothy 2:15), </a:t>
            </a:r>
            <a:r>
              <a:rPr lang="en-US" i="1" dirty="0"/>
              <a:t>“Be diligent to present yourself approved to God, a worker who does not need to be ashamed, </a:t>
            </a:r>
            <a:r>
              <a:rPr lang="en-US" i="1" u="sng" dirty="0"/>
              <a:t>rightly dividing the word of truth</a:t>
            </a:r>
            <a:r>
              <a:rPr lang="en-US" i="1" dirty="0"/>
              <a:t>.”</a:t>
            </a:r>
          </a:p>
          <a:p>
            <a:pPr marL="174708" indent="-174708">
              <a:buFont typeface="Arial" panose="020B0604020202020204" pitchFamily="34" charset="0"/>
              <a:buChar char="•"/>
            </a:pPr>
            <a:r>
              <a:rPr lang="en-US" b="1" dirty="0"/>
              <a:t>The purpose of the doctrine or teaching of Christ is to perfect us!</a:t>
            </a:r>
          </a:p>
          <a:p>
            <a:r>
              <a:rPr lang="en-US" b="1" dirty="0"/>
              <a:t>(2 Timothy 3:16-17), </a:t>
            </a:r>
            <a:r>
              <a:rPr lang="en-US" i="1" dirty="0"/>
              <a:t>“All Scripture is given by inspiration of God, and is profitable for doctrine, for reproof, for correction, for instruction in righteousness,</a:t>
            </a:r>
            <a:r>
              <a:rPr lang="en-US" i="1" baseline="30000" dirty="0"/>
              <a:t> 17</a:t>
            </a:r>
            <a:r>
              <a:rPr lang="en-US" i="1" dirty="0"/>
              <a:t> that the man of God may be complete, thoroughly equipped for every good work.”</a:t>
            </a:r>
          </a:p>
        </p:txBody>
      </p:sp>
      <p:sp>
        <p:nvSpPr>
          <p:cNvPr id="4" name="Slide Number Placeholder 3"/>
          <p:cNvSpPr>
            <a:spLocks noGrp="1"/>
          </p:cNvSpPr>
          <p:nvPr>
            <p:ph type="sldNum" sz="quarter" idx="5"/>
          </p:nvPr>
        </p:nvSpPr>
        <p:spPr/>
        <p:txBody>
          <a:bodyPr/>
          <a:lstStyle/>
          <a:p>
            <a:fld id="{A8E5EDFE-CCBA-4F44-99FE-90C94EA9D511}" type="slidenum">
              <a:rPr lang="en-US" smtClean="0"/>
              <a:t>2</a:t>
            </a:fld>
            <a:endParaRPr lang="en-US"/>
          </a:p>
        </p:txBody>
      </p:sp>
    </p:spTree>
    <p:extLst>
      <p:ext uri="{BB962C8B-B14F-4D97-AF65-F5344CB8AC3E}">
        <p14:creationId xmlns:p14="http://schemas.microsoft.com/office/powerpoint/2010/main" val="115974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the hope of our children.</a:t>
            </a:r>
          </a:p>
          <a:p>
            <a:pPr marL="174708" indent="-174708">
              <a:buFont typeface="Arial" panose="020B0604020202020204" pitchFamily="34" charset="0"/>
              <a:buChar char="•"/>
            </a:pPr>
            <a:r>
              <a:rPr lang="en-US" dirty="0"/>
              <a:t>The world is a dangerous place for young people.  Their passions and inexperience can make them vulnerable to the influences of the worldly, and the deception of Satan.</a:t>
            </a:r>
          </a:p>
          <a:p>
            <a:pPr marL="174708" indent="-174708">
              <a:buFont typeface="Arial" panose="020B0604020202020204" pitchFamily="34" charset="0"/>
              <a:buChar char="•"/>
            </a:pPr>
            <a:r>
              <a:rPr lang="en-US" b="1" dirty="0"/>
              <a:t>Consider Jesus as an example of how the righteous may avoid faltering when tempted to sin.</a:t>
            </a:r>
          </a:p>
          <a:p>
            <a:r>
              <a:rPr lang="en-US" b="1" dirty="0"/>
              <a:t>(Matthew 4:1-11) [His temptation by Satan in the wilderness], </a:t>
            </a:r>
            <a:r>
              <a:rPr lang="en-US" dirty="0"/>
              <a:t>“</a:t>
            </a:r>
            <a:r>
              <a:rPr lang="en-US" i="1" dirty="0"/>
              <a:t>Then Jesus was led up by the Spirit into the wilderness to be tempted by the devil.</a:t>
            </a:r>
            <a:r>
              <a:rPr lang="en-US" i="1" baseline="30000" dirty="0"/>
              <a:t> 2</a:t>
            </a:r>
            <a:r>
              <a:rPr lang="en-US" i="1" dirty="0"/>
              <a:t> And when He had fasted forty days and forty nights, afterward He was hungry.</a:t>
            </a:r>
            <a:r>
              <a:rPr lang="en-US" i="1" baseline="30000" dirty="0"/>
              <a:t> 3</a:t>
            </a:r>
            <a:r>
              <a:rPr lang="en-US" i="1" dirty="0"/>
              <a:t> Now when the tempter came to Him, he said, “If You are the Son of God, command that these stones become bread.” </a:t>
            </a:r>
            <a:r>
              <a:rPr lang="en-US" i="1" baseline="30000" dirty="0"/>
              <a:t>4</a:t>
            </a:r>
            <a:r>
              <a:rPr lang="en-US" i="1" dirty="0"/>
              <a:t> But He answered and said, “</a:t>
            </a:r>
            <a:r>
              <a:rPr lang="en-US" i="1" u="sng" dirty="0"/>
              <a:t>It is written</a:t>
            </a:r>
            <a:r>
              <a:rPr lang="en-US" i="1" dirty="0"/>
              <a:t>, ‘Man shall not live by bread alone, but by every word that proceeds from the mouth of God.’ ” </a:t>
            </a:r>
            <a:r>
              <a:rPr lang="en-US" i="1" baseline="30000" dirty="0"/>
              <a:t>5</a:t>
            </a:r>
            <a:r>
              <a:rPr lang="en-US" i="1" dirty="0"/>
              <a:t> Then the devil took Him up into the holy city, set Him on the pinnacle of the temple,</a:t>
            </a:r>
            <a:r>
              <a:rPr lang="en-US" i="1" baseline="30000" dirty="0"/>
              <a:t> 6</a:t>
            </a:r>
            <a:r>
              <a:rPr lang="en-US" i="1" dirty="0"/>
              <a:t> and said to Him, “If You are the Son of God, throw Yourself down. For it is written: ‘He shall give His angels charge over you,’ and, ‘In their hands they shall bear you up, Lest you dash your foot against a stone.’ ” </a:t>
            </a:r>
            <a:r>
              <a:rPr lang="en-US" i="1" baseline="30000" dirty="0"/>
              <a:t>7</a:t>
            </a:r>
            <a:r>
              <a:rPr lang="en-US" i="1" dirty="0"/>
              <a:t> Jesus said to him, “</a:t>
            </a:r>
            <a:r>
              <a:rPr lang="en-US" i="1" u="sng" dirty="0"/>
              <a:t>It is written again</a:t>
            </a:r>
            <a:r>
              <a:rPr lang="en-US" i="1" dirty="0"/>
              <a:t>, ‘You shall not tempt the Lord your God.’ ” </a:t>
            </a:r>
            <a:r>
              <a:rPr lang="en-US" i="1" baseline="30000" dirty="0"/>
              <a:t>8</a:t>
            </a:r>
            <a:r>
              <a:rPr lang="en-US" i="1" dirty="0"/>
              <a:t> Again, the devil took Him up on an exceedingly high mountain, and showed Him all the kingdoms of the world and their glory.</a:t>
            </a:r>
            <a:r>
              <a:rPr lang="en-US" i="1" baseline="30000" dirty="0"/>
              <a:t> 9</a:t>
            </a:r>
            <a:r>
              <a:rPr lang="en-US" i="1" dirty="0"/>
              <a:t> And he said to Him, “All these things I will give You if You will fall down and worship me.” </a:t>
            </a:r>
            <a:r>
              <a:rPr lang="en-US" i="1" baseline="30000" dirty="0"/>
              <a:t>10</a:t>
            </a:r>
            <a:r>
              <a:rPr lang="en-US" i="1" dirty="0"/>
              <a:t> Then Jesus said to him, “Away with you, Satan! </a:t>
            </a:r>
            <a:r>
              <a:rPr lang="en-US" i="1" u="sng" dirty="0"/>
              <a:t>For it is written</a:t>
            </a:r>
            <a:r>
              <a:rPr lang="en-US" i="1" dirty="0"/>
              <a:t>, ‘You shall worship the Lord your God, and Him only you shall serve.’ ” </a:t>
            </a:r>
            <a:r>
              <a:rPr lang="en-US" i="1" baseline="30000" dirty="0"/>
              <a:t>11</a:t>
            </a:r>
            <a:r>
              <a:rPr lang="en-US" i="1" dirty="0"/>
              <a:t> Then the devil left Him, and behold, angels came and ministered to Him.”</a:t>
            </a:r>
          </a:p>
          <a:p>
            <a:pPr marL="174708" indent="-174708">
              <a:buFont typeface="Arial" panose="020B0604020202020204" pitchFamily="34" charset="0"/>
              <a:buChar char="•"/>
            </a:pPr>
            <a:r>
              <a:rPr lang="en-US" b="1" dirty="0"/>
              <a:t>There is a correlation between Knowing and Practicing what you know, with spiritual maturity and righteousness</a:t>
            </a:r>
          </a:p>
          <a:p>
            <a:r>
              <a:rPr lang="en-US" b="1" dirty="0"/>
              <a:t>(Hebrews 5:12-14), </a:t>
            </a:r>
            <a:r>
              <a:rPr lang="en-US" i="1" dirty="0"/>
              <a:t>“For though by this time you ought to be teachers, you need someone to teach you again the first principles of the oracles of God; and you have come to need milk and not solid food.</a:t>
            </a:r>
            <a:r>
              <a:rPr lang="en-US" i="1" baseline="30000" dirty="0"/>
              <a:t> 13</a:t>
            </a:r>
            <a:r>
              <a:rPr lang="en-US" i="1" dirty="0"/>
              <a:t> For everyone who partakes only of milk is unskilled in the word of righteousness, for he is a babe.</a:t>
            </a:r>
            <a:r>
              <a:rPr lang="en-US" i="1" baseline="30000" dirty="0"/>
              <a:t> 14</a:t>
            </a:r>
            <a:r>
              <a:rPr lang="en-US" i="1" dirty="0"/>
              <a:t> But solid food belongs to those who are of full age, that is, those who by reason of use have their senses exercised to discern both good and evil.” </a:t>
            </a:r>
          </a:p>
          <a:p>
            <a:pPr marL="174708" indent="-174708">
              <a:buFont typeface="Arial" panose="020B0604020202020204" pitchFamily="34" charset="0"/>
              <a:buChar char="•"/>
            </a:pPr>
            <a:r>
              <a:rPr lang="en-US" b="1" dirty="0"/>
              <a:t>Parents need to assist their children by teaching them what the scriptures say.  Kids will grow strong spiritually through serious and diligent teaching of the precepts of God.  It may go against natural inclination, but it inoculates them against the enemies wiles.</a:t>
            </a:r>
          </a:p>
          <a:p>
            <a:endParaRPr lang="en-US" dirty="0"/>
          </a:p>
        </p:txBody>
      </p:sp>
      <p:sp>
        <p:nvSpPr>
          <p:cNvPr id="4" name="Slide Number Placeholder 3"/>
          <p:cNvSpPr>
            <a:spLocks noGrp="1"/>
          </p:cNvSpPr>
          <p:nvPr>
            <p:ph type="sldNum" sz="quarter" idx="5"/>
          </p:nvPr>
        </p:nvSpPr>
        <p:spPr/>
        <p:txBody>
          <a:bodyPr/>
          <a:lstStyle/>
          <a:p>
            <a:pPr defTabSz="931774">
              <a:defRPr/>
            </a:pPr>
            <a:fld id="{A8E5EDFE-CCBA-4F44-99FE-90C94EA9D511}"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78351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the heart of soul winning.  </a:t>
            </a:r>
          </a:p>
          <a:p>
            <a:pPr marL="174708" indent="-174708">
              <a:buFont typeface="Arial" panose="020B0604020202020204" pitchFamily="34" charset="0"/>
              <a:buChar char="•"/>
            </a:pPr>
            <a:r>
              <a:rPr lang="en-US" b="1" dirty="0"/>
              <a:t>It is, of course, the gospel or teaching about Christ that saves the souls of men</a:t>
            </a:r>
          </a:p>
          <a:p>
            <a:r>
              <a:rPr lang="en-US" b="1" dirty="0"/>
              <a:t>(Romans 1:15-17), </a:t>
            </a:r>
            <a:r>
              <a:rPr lang="en-US" i="1" dirty="0"/>
              <a:t>“So, as much as is in me, I am ready to preach the gospel to you who are in Rome also. </a:t>
            </a:r>
            <a:r>
              <a:rPr lang="en-US" i="1" baseline="30000" dirty="0"/>
              <a:t>16</a:t>
            </a:r>
            <a:r>
              <a:rPr lang="en-US" i="1" dirty="0"/>
              <a:t> For I am not ashamed of the gospel of Christ, for it is the power of God to salvation for everyone who believes, for the Jew first and also for the Greek.</a:t>
            </a:r>
            <a:r>
              <a:rPr lang="en-US" i="1" baseline="30000" dirty="0"/>
              <a:t> 17</a:t>
            </a:r>
            <a:r>
              <a:rPr lang="en-US" i="1" dirty="0"/>
              <a:t> For in it the righteousness of God is revealed from faith to faith; as it is written, “The just shall live by faith.”</a:t>
            </a:r>
          </a:p>
          <a:p>
            <a:pPr marL="174708" indent="-174708">
              <a:buFont typeface="Arial" panose="020B0604020202020204" pitchFamily="34" charset="0"/>
              <a:buChar char="•"/>
            </a:pPr>
            <a:r>
              <a:rPr lang="en-US" b="1" dirty="0"/>
              <a:t>Consider the significance Jesus placed on the truth of God</a:t>
            </a:r>
          </a:p>
          <a:p>
            <a:r>
              <a:rPr lang="en-US" b="1" dirty="0"/>
              <a:t>(John 8:31-32), </a:t>
            </a:r>
            <a:r>
              <a:rPr lang="en-US" i="1" dirty="0"/>
              <a:t>“Then Jesus said to those Jews who believed Him, “If you abide in My word, you are My disciples indeed.</a:t>
            </a:r>
            <a:r>
              <a:rPr lang="en-US" i="1" baseline="30000" dirty="0"/>
              <a:t> 32</a:t>
            </a:r>
            <a:r>
              <a:rPr lang="en-US" i="1" dirty="0"/>
              <a:t> And you shall know the truth, and the truth shall make you free.”</a:t>
            </a:r>
          </a:p>
          <a:p>
            <a:pPr marL="174708" indent="-174708">
              <a:buFont typeface="Arial" panose="020B0604020202020204" pitchFamily="34" charset="0"/>
              <a:buChar char="•"/>
            </a:pPr>
            <a:r>
              <a:rPr lang="en-US" b="1" dirty="0"/>
              <a:t>Now consider the consequence, (against stated by the Lord), when one does not abide in His Word</a:t>
            </a:r>
          </a:p>
          <a:p>
            <a:r>
              <a:rPr lang="en-US" b="1" dirty="0"/>
              <a:t>(Matthew 7:21-23), </a:t>
            </a:r>
            <a:r>
              <a:rPr lang="en-US" i="1" dirty="0"/>
              <a:t>“Not everyone who says to Me, ‘Lord, Lord,’ shall enter the kingdom of heaven, but he who does the will of My Father in heaven.</a:t>
            </a:r>
            <a:r>
              <a:rPr lang="en-US" i="1" baseline="30000" dirty="0"/>
              <a:t> 22</a:t>
            </a:r>
            <a:r>
              <a:rPr lang="en-US" i="1" dirty="0"/>
              <a:t> Many will say to Me in that day, ‘Lord, Lord, have we not prophesied in Your name, cast out demons in Your name, and done many wonders in Your name?’</a:t>
            </a:r>
            <a:r>
              <a:rPr lang="en-US" i="1" baseline="30000" dirty="0"/>
              <a:t> 23</a:t>
            </a:r>
            <a:r>
              <a:rPr lang="en-US" i="1" dirty="0"/>
              <a:t> And then I will declare to them, ‘I never knew you; depart from Me, you who practice lawlessness!’”</a:t>
            </a:r>
          </a:p>
          <a:p>
            <a:pPr marL="174708" indent="-174708">
              <a:buFont typeface="Arial" panose="020B0604020202020204" pitchFamily="34" charset="0"/>
              <a:buChar char="•"/>
            </a:pPr>
            <a:r>
              <a:rPr lang="en-US" b="1" dirty="0"/>
              <a:t>The evangelist’s purpose is to teach and equip others, but he does so to qualify them to share the saving message of the gospel as well!</a:t>
            </a:r>
          </a:p>
          <a:p>
            <a:r>
              <a:rPr lang="en-US" b="1" dirty="0"/>
              <a:t>(2 Timothy 2:1-2), </a:t>
            </a:r>
            <a:r>
              <a:rPr lang="en-US" dirty="0"/>
              <a:t>“You therefore, my son, be strong in the grace that is in Christ Jesus.</a:t>
            </a:r>
            <a:r>
              <a:rPr lang="en-US" baseline="30000" dirty="0"/>
              <a:t> 2</a:t>
            </a:r>
            <a:r>
              <a:rPr lang="en-US" dirty="0"/>
              <a:t> </a:t>
            </a:r>
            <a:r>
              <a:rPr lang="en-US" u="sng" dirty="0"/>
              <a:t>And the things that you have heard from me among many witnesses, commit these to faithful men who will be able to teach others also</a:t>
            </a:r>
            <a:r>
              <a:rPr lang="en-US" dirty="0"/>
              <a:t>.”</a:t>
            </a:r>
          </a:p>
        </p:txBody>
      </p:sp>
      <p:sp>
        <p:nvSpPr>
          <p:cNvPr id="4" name="Slide Number Placeholder 3"/>
          <p:cNvSpPr>
            <a:spLocks noGrp="1"/>
          </p:cNvSpPr>
          <p:nvPr>
            <p:ph type="sldNum" sz="quarter" idx="5"/>
          </p:nvPr>
        </p:nvSpPr>
        <p:spPr/>
        <p:txBody>
          <a:bodyPr/>
          <a:lstStyle/>
          <a:p>
            <a:pPr defTabSz="931774">
              <a:defRPr/>
            </a:pPr>
            <a:fld id="{A8E5EDFE-CCBA-4F44-99FE-90C94EA9D511}"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18067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a:t>
            </a:r>
          </a:p>
          <a:p>
            <a:endParaRPr lang="en-US" dirty="0"/>
          </a:p>
          <a:p>
            <a:pPr marL="174708" indent="-174708">
              <a:buFont typeface="Arial" panose="020B0604020202020204" pitchFamily="34" charset="0"/>
              <a:buChar char="•"/>
            </a:pPr>
            <a:r>
              <a:rPr lang="en-US" dirty="0"/>
              <a:t>So many in the world today profess to love God and His Son, but are abjectly ignorant of His will for them.</a:t>
            </a:r>
          </a:p>
          <a:p>
            <a:pPr marL="174708" indent="-174708">
              <a:buFont typeface="Arial" panose="020B0604020202020204" pitchFamily="34" charset="0"/>
              <a:buChar char="•"/>
            </a:pPr>
            <a:r>
              <a:rPr lang="en-US" dirty="0"/>
              <a:t>Because of this they are weak.  They are babes, if they have actually obeyed the gospel of Christ.  They are vulnerable to be </a:t>
            </a:r>
            <a:r>
              <a:rPr lang="en-US" i="1" dirty="0"/>
              <a:t>“tossed to and </a:t>
            </a:r>
            <a:r>
              <a:rPr lang="en-US" i="1" dirty="0" err="1"/>
              <a:t>fro</a:t>
            </a:r>
            <a:r>
              <a:rPr lang="en-US" i="1" dirty="0"/>
              <a:t> by every wind of doctrine.” </a:t>
            </a:r>
            <a:r>
              <a:rPr lang="en-US" dirty="0"/>
              <a:t>(cf. Ephesians 4:4).</a:t>
            </a:r>
          </a:p>
          <a:p>
            <a:pPr marL="174708" indent="-174708">
              <a:buFont typeface="Arial" panose="020B0604020202020204" pitchFamily="34" charset="0"/>
              <a:buChar char="•"/>
            </a:pPr>
            <a:r>
              <a:rPr lang="en-US" dirty="0"/>
              <a:t>Please don’t be like them.  Submit to the teaching of the doctrine of Christ.  Listen to those who have the ability to give you the sense of God’s word.  Apply what you learn practically as you live your life, that you may know the difference between right and wrong.</a:t>
            </a:r>
          </a:p>
          <a:p>
            <a:pPr marL="174708" indent="-174708">
              <a:buFont typeface="Arial" panose="020B0604020202020204" pitchFamily="34" charset="0"/>
              <a:buChar char="•"/>
            </a:pPr>
            <a:r>
              <a:rPr lang="en-US" dirty="0"/>
              <a:t>I want to leave you with a quote from a gospel preacher named Jack Gray.  It appeared in an article on the subject of preaching in the November 1987 issue of Guardian of Truth magazine:</a:t>
            </a:r>
          </a:p>
          <a:p>
            <a:endParaRPr lang="en-US" dirty="0"/>
          </a:p>
          <a:p>
            <a:r>
              <a:rPr lang="en-US" dirty="0"/>
              <a:t>“We all would like to be well liked. I am certainly no exception; but I am not in a popularity contest for public esteem. I am much more concerned about being God's man and delivering God's message. In the final analysis, few things would scare me as much as to find that those who don't like "doctrinal preaching" were beginning to like my sermons! Then I would know that I was in real trouble with God.”</a:t>
            </a:r>
          </a:p>
          <a:p>
            <a:endParaRPr lang="en-US" dirty="0"/>
          </a:p>
          <a:p>
            <a:pPr marL="174708" indent="-174708">
              <a:buFont typeface="Arial" panose="020B0604020202020204" pitchFamily="34" charset="0"/>
              <a:buChar char="•"/>
            </a:pPr>
            <a:r>
              <a:rPr lang="en-US" b="1" dirty="0"/>
              <a:t>The preaching and teaching of doctrine is not only defensible, it is the way God has determine to equip men to serve Him.  The world in general my denounce it, but God is pleased when we teach and learn the doctrines that will save the soul!</a:t>
            </a:r>
          </a:p>
          <a:p>
            <a:endParaRPr lang="en-US" dirty="0"/>
          </a:p>
          <a:p>
            <a:pPr algn="r"/>
            <a:r>
              <a:rPr lang="en-US" sz="900" dirty="0"/>
              <a:t>Guardian of Truth XXXI: 21, pp. 645, 661</a:t>
            </a:r>
          </a:p>
          <a:p>
            <a:pPr algn="r"/>
            <a:r>
              <a:rPr lang="en-US" sz="900" dirty="0"/>
              <a:t>November 5, 1987</a:t>
            </a:r>
          </a:p>
          <a:p>
            <a:endParaRPr lang="en-US" dirty="0"/>
          </a:p>
        </p:txBody>
      </p:sp>
      <p:sp>
        <p:nvSpPr>
          <p:cNvPr id="4" name="Slide Number Placeholder 3"/>
          <p:cNvSpPr>
            <a:spLocks noGrp="1"/>
          </p:cNvSpPr>
          <p:nvPr>
            <p:ph type="sldNum" sz="quarter" idx="5"/>
          </p:nvPr>
        </p:nvSpPr>
        <p:spPr/>
        <p:txBody>
          <a:bodyPr/>
          <a:lstStyle/>
          <a:p>
            <a:pPr defTabSz="931774">
              <a:defRPr/>
            </a:pPr>
            <a:fld id="{A8E5EDFE-CCBA-4F44-99FE-90C94EA9D511}"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80669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F1FAF-6264-4139-B1C1-548AA9B4CF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D8C65F-F1AA-47CE-8217-594861C56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1C4215-7071-441F-9665-088DCF724500}"/>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5" name="Footer Placeholder 4">
            <a:extLst>
              <a:ext uri="{FF2B5EF4-FFF2-40B4-BE49-F238E27FC236}">
                <a16:creationId xmlns:a16="http://schemas.microsoft.com/office/drawing/2014/main" id="{9CD31506-0E38-4BAE-9E98-29236A6EE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A806D-04D2-4C37-9570-EDDED80A3C43}"/>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110880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3659-D4D9-4909-A73F-72628F645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BFE9B4-FF6C-4069-B8EC-E3FF5B2142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630B4-90FD-4B3D-8239-6A6209EC47D7}"/>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5" name="Footer Placeholder 4">
            <a:extLst>
              <a:ext uri="{FF2B5EF4-FFF2-40B4-BE49-F238E27FC236}">
                <a16:creationId xmlns:a16="http://schemas.microsoft.com/office/drawing/2014/main" id="{260D2A1F-E173-4C5A-974C-6350BA7F3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122EF-2E43-4B05-8AA7-AEA5AFB6E08C}"/>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106625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A4835-8BB5-4F30-82EF-E30ECD3719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8F683C-92CB-4738-A5C7-45D6EF91FA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BC4EF-77C3-417B-8139-0223D2234300}"/>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5" name="Footer Placeholder 4">
            <a:extLst>
              <a:ext uri="{FF2B5EF4-FFF2-40B4-BE49-F238E27FC236}">
                <a16:creationId xmlns:a16="http://schemas.microsoft.com/office/drawing/2014/main" id="{A7ABB565-31F5-4C67-9D23-026638FAC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FFF85-4858-4518-AB99-A383B67CD810}"/>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31038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CE21-001A-474B-9D8F-4E36686D1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4F09DA-6C47-4FB2-A0E8-7CAADF45B0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D56A3-319B-4BD4-BD7B-199260BDDFEC}"/>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5" name="Footer Placeholder 4">
            <a:extLst>
              <a:ext uri="{FF2B5EF4-FFF2-40B4-BE49-F238E27FC236}">
                <a16:creationId xmlns:a16="http://schemas.microsoft.com/office/drawing/2014/main" id="{A87D0DB0-61C7-4989-BC04-E6034CF18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6255B-CD96-4E8C-8D7C-537178C06E4C}"/>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47352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6458-D9D2-4E54-8571-242E2A8BB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E81FA4-9DFB-4538-8C8B-63C883B04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124F40-19FD-4A12-B951-ABB5EC0EF5BF}"/>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5" name="Footer Placeholder 4">
            <a:extLst>
              <a:ext uri="{FF2B5EF4-FFF2-40B4-BE49-F238E27FC236}">
                <a16:creationId xmlns:a16="http://schemas.microsoft.com/office/drawing/2014/main" id="{453EE3CC-4A65-411D-BB51-B71CCD9C3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C929A-B997-460F-92D3-EDE76A88F98D}"/>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414105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932C-3042-483E-82BB-4B094477B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8084D-03A7-47C8-89ED-DBD3970DAC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9B3271-D91F-435B-92E2-37615FAF02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866A41-2BCE-4D62-BD52-B0610A6ADC86}"/>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6" name="Footer Placeholder 5">
            <a:extLst>
              <a:ext uri="{FF2B5EF4-FFF2-40B4-BE49-F238E27FC236}">
                <a16:creationId xmlns:a16="http://schemas.microsoft.com/office/drawing/2014/main" id="{D1BC5DDE-B5EC-4E39-BC20-9DDFB79F8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FF070-FCB3-4FE1-B6CA-F046C0BF5BC3}"/>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294689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8395-6DDC-4498-8860-32A0291B5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4CC267-8C55-498E-85B9-DDEDA356CF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C2818A-4A8A-43AC-8A55-EAB530AD5B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093D1A-4D37-429A-97C4-BA93153538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4812D7-C11F-45CC-83A1-879DD0FC22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B6271-A716-4C61-95D9-F853FBFFFB8B}"/>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8" name="Footer Placeholder 7">
            <a:extLst>
              <a:ext uri="{FF2B5EF4-FFF2-40B4-BE49-F238E27FC236}">
                <a16:creationId xmlns:a16="http://schemas.microsoft.com/office/drawing/2014/main" id="{6CBB1495-2425-4ED1-956E-2B6169AC0B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27D969-2CEC-4D4F-A7DA-AE09A7723AC3}"/>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424447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E7F0-A5E6-4100-981E-D36E12650B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525CB6-A2BD-4EB0-ACB3-BF1DA003BDBD}"/>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4" name="Footer Placeholder 3">
            <a:extLst>
              <a:ext uri="{FF2B5EF4-FFF2-40B4-BE49-F238E27FC236}">
                <a16:creationId xmlns:a16="http://schemas.microsoft.com/office/drawing/2014/main" id="{95F10CA1-19DE-468C-812E-CAC2E586F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95097-9830-4723-A2B5-00BA274D2E09}"/>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48622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61CF7-8BA0-4535-9BA0-B34A16ED531B}"/>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3" name="Footer Placeholder 2">
            <a:extLst>
              <a:ext uri="{FF2B5EF4-FFF2-40B4-BE49-F238E27FC236}">
                <a16:creationId xmlns:a16="http://schemas.microsoft.com/office/drawing/2014/main" id="{9AFA53AA-084D-4429-862F-392A15D94E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FE5230-5593-498C-ACAF-49C40D00C549}"/>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1384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0CE4-C0CA-4C7B-9E8A-F0FE22B0C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58DF1-BF27-4DD2-8575-24F80F0B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8C411B-24A9-4645-99DF-848FD3E44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E7FC5-5B93-4B91-97DB-D48BB3010CEE}"/>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6" name="Footer Placeholder 5">
            <a:extLst>
              <a:ext uri="{FF2B5EF4-FFF2-40B4-BE49-F238E27FC236}">
                <a16:creationId xmlns:a16="http://schemas.microsoft.com/office/drawing/2014/main" id="{5E7251DF-77E3-4F05-BFA0-0506B78B1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4D929-B7FE-47AA-B89E-9732D08B16CD}"/>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416987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B33F-892C-4A06-ADB2-8E9D970B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705C9-0E7B-4B5D-A5C6-AD2782B0E8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D55B8E-3127-4254-B324-BD9D034D3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65F7D2-C16E-44CE-B0D7-E4559CA88EDC}"/>
              </a:ext>
            </a:extLst>
          </p:cNvPr>
          <p:cNvSpPr>
            <a:spLocks noGrp="1"/>
          </p:cNvSpPr>
          <p:nvPr>
            <p:ph type="dt" sz="half" idx="10"/>
          </p:nvPr>
        </p:nvSpPr>
        <p:spPr/>
        <p:txBody>
          <a:bodyPr/>
          <a:lstStyle/>
          <a:p>
            <a:fld id="{7D724AE4-D7D3-4F1C-81C4-C97E451755F0}" type="datetimeFigureOut">
              <a:rPr lang="en-US" smtClean="0"/>
              <a:t>12/24/2018</a:t>
            </a:fld>
            <a:endParaRPr lang="en-US"/>
          </a:p>
        </p:txBody>
      </p:sp>
      <p:sp>
        <p:nvSpPr>
          <p:cNvPr id="6" name="Footer Placeholder 5">
            <a:extLst>
              <a:ext uri="{FF2B5EF4-FFF2-40B4-BE49-F238E27FC236}">
                <a16:creationId xmlns:a16="http://schemas.microsoft.com/office/drawing/2014/main" id="{BFA94E32-6288-487E-8AAC-61927AAF2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DACB7-8004-4835-B700-37320E1BA2B0}"/>
              </a:ext>
            </a:extLst>
          </p:cNvPr>
          <p:cNvSpPr>
            <a:spLocks noGrp="1"/>
          </p:cNvSpPr>
          <p:nvPr>
            <p:ph type="sldNum" sz="quarter" idx="12"/>
          </p:nvPr>
        </p:nvSpPr>
        <p:spPr/>
        <p:txBody>
          <a:bodyPr/>
          <a:lstStyle/>
          <a:p>
            <a:fld id="{D60E4676-F3D3-4B85-883D-48F76E3A7AFA}" type="slidenum">
              <a:rPr lang="en-US" smtClean="0"/>
              <a:t>‹#›</a:t>
            </a:fld>
            <a:endParaRPr lang="en-US"/>
          </a:p>
        </p:txBody>
      </p:sp>
    </p:spTree>
    <p:extLst>
      <p:ext uri="{BB962C8B-B14F-4D97-AF65-F5344CB8AC3E}">
        <p14:creationId xmlns:p14="http://schemas.microsoft.com/office/powerpoint/2010/main" val="416241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2E63F-5B4E-46BA-B9E6-895713923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B4B33-94A8-45A6-91E4-43C635FE1E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66A04-247D-4113-9C5B-45C42D39AF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24AE4-D7D3-4F1C-81C4-C97E451755F0}" type="datetimeFigureOut">
              <a:rPr lang="en-US" smtClean="0"/>
              <a:t>12/24/2018</a:t>
            </a:fld>
            <a:endParaRPr lang="en-US"/>
          </a:p>
        </p:txBody>
      </p:sp>
      <p:sp>
        <p:nvSpPr>
          <p:cNvPr id="5" name="Footer Placeholder 4">
            <a:extLst>
              <a:ext uri="{FF2B5EF4-FFF2-40B4-BE49-F238E27FC236}">
                <a16:creationId xmlns:a16="http://schemas.microsoft.com/office/drawing/2014/main" id="{3F2C32A3-6BE0-4F01-A208-C89A833DE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1E004A-82B8-44F1-A449-14CC36BA7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E4676-F3D3-4B85-883D-48F76E3A7AFA}" type="slidenum">
              <a:rPr lang="en-US" smtClean="0"/>
              <a:t>‹#›</a:t>
            </a:fld>
            <a:endParaRPr lang="en-US"/>
          </a:p>
        </p:txBody>
      </p:sp>
    </p:spTree>
    <p:extLst>
      <p:ext uri="{BB962C8B-B14F-4D97-AF65-F5344CB8AC3E}">
        <p14:creationId xmlns:p14="http://schemas.microsoft.com/office/powerpoint/2010/main" val="1742086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2AE4-1CE3-46BC-B86F-03584E0CF73E}"/>
              </a:ext>
            </a:extLst>
          </p:cNvPr>
          <p:cNvSpPr>
            <a:spLocks noGrp="1"/>
          </p:cNvSpPr>
          <p:nvPr>
            <p:ph type="ctrTitle"/>
          </p:nvPr>
        </p:nvSpPr>
        <p:spPr>
          <a:xfrm>
            <a:off x="298101" y="4184319"/>
            <a:ext cx="9144000" cy="2387600"/>
          </a:xfrm>
        </p:spPr>
        <p:txBody>
          <a:bodyPr/>
          <a:lstStyle/>
          <a:p>
            <a:pPr algn="l"/>
            <a:r>
              <a:rPr lang="en-US" dirty="0">
                <a:solidFill>
                  <a:schemeClr val="bg1"/>
                </a:solidFill>
                <a:effectLst>
                  <a:outerShdw blurRad="38100" dist="38100" dir="2700000" algn="tl">
                    <a:srgbClr val="000000">
                      <a:alpha val="43137"/>
                    </a:srgbClr>
                  </a:outerShdw>
                </a:effectLst>
                <a:latin typeface="Bernard MT Condensed" panose="02050806060905020404" pitchFamily="18" charset="0"/>
              </a:rPr>
              <a:t>What is it?</a:t>
            </a:r>
            <a:br>
              <a:rPr lang="en-US" dirty="0">
                <a:solidFill>
                  <a:schemeClr val="bg1"/>
                </a:solidFill>
                <a:effectLst>
                  <a:outerShdw blurRad="38100" dist="38100" dir="2700000" algn="tl">
                    <a:srgbClr val="000000">
                      <a:alpha val="43137"/>
                    </a:srgbClr>
                  </a:outerShdw>
                </a:effectLst>
                <a:latin typeface="Bernard MT Condensed" panose="02050806060905020404" pitchFamily="18" charset="0"/>
              </a:rPr>
            </a:br>
            <a:r>
              <a:rPr lang="en-US" dirty="0">
                <a:solidFill>
                  <a:schemeClr val="bg1"/>
                </a:solidFill>
                <a:effectLst>
                  <a:outerShdw blurRad="38100" dist="38100" dir="2700000" algn="tl">
                    <a:srgbClr val="000000">
                      <a:alpha val="43137"/>
                    </a:srgbClr>
                  </a:outerShdw>
                </a:effectLst>
                <a:latin typeface="Bernard MT Condensed" panose="02050806060905020404" pitchFamily="18" charset="0"/>
              </a:rPr>
              <a:t>Why is it Important?</a:t>
            </a:r>
          </a:p>
        </p:txBody>
      </p:sp>
      <p:sp>
        <p:nvSpPr>
          <p:cNvPr id="3" name="Subtitle 2">
            <a:extLst>
              <a:ext uri="{FF2B5EF4-FFF2-40B4-BE49-F238E27FC236}">
                <a16:creationId xmlns:a16="http://schemas.microsoft.com/office/drawing/2014/main" id="{DDA8406B-45F2-4164-AFD1-6CE74A7FA32F}"/>
              </a:ext>
            </a:extLst>
          </p:cNvPr>
          <p:cNvSpPr>
            <a:spLocks noGrp="1"/>
          </p:cNvSpPr>
          <p:nvPr>
            <p:ph type="subTitle" idx="1"/>
          </p:nvPr>
        </p:nvSpPr>
        <p:spPr>
          <a:xfrm>
            <a:off x="7439891" y="286081"/>
            <a:ext cx="4564539" cy="753010"/>
          </a:xfrm>
        </p:spPr>
        <p:txBody>
          <a:bodyPr>
            <a:noAutofit/>
          </a:bodyPr>
          <a:lstStyle/>
          <a:p>
            <a:r>
              <a:rPr lang="en-US" sz="4400" dirty="0"/>
              <a:t>1 Timothy 4:12-16</a:t>
            </a:r>
          </a:p>
        </p:txBody>
      </p:sp>
    </p:spTree>
    <p:extLst>
      <p:ext uri="{BB962C8B-B14F-4D97-AF65-F5344CB8AC3E}">
        <p14:creationId xmlns:p14="http://schemas.microsoft.com/office/powerpoint/2010/main" val="372312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4759-22DC-4E3F-B8A6-C1AE6CC6DEEA}"/>
              </a:ext>
            </a:extLst>
          </p:cNvPr>
          <p:cNvSpPr>
            <a:spLocks noGrp="1"/>
          </p:cNvSpPr>
          <p:nvPr>
            <p:ph type="title"/>
          </p:nvPr>
        </p:nvSpPr>
        <p:spPr>
          <a:xfrm>
            <a:off x="408708" y="276446"/>
            <a:ext cx="11423073" cy="969819"/>
          </a:xfrm>
        </p:spPr>
        <p:txBody>
          <a:bodyPr>
            <a:normAutofit/>
          </a:bodyPr>
          <a:lstStyle/>
          <a:p>
            <a:pPr algn="ctr"/>
            <a:r>
              <a:rPr lang="en-US" sz="5400" dirty="0">
                <a:latin typeface="Bernard MT Condensed" panose="02050806060905020404" pitchFamily="18" charset="0"/>
              </a:rPr>
              <a:t>Why is Doctrinal Teaching Important?</a:t>
            </a:r>
          </a:p>
        </p:txBody>
      </p:sp>
      <p:sp>
        <p:nvSpPr>
          <p:cNvPr id="3" name="Content Placeholder 2">
            <a:extLst>
              <a:ext uri="{FF2B5EF4-FFF2-40B4-BE49-F238E27FC236}">
                <a16:creationId xmlns:a16="http://schemas.microsoft.com/office/drawing/2014/main" id="{C8791546-DFA3-4571-B678-857CD091F702}"/>
              </a:ext>
            </a:extLst>
          </p:cNvPr>
          <p:cNvSpPr>
            <a:spLocks noGrp="1"/>
          </p:cNvSpPr>
          <p:nvPr>
            <p:ph idx="1"/>
          </p:nvPr>
        </p:nvSpPr>
        <p:spPr>
          <a:xfrm>
            <a:off x="408708" y="1509823"/>
            <a:ext cx="11423072" cy="5156791"/>
          </a:xfrm>
        </p:spPr>
        <p:txBody>
          <a:bodyPr>
            <a:normAutofit/>
          </a:bodyPr>
          <a:lstStyle/>
          <a:p>
            <a:pPr marL="0" indent="0" algn="ctr">
              <a:buNone/>
            </a:pPr>
            <a:r>
              <a:rPr lang="en-US" sz="4200" b="1" dirty="0"/>
              <a:t>It’s our strongest defense against Biblical Illiteracy</a:t>
            </a:r>
          </a:p>
          <a:p>
            <a:pPr marL="346075" indent="0" algn="ctr">
              <a:buNone/>
            </a:pPr>
            <a:r>
              <a:rPr lang="en-US" sz="4000" i="1" dirty="0"/>
              <a:t>Nehemiah 8:1-12; Acts 8:30-35;  2 Tim. 2:15; 3:16-17</a:t>
            </a:r>
          </a:p>
        </p:txBody>
      </p:sp>
    </p:spTree>
    <p:extLst>
      <p:ext uri="{BB962C8B-B14F-4D97-AF65-F5344CB8AC3E}">
        <p14:creationId xmlns:p14="http://schemas.microsoft.com/office/powerpoint/2010/main" val="357784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4759-22DC-4E3F-B8A6-C1AE6CC6DEEA}"/>
              </a:ext>
            </a:extLst>
          </p:cNvPr>
          <p:cNvSpPr>
            <a:spLocks noGrp="1"/>
          </p:cNvSpPr>
          <p:nvPr>
            <p:ph type="title"/>
          </p:nvPr>
        </p:nvSpPr>
        <p:spPr>
          <a:xfrm>
            <a:off x="408708" y="276446"/>
            <a:ext cx="11423073" cy="969819"/>
          </a:xfrm>
        </p:spPr>
        <p:txBody>
          <a:bodyPr>
            <a:normAutofit/>
          </a:bodyPr>
          <a:lstStyle/>
          <a:p>
            <a:pPr algn="ctr"/>
            <a:r>
              <a:rPr lang="en-US" sz="5400" dirty="0">
                <a:latin typeface="Bernard MT Condensed" panose="02050806060905020404" pitchFamily="18" charset="0"/>
              </a:rPr>
              <a:t>Why is Doctrinal Teaching Important?</a:t>
            </a:r>
          </a:p>
        </p:txBody>
      </p:sp>
      <p:sp>
        <p:nvSpPr>
          <p:cNvPr id="3" name="Content Placeholder 2">
            <a:extLst>
              <a:ext uri="{FF2B5EF4-FFF2-40B4-BE49-F238E27FC236}">
                <a16:creationId xmlns:a16="http://schemas.microsoft.com/office/drawing/2014/main" id="{C8791546-DFA3-4571-B678-857CD091F702}"/>
              </a:ext>
            </a:extLst>
          </p:cNvPr>
          <p:cNvSpPr>
            <a:spLocks noGrp="1"/>
          </p:cNvSpPr>
          <p:nvPr>
            <p:ph idx="1"/>
          </p:nvPr>
        </p:nvSpPr>
        <p:spPr>
          <a:xfrm>
            <a:off x="408708" y="1509823"/>
            <a:ext cx="11423072" cy="5156791"/>
          </a:xfrm>
        </p:spPr>
        <p:txBody>
          <a:bodyPr>
            <a:normAutofit/>
          </a:bodyPr>
          <a:lstStyle/>
          <a:p>
            <a:pPr marL="0" indent="0" algn="ctr">
              <a:buNone/>
            </a:pPr>
            <a:r>
              <a:rPr lang="en-US" sz="4200" b="1" dirty="0"/>
              <a:t>It’s our strongest defense against Biblical Illiteracy</a:t>
            </a:r>
          </a:p>
          <a:p>
            <a:pPr marL="346075" indent="0" algn="ctr">
              <a:buNone/>
            </a:pPr>
            <a:r>
              <a:rPr lang="en-US" sz="4000" i="1" dirty="0"/>
              <a:t>Nehemiah 8:1-12; Acts 8:30-35;  2 Tim. 2:15; 3:16-17</a:t>
            </a:r>
          </a:p>
          <a:p>
            <a:pPr marL="346075" indent="0" algn="ctr">
              <a:buNone/>
            </a:pPr>
            <a:endParaRPr lang="en-US" sz="800" i="1" dirty="0"/>
          </a:p>
          <a:p>
            <a:pPr marL="0" indent="0" algn="ctr">
              <a:buNone/>
            </a:pPr>
            <a:r>
              <a:rPr lang="en-US" sz="4200" b="1" dirty="0"/>
              <a:t>It’s the hope of our children</a:t>
            </a:r>
          </a:p>
          <a:p>
            <a:pPr marL="0" indent="0" algn="ctr">
              <a:buNone/>
            </a:pPr>
            <a:r>
              <a:rPr lang="en-US" sz="4000" i="1" dirty="0"/>
              <a:t>Matthew 4:1-11; Hebrews 5:12-14</a:t>
            </a:r>
          </a:p>
        </p:txBody>
      </p:sp>
    </p:spTree>
    <p:extLst>
      <p:ext uri="{BB962C8B-B14F-4D97-AF65-F5344CB8AC3E}">
        <p14:creationId xmlns:p14="http://schemas.microsoft.com/office/powerpoint/2010/main" val="25724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4759-22DC-4E3F-B8A6-C1AE6CC6DEEA}"/>
              </a:ext>
            </a:extLst>
          </p:cNvPr>
          <p:cNvSpPr>
            <a:spLocks noGrp="1"/>
          </p:cNvSpPr>
          <p:nvPr>
            <p:ph type="title"/>
          </p:nvPr>
        </p:nvSpPr>
        <p:spPr>
          <a:xfrm>
            <a:off x="408708" y="276446"/>
            <a:ext cx="11423073" cy="969819"/>
          </a:xfrm>
        </p:spPr>
        <p:txBody>
          <a:bodyPr>
            <a:normAutofit/>
          </a:bodyPr>
          <a:lstStyle/>
          <a:p>
            <a:pPr algn="ctr"/>
            <a:r>
              <a:rPr lang="en-US" sz="5400" dirty="0">
                <a:latin typeface="Bernard MT Condensed" panose="02050806060905020404" pitchFamily="18" charset="0"/>
              </a:rPr>
              <a:t>Why is Doctrinal Teaching Important?</a:t>
            </a:r>
          </a:p>
        </p:txBody>
      </p:sp>
      <p:sp>
        <p:nvSpPr>
          <p:cNvPr id="3" name="Content Placeholder 2">
            <a:extLst>
              <a:ext uri="{FF2B5EF4-FFF2-40B4-BE49-F238E27FC236}">
                <a16:creationId xmlns:a16="http://schemas.microsoft.com/office/drawing/2014/main" id="{C8791546-DFA3-4571-B678-857CD091F702}"/>
              </a:ext>
            </a:extLst>
          </p:cNvPr>
          <p:cNvSpPr>
            <a:spLocks noGrp="1"/>
          </p:cNvSpPr>
          <p:nvPr>
            <p:ph idx="1"/>
          </p:nvPr>
        </p:nvSpPr>
        <p:spPr>
          <a:xfrm>
            <a:off x="233916" y="1509823"/>
            <a:ext cx="11759610" cy="5156791"/>
          </a:xfrm>
        </p:spPr>
        <p:txBody>
          <a:bodyPr>
            <a:normAutofit/>
          </a:bodyPr>
          <a:lstStyle/>
          <a:p>
            <a:pPr marL="0" indent="0" algn="ctr">
              <a:buNone/>
            </a:pPr>
            <a:r>
              <a:rPr lang="en-US" sz="4200" b="1" dirty="0"/>
              <a:t>It’s our strongest defense against Biblical Illiteracy</a:t>
            </a:r>
          </a:p>
          <a:p>
            <a:pPr marL="346075" indent="0" algn="ctr">
              <a:buNone/>
            </a:pPr>
            <a:r>
              <a:rPr lang="en-US" sz="4000" i="1" dirty="0"/>
              <a:t>Nehemiah 8:1-12; Acts 8:30-35;  2 Tim. 2:15; 3:16-17</a:t>
            </a:r>
          </a:p>
          <a:p>
            <a:pPr marL="346075" indent="0" algn="ctr">
              <a:buNone/>
            </a:pPr>
            <a:endParaRPr lang="en-US" sz="800" i="1" dirty="0"/>
          </a:p>
          <a:p>
            <a:pPr marL="0" indent="0" algn="ctr">
              <a:buNone/>
            </a:pPr>
            <a:r>
              <a:rPr lang="en-US" sz="4200" b="1" dirty="0"/>
              <a:t>It’s the hope of our children</a:t>
            </a:r>
          </a:p>
          <a:p>
            <a:pPr marL="0" indent="0" algn="ctr">
              <a:buNone/>
            </a:pPr>
            <a:r>
              <a:rPr lang="en-US" sz="4000" i="1" dirty="0"/>
              <a:t>Matthew 4:1-11; Hebrews 5:12-14</a:t>
            </a:r>
          </a:p>
          <a:p>
            <a:pPr marL="0" indent="0" algn="ctr">
              <a:buNone/>
            </a:pPr>
            <a:endParaRPr lang="en-US" sz="900" i="1" dirty="0"/>
          </a:p>
          <a:p>
            <a:pPr marL="0" indent="0" algn="ctr">
              <a:buNone/>
            </a:pPr>
            <a:r>
              <a:rPr lang="en-US" sz="4200" b="1" dirty="0"/>
              <a:t>It’s the heart of soul winning</a:t>
            </a:r>
          </a:p>
          <a:p>
            <a:pPr marL="0" indent="0" algn="ctr">
              <a:buNone/>
            </a:pPr>
            <a:r>
              <a:rPr lang="en-US" sz="4000" i="1" dirty="0"/>
              <a:t>Rom. 1:15-17; John 8:31-32; Matt.7:21-23; 2 Tim. 2:1-2</a:t>
            </a:r>
          </a:p>
        </p:txBody>
      </p:sp>
    </p:spTree>
    <p:extLst>
      <p:ext uri="{BB962C8B-B14F-4D97-AF65-F5344CB8AC3E}">
        <p14:creationId xmlns:p14="http://schemas.microsoft.com/office/powerpoint/2010/main" val="239207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4759-22DC-4E3F-B8A6-C1AE6CC6DEEA}"/>
              </a:ext>
            </a:extLst>
          </p:cNvPr>
          <p:cNvSpPr>
            <a:spLocks noGrp="1"/>
          </p:cNvSpPr>
          <p:nvPr>
            <p:ph type="title"/>
          </p:nvPr>
        </p:nvSpPr>
        <p:spPr>
          <a:xfrm>
            <a:off x="408708" y="0"/>
            <a:ext cx="11423073" cy="1246265"/>
          </a:xfrm>
        </p:spPr>
        <p:txBody>
          <a:bodyPr>
            <a:normAutofit/>
          </a:bodyPr>
          <a:lstStyle/>
          <a:p>
            <a:pPr algn="ctr"/>
            <a:r>
              <a:rPr lang="en-US" sz="5400" dirty="0">
                <a:latin typeface="Bernard MT Condensed" panose="02050806060905020404" pitchFamily="18" charset="0"/>
              </a:rPr>
              <a:t>Conclusion</a:t>
            </a:r>
          </a:p>
        </p:txBody>
      </p:sp>
      <p:sp>
        <p:nvSpPr>
          <p:cNvPr id="3" name="Content Placeholder 2">
            <a:extLst>
              <a:ext uri="{FF2B5EF4-FFF2-40B4-BE49-F238E27FC236}">
                <a16:creationId xmlns:a16="http://schemas.microsoft.com/office/drawing/2014/main" id="{C8791546-DFA3-4571-B678-857CD091F702}"/>
              </a:ext>
            </a:extLst>
          </p:cNvPr>
          <p:cNvSpPr>
            <a:spLocks noGrp="1"/>
          </p:cNvSpPr>
          <p:nvPr>
            <p:ph idx="1"/>
          </p:nvPr>
        </p:nvSpPr>
        <p:spPr>
          <a:xfrm>
            <a:off x="384464" y="1246265"/>
            <a:ext cx="11423072" cy="5335289"/>
          </a:xfrm>
        </p:spPr>
        <p:txBody>
          <a:bodyPr>
            <a:normAutofit/>
          </a:bodyPr>
          <a:lstStyle/>
          <a:p>
            <a:pPr marL="0" lvl="0" indent="0">
              <a:buFont typeface="+mj-lt"/>
              <a:buNone/>
            </a:pPr>
            <a:r>
              <a:rPr lang="en-US" sz="4000" dirty="0"/>
              <a:t>     We all would like to be well liked. I am certainly no exception; but I am not in a popularity contest for public esteem. I am much more concerned about being God's man and delivering God's message. In the final analysis, few things would scare me as much as to find that those who don't like "doctrinal preaching" were beginning to like my sermons! Then I would know that I was in real trouble with God.</a:t>
            </a:r>
          </a:p>
          <a:p>
            <a:pPr marL="0" lvl="0" indent="0" algn="r">
              <a:buFont typeface="+mj-lt"/>
              <a:buNone/>
            </a:pPr>
            <a:r>
              <a:rPr lang="en-US" sz="4000" dirty="0"/>
              <a:t>(Jack Gray, 11/87)</a:t>
            </a:r>
          </a:p>
        </p:txBody>
      </p:sp>
    </p:spTree>
    <p:extLst>
      <p:ext uri="{BB962C8B-B14F-4D97-AF65-F5344CB8AC3E}">
        <p14:creationId xmlns:p14="http://schemas.microsoft.com/office/powerpoint/2010/main" val="23156006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2011</Words>
  <Application>Microsoft Office PowerPoint</Application>
  <PresentationFormat>Widescreen</PresentationFormat>
  <Paragraphs>97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 Light</vt:lpstr>
      <vt:lpstr>Bernard MT Condensed</vt:lpstr>
      <vt:lpstr>Courier New</vt:lpstr>
      <vt:lpstr>Arial</vt:lpstr>
      <vt:lpstr>Calibri</vt:lpstr>
      <vt:lpstr>Office Theme</vt:lpstr>
      <vt:lpstr>What is it? Why is it Important?</vt:lpstr>
      <vt:lpstr>Why is Doctrinal Teaching Important?</vt:lpstr>
      <vt:lpstr>Why is Doctrinal Teaching Important?</vt:lpstr>
      <vt:lpstr>Why is Doctrinal Teaching Important?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it? Why Important?</dc:title>
  <dc:creator>Stan Cox</dc:creator>
  <cp:lastModifiedBy>Stan Cox</cp:lastModifiedBy>
  <cp:revision>29</cp:revision>
  <cp:lastPrinted>2018-12-16T13:27:59Z</cp:lastPrinted>
  <dcterms:created xsi:type="dcterms:W3CDTF">2018-12-12T17:08:15Z</dcterms:created>
  <dcterms:modified xsi:type="dcterms:W3CDTF">2018-12-25T01:55:55Z</dcterms:modified>
</cp:coreProperties>
</file>