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C5E9AF-E202-4B9E-B698-7C48329A7D14}" v="492" dt="2023-03-26T02:25:33.5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59216" autoAdjust="0"/>
  </p:normalViewPr>
  <p:slideViewPr>
    <p:cSldViewPr snapToGrid="0">
      <p:cViewPr varScale="1">
        <p:scale>
          <a:sx n="45" d="100"/>
          <a:sy n="45" d="100"/>
        </p:scale>
        <p:origin x="643" y="38"/>
      </p:cViewPr>
      <p:guideLst/>
    </p:cSldViewPr>
  </p:slideViewPr>
  <p:notesTextViewPr>
    <p:cViewPr>
      <p:scale>
        <a:sx n="1" d="1"/>
        <a:sy n="1" d="1"/>
      </p:scale>
      <p:origin x="0" y="0"/>
    </p:cViewPr>
  </p:notesTextViewPr>
  <p:notesViewPr>
    <p:cSldViewPr snapToGrid="0">
      <p:cViewPr varScale="1">
        <p:scale>
          <a:sx n="60" d="100"/>
          <a:sy n="60" d="100"/>
        </p:scale>
        <p:origin x="1526" y="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FAC5E9AF-E202-4B9E-B698-7C48329A7D14}"/>
    <pc:docChg chg="custSel addSld delSld modSld modHandout">
      <pc:chgData name="Stan Cox" userId="9376f276357bfffd" providerId="LiveId" clId="{FAC5E9AF-E202-4B9E-B698-7C48329A7D14}" dt="2023-03-26T02:27:52.135" v="3874" actId="20577"/>
      <pc:docMkLst>
        <pc:docMk/>
      </pc:docMkLst>
      <pc:sldChg chg="modNotesTx">
        <pc:chgData name="Stan Cox" userId="9376f276357bfffd" providerId="LiveId" clId="{FAC5E9AF-E202-4B9E-B698-7C48329A7D14}" dt="2023-03-26T01:03:12.909" v="292" actId="121"/>
        <pc:sldMkLst>
          <pc:docMk/>
          <pc:sldMk cId="2530256907" sldId="256"/>
        </pc:sldMkLst>
      </pc:sldChg>
      <pc:sldChg chg="modSp mod modAnim modNotesTx">
        <pc:chgData name="Stan Cox" userId="9376f276357bfffd" providerId="LiveId" clId="{FAC5E9AF-E202-4B9E-B698-7C48329A7D14}" dt="2023-03-26T01:42:33.481" v="2716" actId="6549"/>
        <pc:sldMkLst>
          <pc:docMk/>
          <pc:sldMk cId="3056249842" sldId="257"/>
        </pc:sldMkLst>
        <pc:spChg chg="mod">
          <ac:chgData name="Stan Cox" userId="9376f276357bfffd" providerId="LiveId" clId="{FAC5E9AF-E202-4B9E-B698-7C48329A7D14}" dt="2023-03-26T01:03:34.634" v="329" actId="6549"/>
          <ac:spMkLst>
            <pc:docMk/>
            <pc:sldMk cId="3056249842" sldId="257"/>
            <ac:spMk id="2" creationId="{1FC638AC-884C-BAB3-3926-9AB41157C5BE}"/>
          </ac:spMkLst>
        </pc:spChg>
        <pc:spChg chg="mod">
          <ac:chgData name="Stan Cox" userId="9376f276357bfffd" providerId="LiveId" clId="{FAC5E9AF-E202-4B9E-B698-7C48329A7D14}" dt="2023-03-26T01:14:31.012" v="1142" actId="20577"/>
          <ac:spMkLst>
            <pc:docMk/>
            <pc:sldMk cId="3056249842" sldId="257"/>
            <ac:spMk id="3" creationId="{E90CDB29-4FB9-A3C9-7E7B-214E572DEA55}"/>
          </ac:spMkLst>
        </pc:spChg>
      </pc:sldChg>
      <pc:sldChg chg="add del">
        <pc:chgData name="Stan Cox" userId="9376f276357bfffd" providerId="LiveId" clId="{FAC5E9AF-E202-4B9E-B698-7C48329A7D14}" dt="2023-03-26T01:46:15.819" v="2718"/>
        <pc:sldMkLst>
          <pc:docMk/>
          <pc:sldMk cId="3638451775" sldId="258"/>
        </pc:sldMkLst>
      </pc:sldChg>
      <pc:sldChg chg="modSp add mod modAnim modNotesTx">
        <pc:chgData name="Stan Cox" userId="9376f276357bfffd" providerId="LiveId" clId="{FAC5E9AF-E202-4B9E-B698-7C48329A7D14}" dt="2023-03-26T02:25:33.529" v="3749"/>
        <pc:sldMkLst>
          <pc:docMk/>
          <pc:sldMk cId="3639084968" sldId="258"/>
        </pc:sldMkLst>
        <pc:spChg chg="mod">
          <ac:chgData name="Stan Cox" userId="9376f276357bfffd" providerId="LiveId" clId="{FAC5E9AF-E202-4B9E-B698-7C48329A7D14}" dt="2023-03-26T01:49:42.673" v="2758" actId="20577"/>
          <ac:spMkLst>
            <pc:docMk/>
            <pc:sldMk cId="3639084968" sldId="258"/>
            <ac:spMk id="2" creationId="{1FC638AC-884C-BAB3-3926-9AB41157C5BE}"/>
          </ac:spMkLst>
        </pc:spChg>
        <pc:spChg chg="mod">
          <ac:chgData name="Stan Cox" userId="9376f276357bfffd" providerId="LiveId" clId="{FAC5E9AF-E202-4B9E-B698-7C48329A7D14}" dt="2023-03-26T01:52:49.790" v="3227" actId="20577"/>
          <ac:spMkLst>
            <pc:docMk/>
            <pc:sldMk cId="3639084968" sldId="258"/>
            <ac:spMk id="3" creationId="{E90CDB29-4FB9-A3C9-7E7B-214E572DEA55}"/>
          </ac:spMkLst>
        </pc:spChg>
      </pc:sldChg>
      <pc:sldChg chg="add del">
        <pc:chgData name="Stan Cox" userId="9376f276357bfffd" providerId="LiveId" clId="{FAC5E9AF-E202-4B9E-B698-7C48329A7D14}" dt="2023-03-26T02:15:39.059" v="3558"/>
        <pc:sldMkLst>
          <pc:docMk/>
          <pc:sldMk cId="656305615" sldId="259"/>
        </pc:sldMkLst>
      </pc:sldChg>
      <pc:sldChg chg="addSp modSp add mod modNotesTx">
        <pc:chgData name="Stan Cox" userId="9376f276357bfffd" providerId="LiveId" clId="{FAC5E9AF-E202-4B9E-B698-7C48329A7D14}" dt="2023-03-26T02:26:24.582" v="3750" actId="6549"/>
        <pc:sldMkLst>
          <pc:docMk/>
          <pc:sldMk cId="1476539941" sldId="259"/>
        </pc:sldMkLst>
        <pc:spChg chg="add mod">
          <ac:chgData name="Stan Cox" userId="9376f276357bfffd" providerId="LiveId" clId="{FAC5E9AF-E202-4B9E-B698-7C48329A7D14}" dt="2023-03-26T02:16:57.409" v="3570" actId="208"/>
          <ac:spMkLst>
            <pc:docMk/>
            <pc:sldMk cId="1476539941" sldId="259"/>
            <ac:spMk id="4" creationId="{D6E17458-F750-494A-C8BC-92E1B326AEF9}"/>
          </ac:spMkLst>
        </pc:spChg>
        <pc:spChg chg="add mod">
          <ac:chgData name="Stan Cox" userId="9376f276357bfffd" providerId="LiveId" clId="{FAC5E9AF-E202-4B9E-B698-7C48329A7D14}" dt="2023-03-26T02:17:20.998" v="3573" actId="207"/>
          <ac:spMkLst>
            <pc:docMk/>
            <pc:sldMk cId="1476539941" sldId="259"/>
            <ac:spMk id="6" creationId="{F978AE75-BF10-D8C6-57D3-AC239BD1EE27}"/>
          </ac:spMkLst>
        </pc:spChg>
        <pc:spChg chg="add mod">
          <ac:chgData name="Stan Cox" userId="9376f276357bfffd" providerId="LiveId" clId="{FAC5E9AF-E202-4B9E-B698-7C48329A7D14}" dt="2023-03-26T02:17:48.477" v="3585" actId="1038"/>
          <ac:spMkLst>
            <pc:docMk/>
            <pc:sldMk cId="1476539941" sldId="259"/>
            <ac:spMk id="7" creationId="{20468115-83A5-6A89-1F12-484455F6552A}"/>
          </ac:spMkLst>
        </pc:spChg>
        <pc:spChg chg="add mod">
          <ac:chgData name="Stan Cox" userId="9376f276357bfffd" providerId="LiveId" clId="{FAC5E9AF-E202-4B9E-B698-7C48329A7D14}" dt="2023-03-26T02:18:11.320" v="3588" actId="207"/>
          <ac:spMkLst>
            <pc:docMk/>
            <pc:sldMk cId="1476539941" sldId="259"/>
            <ac:spMk id="8" creationId="{70576C94-0413-8EBA-1C31-FCC1FFD1E5BA}"/>
          </ac:spMkLst>
        </pc:spChg>
        <pc:spChg chg="add mod">
          <ac:chgData name="Stan Cox" userId="9376f276357bfffd" providerId="LiveId" clId="{FAC5E9AF-E202-4B9E-B698-7C48329A7D14}" dt="2023-03-26T02:26:24.582" v="3750" actId="6549"/>
          <ac:spMkLst>
            <pc:docMk/>
            <pc:sldMk cId="1476539941" sldId="259"/>
            <ac:spMk id="9" creationId="{1FB4C67E-DF0B-BBD0-4DEF-6F4B9AA61C53}"/>
          </ac:spMkLst>
        </pc:spChg>
        <pc:spChg chg="add mod">
          <ac:chgData name="Stan Cox" userId="9376f276357bfffd" providerId="LiveId" clId="{FAC5E9AF-E202-4B9E-B698-7C48329A7D14}" dt="2023-03-26T02:23:08.159" v="3719" actId="207"/>
          <ac:spMkLst>
            <pc:docMk/>
            <pc:sldMk cId="1476539941" sldId="259"/>
            <ac:spMk id="10" creationId="{4032B723-F980-0071-8646-BA61B1FD2DA9}"/>
          </ac:spMkLst>
        </pc:spChg>
        <pc:spChg chg="add mod">
          <ac:chgData name="Stan Cox" userId="9376f276357bfffd" providerId="LiveId" clId="{FAC5E9AF-E202-4B9E-B698-7C48329A7D14}" dt="2023-03-26T02:24:09.229" v="3747" actId="1076"/>
          <ac:spMkLst>
            <pc:docMk/>
            <pc:sldMk cId="1476539941" sldId="259"/>
            <ac:spMk id="11" creationId="{DA25E4EE-5E54-009C-7E9C-B39EE3C8056C}"/>
          </ac:spMkLst>
        </pc:spChg>
        <pc:picChg chg="mod">
          <ac:chgData name="Stan Cox" userId="9376f276357bfffd" providerId="LiveId" clId="{FAC5E9AF-E202-4B9E-B698-7C48329A7D14}" dt="2023-03-26T02:24:05.377" v="3746" actId="1076"/>
          <ac:picMkLst>
            <pc:docMk/>
            <pc:sldMk cId="1476539941" sldId="259"/>
            <ac:picMk id="5" creationId="{7FC4E6C1-E4F7-F082-0503-28F5010735E2}"/>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FCE290A-12AF-8E7B-1641-1F3A16112EDF}"/>
              </a:ext>
            </a:extLst>
          </p:cNvPr>
          <p:cNvSpPr>
            <a:spLocks noGrp="1"/>
          </p:cNvSpPr>
          <p:nvPr>
            <p:ph type="hdr" sz="quarter"/>
          </p:nvPr>
        </p:nvSpPr>
        <p:spPr>
          <a:xfrm>
            <a:off x="-1" y="0"/>
            <a:ext cx="4152901" cy="787400"/>
          </a:xfrm>
          <a:prstGeom prst="rect">
            <a:avLst/>
          </a:prstGeom>
        </p:spPr>
        <p:txBody>
          <a:bodyPr vert="horz" lIns="91440" tIns="45720" rIns="91440" bIns="45720" rtlCol="0"/>
          <a:lstStyle>
            <a:lvl1pPr algn="l">
              <a:defRPr sz="1200"/>
            </a:lvl1pPr>
          </a:lstStyle>
          <a:p>
            <a:r>
              <a:rPr lang="en-US" sz="2000" dirty="0">
                <a:latin typeface="GOOD BRUSH" pitchFamily="2" charset="0"/>
              </a:rPr>
              <a:t>Does the End Justify the Means?</a:t>
            </a:r>
          </a:p>
        </p:txBody>
      </p:sp>
      <p:sp>
        <p:nvSpPr>
          <p:cNvPr id="3" name="Date Placeholder 2">
            <a:extLst>
              <a:ext uri="{FF2B5EF4-FFF2-40B4-BE49-F238E27FC236}">
                <a16:creationId xmlns:a16="http://schemas.microsoft.com/office/drawing/2014/main" id="{058D80C7-4B73-0F3C-996C-29E5F3AEA312}"/>
              </a:ext>
            </a:extLst>
          </p:cNvPr>
          <p:cNvSpPr>
            <a:spLocks noGrp="1"/>
          </p:cNvSpPr>
          <p:nvPr>
            <p:ph type="dt" sz="quarter" idx="1"/>
          </p:nvPr>
        </p:nvSpPr>
        <p:spPr>
          <a:xfrm>
            <a:off x="4356099" y="0"/>
            <a:ext cx="2500313" cy="458788"/>
          </a:xfrm>
          <a:prstGeom prst="rect">
            <a:avLst/>
          </a:prstGeom>
        </p:spPr>
        <p:txBody>
          <a:bodyPr vert="horz" lIns="91440" tIns="45720" rIns="91440" bIns="45720" rtlCol="0"/>
          <a:lstStyle>
            <a:lvl1pPr algn="r">
              <a:defRPr sz="1200"/>
            </a:lvl1pPr>
          </a:lstStyle>
          <a:p>
            <a:r>
              <a:rPr lang="en-US" dirty="0"/>
              <a:t>March 26, 2023</a:t>
            </a:r>
          </a:p>
        </p:txBody>
      </p:sp>
      <p:sp>
        <p:nvSpPr>
          <p:cNvPr id="4" name="Footer Placeholder 3">
            <a:extLst>
              <a:ext uri="{FF2B5EF4-FFF2-40B4-BE49-F238E27FC236}">
                <a16:creationId xmlns:a16="http://schemas.microsoft.com/office/drawing/2014/main" id="{82EE7B42-2A4B-1833-8C7F-BE81B2630DA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West Side church of Christ, Stan Cox</a:t>
            </a:r>
          </a:p>
        </p:txBody>
      </p:sp>
      <p:sp>
        <p:nvSpPr>
          <p:cNvPr id="5" name="Slide Number Placeholder 4">
            <a:extLst>
              <a:ext uri="{FF2B5EF4-FFF2-40B4-BE49-F238E27FC236}">
                <a16:creationId xmlns:a16="http://schemas.microsoft.com/office/drawing/2014/main" id="{EBF3893F-8CC8-C2BA-BF0A-5CFF9816058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lang="en-US" dirty="0"/>
              <a:t>  soundteaching.org    </a:t>
            </a:r>
            <a:fld id="{6F56E491-9114-4707-A005-7A7A5B1B4AF8}" type="slidenum">
              <a:rPr lang="en-US" smtClean="0"/>
              <a:t>‹#›</a:t>
            </a:fld>
            <a:endParaRPr lang="en-US" dirty="0"/>
          </a:p>
        </p:txBody>
      </p:sp>
    </p:spTree>
    <p:extLst>
      <p:ext uri="{BB962C8B-B14F-4D97-AF65-F5344CB8AC3E}">
        <p14:creationId xmlns:p14="http://schemas.microsoft.com/office/powerpoint/2010/main" val="3912965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3D933D-0911-445B-9172-6B0DF32562EF}" type="datetimeFigureOut">
              <a:rPr lang="en-US" smtClean="0"/>
              <a:t>3/25/2023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DA943F-A889-4BB1-8649-4431653DE362}" type="slidenum">
              <a:rPr lang="en-US" smtClean="0"/>
              <a:t>‹#›</a:t>
            </a:fld>
            <a:endParaRPr lang="en-US"/>
          </a:p>
        </p:txBody>
      </p:sp>
    </p:spTree>
    <p:extLst>
      <p:ext uri="{BB962C8B-B14F-4D97-AF65-F5344CB8AC3E}">
        <p14:creationId xmlns:p14="http://schemas.microsoft.com/office/powerpoint/2010/main" val="2815630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Aft>
                <a:spcPts val="0"/>
              </a:spcAft>
            </a:pPr>
            <a:r>
              <a:rPr lang="en-US" sz="1200" b="1" i="0" dirty="0">
                <a:solidFill>
                  <a:srgbClr val="000000"/>
                </a:solidFill>
                <a:effectLst/>
                <a:latin typeface="+mn-lt"/>
              </a:rPr>
              <a:t>Introduction:</a:t>
            </a:r>
          </a:p>
          <a:p>
            <a:pPr marL="171450" indent="-171450" algn="l">
              <a:spcAft>
                <a:spcPts val="0"/>
              </a:spcAft>
              <a:buFont typeface="Arial" panose="020B0604020202020204" pitchFamily="34" charset="0"/>
              <a:buChar char="•"/>
            </a:pPr>
            <a:r>
              <a:rPr lang="en-US" sz="1200" b="1" i="0" dirty="0">
                <a:solidFill>
                  <a:srgbClr val="000000"/>
                </a:solidFill>
                <a:effectLst/>
                <a:latin typeface="+mn-lt"/>
              </a:rPr>
              <a:t>Does the end justify the means? </a:t>
            </a:r>
          </a:p>
          <a:p>
            <a:pPr marL="628650" lvl="1" indent="-171450" algn="l">
              <a:spcAft>
                <a:spcPts val="0"/>
              </a:spcAft>
              <a:buFont typeface="Arial" panose="020B0604020202020204" pitchFamily="34" charset="0"/>
              <a:buChar char="•"/>
            </a:pPr>
            <a:r>
              <a:rPr lang="en-US" sz="1200" b="0" i="0" dirty="0">
                <a:solidFill>
                  <a:srgbClr val="000000"/>
                </a:solidFill>
                <a:effectLst/>
                <a:latin typeface="+mn-lt"/>
              </a:rPr>
              <a:t>Many people think so. </a:t>
            </a:r>
          </a:p>
          <a:p>
            <a:pPr marL="628650" lvl="1" indent="-171450" algn="l">
              <a:spcAft>
                <a:spcPts val="0"/>
              </a:spcAft>
              <a:buFont typeface="Arial" panose="020B0604020202020204" pitchFamily="34" charset="0"/>
              <a:buChar char="•"/>
            </a:pPr>
            <a:r>
              <a:rPr lang="en-US" sz="1200" b="0" i="0" dirty="0">
                <a:solidFill>
                  <a:srgbClr val="000000"/>
                </a:solidFill>
                <a:effectLst/>
                <a:latin typeface="+mn-lt"/>
              </a:rPr>
              <a:t>They have little trouble achieving their goals by whatever means will work. </a:t>
            </a:r>
          </a:p>
          <a:p>
            <a:pPr marL="628650" lvl="1" indent="-171450" algn="l">
              <a:spcAft>
                <a:spcPts val="0"/>
              </a:spcAft>
              <a:buFont typeface="Arial" panose="020B0604020202020204" pitchFamily="34" charset="0"/>
              <a:buChar char="•"/>
            </a:pPr>
            <a:r>
              <a:rPr lang="en-US" sz="1200" b="0" i="0" dirty="0">
                <a:solidFill>
                  <a:srgbClr val="000000"/>
                </a:solidFill>
                <a:effectLst/>
                <a:latin typeface="+mn-lt"/>
              </a:rPr>
              <a:t>If it means lying to succeed, they deceive. </a:t>
            </a:r>
          </a:p>
          <a:p>
            <a:pPr marL="628650" lvl="1" indent="-171450" algn="l">
              <a:spcAft>
                <a:spcPts val="0"/>
              </a:spcAft>
              <a:buFont typeface="Arial" panose="020B0604020202020204" pitchFamily="34" charset="0"/>
              <a:buChar char="•"/>
            </a:pPr>
            <a:r>
              <a:rPr lang="en-US" sz="1200" b="0" i="0" dirty="0">
                <a:solidFill>
                  <a:srgbClr val="000000"/>
                </a:solidFill>
                <a:effectLst/>
                <a:latin typeface="+mn-lt"/>
              </a:rPr>
              <a:t>They malign if it means advancement despite destroying an innocent person’s credibility. </a:t>
            </a:r>
          </a:p>
          <a:p>
            <a:pPr marL="628650" lvl="1" indent="-171450" algn="l">
              <a:spcAft>
                <a:spcPts val="0"/>
              </a:spcAft>
              <a:buFont typeface="Arial" panose="020B0604020202020204" pitchFamily="34" charset="0"/>
              <a:buChar char="•"/>
            </a:pPr>
            <a:r>
              <a:rPr lang="en-US" sz="1200" b="0" i="0" dirty="0">
                <a:solidFill>
                  <a:srgbClr val="000000"/>
                </a:solidFill>
                <a:effectLst/>
                <a:latin typeface="+mn-lt"/>
              </a:rPr>
              <a:t>If it means rejecting the commands of God, they rebel.</a:t>
            </a:r>
          </a:p>
          <a:p>
            <a:pPr marL="171450" indent="-171450" algn="l">
              <a:spcAft>
                <a:spcPts val="0"/>
              </a:spcAft>
              <a:buFont typeface="Arial" panose="020B0604020202020204" pitchFamily="34" charset="0"/>
              <a:buChar char="•"/>
            </a:pPr>
            <a:r>
              <a:rPr lang="en-US" sz="1200" b="1" i="0" dirty="0">
                <a:solidFill>
                  <a:srgbClr val="000000"/>
                </a:solidFill>
                <a:effectLst/>
                <a:latin typeface="+mn-lt"/>
              </a:rPr>
              <a:t>This way of thinking must not find a safe harbor in Christians’ hearts. </a:t>
            </a:r>
          </a:p>
          <a:p>
            <a:pPr marL="628650" lvl="1" indent="-171450" algn="l">
              <a:spcAft>
                <a:spcPts val="0"/>
              </a:spcAft>
              <a:buFont typeface="Arial" panose="020B0604020202020204" pitchFamily="34" charset="0"/>
              <a:buChar char="•"/>
            </a:pPr>
            <a:r>
              <a:rPr lang="en-US" sz="1200" b="0" i="0" dirty="0">
                <a:solidFill>
                  <a:srgbClr val="000000"/>
                </a:solidFill>
                <a:effectLst/>
                <a:latin typeface="+mn-lt"/>
              </a:rPr>
              <a:t>Consider the charge made against Paul, </a:t>
            </a:r>
            <a:r>
              <a:rPr lang="en-US" sz="1200" b="0" i="1" dirty="0">
                <a:solidFill>
                  <a:srgbClr val="000000"/>
                </a:solidFill>
                <a:effectLst/>
                <a:latin typeface="+mn-lt"/>
              </a:rPr>
              <a:t>“Let us do evil that good may come,” </a:t>
            </a:r>
          </a:p>
          <a:p>
            <a:pPr marL="628650" lvl="1" indent="-171450" algn="l">
              <a:spcAft>
                <a:spcPts val="0"/>
              </a:spcAft>
              <a:buFont typeface="Arial" panose="020B0604020202020204" pitchFamily="34" charset="0"/>
              <a:buChar char="•"/>
            </a:pPr>
            <a:r>
              <a:rPr lang="en-US" sz="1200" b="0" i="0" dirty="0">
                <a:solidFill>
                  <a:srgbClr val="000000"/>
                </a:solidFill>
                <a:effectLst/>
                <a:latin typeface="+mn-lt"/>
              </a:rPr>
              <a:t>The apostle refuted it as slander </a:t>
            </a:r>
          </a:p>
          <a:p>
            <a:pPr marL="0" lvl="0" indent="0" algn="l">
              <a:spcAft>
                <a:spcPts val="0"/>
              </a:spcAft>
              <a:buFont typeface="Arial" panose="020B0604020202020204" pitchFamily="34" charset="0"/>
              <a:buNone/>
            </a:pPr>
            <a:r>
              <a:rPr lang="en-US" sz="1200" b="1" i="0" dirty="0">
                <a:solidFill>
                  <a:srgbClr val="000000"/>
                </a:solidFill>
                <a:effectLst/>
                <a:latin typeface="+mn-lt"/>
              </a:rPr>
              <a:t>(Romans 3:7-8), </a:t>
            </a:r>
            <a:r>
              <a:rPr lang="en-US" sz="1200" b="0" i="1" dirty="0">
                <a:solidFill>
                  <a:srgbClr val="000000"/>
                </a:solidFill>
                <a:effectLst/>
                <a:latin typeface="+mn-lt"/>
              </a:rPr>
              <a:t>“</a:t>
            </a:r>
            <a:r>
              <a:rPr lang="en-US" i="1" dirty="0"/>
              <a:t>For if the truth of God has increased through my lie to His glory, why am I also still judged as a sinner?</a:t>
            </a:r>
            <a:r>
              <a:rPr lang="en-US" i="1" baseline="30000" dirty="0"/>
              <a:t> 8</a:t>
            </a:r>
            <a:r>
              <a:rPr lang="en-US" i="1" dirty="0"/>
              <a:t> And why not say, “Let us do evil that good may come”?—as we are slanderously reported and as some affirm that we say. Their condemnation is just.”</a:t>
            </a:r>
            <a:endParaRPr lang="en-US" sz="1200" b="0" i="1" dirty="0">
              <a:solidFill>
                <a:srgbClr val="000000"/>
              </a:solidFill>
              <a:effectLst/>
              <a:latin typeface="+mn-lt"/>
            </a:endParaRPr>
          </a:p>
          <a:p>
            <a:pPr marL="171450" lvl="0" indent="-171450" algn="l">
              <a:spcAft>
                <a:spcPts val="0"/>
              </a:spcAft>
              <a:buFont typeface="Arial" panose="020B0604020202020204" pitchFamily="34" charset="0"/>
              <a:buChar char="•"/>
            </a:pPr>
            <a:r>
              <a:rPr lang="en-US" sz="1200" b="1" i="0" dirty="0">
                <a:solidFill>
                  <a:srgbClr val="000000"/>
                </a:solidFill>
                <a:effectLst/>
                <a:latin typeface="+mn-lt"/>
              </a:rPr>
              <a:t>What God expects instead, is integrity from His children!</a:t>
            </a:r>
          </a:p>
          <a:p>
            <a:pPr marL="0" lvl="0" indent="0" algn="l">
              <a:spcAft>
                <a:spcPts val="0"/>
              </a:spcAft>
              <a:buFont typeface="Arial" panose="020B0604020202020204" pitchFamily="34" charset="0"/>
              <a:buNone/>
            </a:pPr>
            <a:r>
              <a:rPr lang="en-US" sz="1200" b="1" i="0" dirty="0">
                <a:solidFill>
                  <a:srgbClr val="000000"/>
                </a:solidFill>
                <a:effectLst/>
                <a:latin typeface="+mn-lt"/>
              </a:rPr>
              <a:t>(Romans 6:1-2), </a:t>
            </a:r>
            <a:r>
              <a:rPr lang="en-US" sz="1200" b="0" i="1" dirty="0">
                <a:solidFill>
                  <a:srgbClr val="000000"/>
                </a:solidFill>
                <a:effectLst/>
                <a:latin typeface="+mn-lt"/>
              </a:rPr>
              <a:t>“</a:t>
            </a:r>
            <a:r>
              <a:rPr lang="en-US" i="1" dirty="0"/>
              <a:t>What shall we say then? Shall we continue in sin that grace may abound?</a:t>
            </a:r>
            <a:r>
              <a:rPr lang="en-US" i="1" baseline="30000" dirty="0"/>
              <a:t> 2</a:t>
            </a:r>
            <a:r>
              <a:rPr lang="en-US" i="1" dirty="0"/>
              <a:t> Certainly not! How shall we who died to sin live any longer in it?”</a:t>
            </a:r>
            <a:endParaRPr lang="en-US" sz="1200" b="0" i="1" dirty="0">
              <a:solidFill>
                <a:srgbClr val="000000"/>
              </a:solidFill>
              <a:effectLst/>
              <a:latin typeface="+mn-lt"/>
            </a:endParaRPr>
          </a:p>
          <a:p>
            <a:pPr marL="0" lvl="0" indent="0" algn="l">
              <a:spcAft>
                <a:spcPts val="0"/>
              </a:spcAft>
              <a:buFont typeface="Arial" panose="020B0604020202020204" pitchFamily="34" charset="0"/>
              <a:buNone/>
            </a:pPr>
            <a:endParaRPr lang="en-US" sz="1200" b="0" i="0" dirty="0">
              <a:solidFill>
                <a:srgbClr val="000000"/>
              </a:solidFill>
              <a:effectLst/>
              <a:latin typeface="+mn-lt"/>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US" sz="1200" b="0" i="0" dirty="0">
                <a:solidFill>
                  <a:srgbClr val="000000"/>
                </a:solidFill>
                <a:effectLst/>
                <a:latin typeface="+mn-lt"/>
              </a:rPr>
              <a:t>Based on article:  The Means to God's End</a:t>
            </a:r>
            <a:br>
              <a:rPr lang="en-US" sz="1200" b="0" i="0" dirty="0">
                <a:solidFill>
                  <a:srgbClr val="000000"/>
                </a:solidFill>
                <a:effectLst/>
                <a:latin typeface="+mn-lt"/>
              </a:rPr>
            </a:br>
            <a:r>
              <a:rPr lang="en-US" sz="1200" b="0" i="0" dirty="0">
                <a:solidFill>
                  <a:srgbClr val="000000"/>
                </a:solidFill>
                <a:effectLst/>
                <a:latin typeface="+mn-lt"/>
              </a:rPr>
              <a:t>by Joe R. Price</a:t>
            </a:r>
          </a:p>
          <a:p>
            <a:pPr algn="l">
              <a:spcAft>
                <a:spcPts val="0"/>
              </a:spcAft>
            </a:pPr>
            <a:endParaRPr lang="en-US" sz="1200" b="0" i="0" dirty="0">
              <a:solidFill>
                <a:srgbClr val="000000"/>
              </a:solidFill>
              <a:effectLst/>
              <a:latin typeface="+mn-lt"/>
            </a:endParaRPr>
          </a:p>
        </p:txBody>
      </p:sp>
      <p:sp>
        <p:nvSpPr>
          <p:cNvPr id="4" name="Slide Number Placeholder 3"/>
          <p:cNvSpPr>
            <a:spLocks noGrp="1"/>
          </p:cNvSpPr>
          <p:nvPr>
            <p:ph type="sldNum" sz="quarter" idx="5"/>
          </p:nvPr>
        </p:nvSpPr>
        <p:spPr/>
        <p:txBody>
          <a:bodyPr/>
          <a:lstStyle/>
          <a:p>
            <a:fld id="{86DA943F-A889-4BB1-8649-4431653DE362}" type="slidenum">
              <a:rPr lang="en-US" smtClean="0"/>
              <a:t>1</a:t>
            </a:fld>
            <a:endParaRPr lang="en-US"/>
          </a:p>
        </p:txBody>
      </p:sp>
    </p:spTree>
    <p:extLst>
      <p:ext uri="{BB962C8B-B14F-4D97-AF65-F5344CB8AC3E}">
        <p14:creationId xmlns:p14="http://schemas.microsoft.com/office/powerpoint/2010/main" val="1393817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spcAft>
                <a:spcPts val="0"/>
              </a:spcAft>
              <a:buFont typeface="Arial" panose="020B0604020202020204" pitchFamily="34" charset="0"/>
              <a:buNone/>
            </a:pPr>
            <a:r>
              <a:rPr lang="en-US" sz="1200" b="1" i="0" dirty="0">
                <a:solidFill>
                  <a:srgbClr val="000000"/>
                </a:solidFill>
                <a:effectLst/>
                <a:latin typeface="+mn-lt"/>
              </a:rPr>
              <a:t>God disapproves of “the end justifies the means” approach to solving problems. </a:t>
            </a:r>
          </a:p>
          <a:p>
            <a:pPr marL="171450" indent="-171450" algn="l">
              <a:spcAft>
                <a:spcPts val="0"/>
              </a:spcAft>
              <a:buFont typeface="Arial" panose="020B0604020202020204" pitchFamily="34" charset="0"/>
              <a:buChar char="•"/>
            </a:pPr>
            <a:r>
              <a:rPr lang="en-US" sz="1200" b="0" i="0" dirty="0">
                <a:solidFill>
                  <a:srgbClr val="000000"/>
                </a:solidFill>
                <a:effectLst/>
                <a:latin typeface="+mn-lt"/>
              </a:rPr>
              <a:t>In Numbers 20, God instructed Moses to get water for the people. Notice his exact words…</a:t>
            </a:r>
          </a:p>
          <a:p>
            <a:pPr marL="0" indent="0" algn="l">
              <a:spcAft>
                <a:spcPts val="0"/>
              </a:spcAft>
              <a:buFont typeface="Arial" panose="020B0604020202020204" pitchFamily="34" charset="0"/>
              <a:buNone/>
            </a:pPr>
            <a:r>
              <a:rPr lang="en-US" sz="1200" b="1" i="0" dirty="0">
                <a:solidFill>
                  <a:srgbClr val="000000"/>
                </a:solidFill>
                <a:effectLst/>
                <a:latin typeface="+mn-lt"/>
              </a:rPr>
              <a:t>(</a:t>
            </a:r>
            <a:r>
              <a:rPr lang="en-US" b="1" dirty="0"/>
              <a:t>Numbers 20:7-8), </a:t>
            </a:r>
            <a:r>
              <a:rPr lang="en-US" i="1" dirty="0"/>
              <a:t>“Then the Lord spoke to Moses, saying,</a:t>
            </a:r>
            <a:r>
              <a:rPr lang="en-US" i="1" baseline="30000" dirty="0"/>
              <a:t> 8</a:t>
            </a:r>
            <a:r>
              <a:rPr lang="en-US" i="1" dirty="0"/>
              <a:t> “Take the rod; you and your brother Aaron gather the congregation together. Speak to the rock before their eyes, and it will yield its water; thus you shall bring water for them out of the rock, and give drink to the congregation and their animals.”</a:t>
            </a:r>
          </a:p>
          <a:p>
            <a:pPr marL="628650" lvl="1" indent="-171450" algn="l">
              <a:spcAft>
                <a:spcPts val="0"/>
              </a:spcAft>
              <a:buFont typeface="Arial" panose="020B0604020202020204" pitchFamily="34" charset="0"/>
              <a:buChar char="•"/>
            </a:pPr>
            <a:r>
              <a:rPr lang="en-US" sz="1200" b="0" i="0" dirty="0">
                <a:solidFill>
                  <a:srgbClr val="000000"/>
                </a:solidFill>
                <a:effectLst/>
                <a:latin typeface="+mn-lt"/>
              </a:rPr>
              <a:t>Instead of speaking to the rock, Moses struck it, disobeying God</a:t>
            </a:r>
          </a:p>
          <a:p>
            <a:pPr marL="0" lvl="0" indent="0" algn="l">
              <a:spcAft>
                <a:spcPts val="0"/>
              </a:spcAft>
              <a:buFont typeface="Arial" panose="020B0604020202020204" pitchFamily="34" charset="0"/>
              <a:buNone/>
            </a:pPr>
            <a:r>
              <a:rPr lang="en-US" sz="1200" b="1" i="0" dirty="0">
                <a:solidFill>
                  <a:srgbClr val="000000"/>
                </a:solidFill>
                <a:effectLst/>
                <a:latin typeface="+mn-lt"/>
              </a:rPr>
              <a:t>(</a:t>
            </a:r>
            <a:r>
              <a:rPr lang="en-US" b="1" dirty="0"/>
              <a:t>Numbers 20:10-11), </a:t>
            </a:r>
            <a:r>
              <a:rPr lang="en-US" i="1" dirty="0"/>
              <a:t>“And Moses and Aaron gathered the assembly together before the rock; and he said to them, “Hear now, you rebels! Must we bring water for you out of this rock?”</a:t>
            </a:r>
            <a:r>
              <a:rPr lang="en-US" i="1" baseline="30000" dirty="0"/>
              <a:t> 11</a:t>
            </a:r>
            <a:r>
              <a:rPr lang="en-US" i="1" dirty="0"/>
              <a:t> Then Moses lifted his hand and struck the rock twice with his rod; and water came out abundantly, and the congregation and their animals drank.”</a:t>
            </a:r>
          </a:p>
          <a:p>
            <a:pPr marL="628650" lvl="1" indent="-171450" algn="l">
              <a:spcAft>
                <a:spcPts val="0"/>
              </a:spcAft>
              <a:buFont typeface="Arial" panose="020B0604020202020204" pitchFamily="34" charset="0"/>
              <a:buChar char="•"/>
            </a:pPr>
            <a:r>
              <a:rPr lang="en-US" sz="1200" b="0" i="0" dirty="0">
                <a:solidFill>
                  <a:srgbClr val="000000"/>
                </a:solidFill>
                <a:effectLst/>
                <a:latin typeface="+mn-lt"/>
              </a:rPr>
              <a:t>Here the consequences of Moses changing the means, though the end was the same</a:t>
            </a:r>
          </a:p>
          <a:p>
            <a:pPr marL="0" lvl="0" indent="0" algn="l">
              <a:spcAft>
                <a:spcPts val="0"/>
              </a:spcAft>
              <a:buFont typeface="Arial" panose="020B0604020202020204" pitchFamily="34" charset="0"/>
              <a:buNone/>
            </a:pPr>
            <a:r>
              <a:rPr lang="en-US" sz="1200" b="1" i="0" dirty="0">
                <a:solidFill>
                  <a:srgbClr val="000000"/>
                </a:solidFill>
                <a:effectLst/>
                <a:latin typeface="+mn-lt"/>
              </a:rPr>
              <a:t>(</a:t>
            </a:r>
            <a:r>
              <a:rPr lang="en-US" b="1" dirty="0"/>
              <a:t>Numbers 20:12), </a:t>
            </a:r>
            <a:r>
              <a:rPr lang="en-US" i="1" dirty="0"/>
              <a:t>“Then the Lord spoke to Moses and Aaron, “Because you did not believe Me, to hallow Me in the eyes of the children of Israel, therefore you shall not bring this assembly into the land which I have given them.”</a:t>
            </a:r>
            <a:endParaRPr lang="en-US" sz="1200" b="0" i="1" dirty="0">
              <a:solidFill>
                <a:srgbClr val="000000"/>
              </a:solidFill>
              <a:effectLst/>
              <a:latin typeface="+mn-lt"/>
            </a:endParaRPr>
          </a:p>
          <a:p>
            <a:pPr marL="628650" lvl="1" indent="-171450" algn="l">
              <a:spcAft>
                <a:spcPts val="0"/>
              </a:spcAft>
              <a:buFont typeface="Arial" panose="020B0604020202020204" pitchFamily="34" charset="0"/>
              <a:buChar char="•"/>
            </a:pPr>
            <a:r>
              <a:rPr lang="en-US" sz="1200" b="0" i="0" dirty="0">
                <a:solidFill>
                  <a:srgbClr val="000000"/>
                </a:solidFill>
                <a:effectLst/>
                <a:latin typeface="+mn-lt"/>
              </a:rPr>
              <a:t>As the people finally approached the promised land. God spoke again to Moses</a:t>
            </a:r>
          </a:p>
          <a:p>
            <a:pPr marL="0" lvl="0" indent="0" algn="l">
              <a:spcAft>
                <a:spcPts val="0"/>
              </a:spcAft>
              <a:buFont typeface="Arial" panose="020B0604020202020204" pitchFamily="34" charset="0"/>
              <a:buNone/>
            </a:pPr>
            <a:r>
              <a:rPr lang="en-US" b="1" dirty="0"/>
              <a:t>(Numbers 27:12-14), </a:t>
            </a:r>
            <a:r>
              <a:rPr lang="en-US" b="0" i="1" dirty="0"/>
              <a:t>“Now the Lord said to Moses: “Go up into this Mount </a:t>
            </a:r>
            <a:r>
              <a:rPr lang="en-US" b="0" i="1" dirty="0" err="1"/>
              <a:t>Abarim</a:t>
            </a:r>
            <a:r>
              <a:rPr lang="en-US" b="0" i="1" dirty="0"/>
              <a:t>, and see the land which I have given to the children of Israel.</a:t>
            </a:r>
            <a:r>
              <a:rPr lang="en-US" b="0" i="1" baseline="30000" dirty="0"/>
              <a:t> 13</a:t>
            </a:r>
            <a:r>
              <a:rPr lang="en-US" b="0" i="1" dirty="0"/>
              <a:t> And when you have seen it, you also shall be gathered to your people, as Aaron your brother was gathered.</a:t>
            </a:r>
            <a:r>
              <a:rPr lang="en-US" b="0" i="1" baseline="30000" dirty="0"/>
              <a:t> 14</a:t>
            </a:r>
            <a:r>
              <a:rPr lang="en-US" b="0" i="1" dirty="0"/>
              <a:t> For in the Wilderness of Zin, during the strife of the congregation, you rebelled against My command to hallow Me at the waters before their eyes.”</a:t>
            </a:r>
            <a:endParaRPr lang="en-US" sz="1200" b="0" i="1" dirty="0">
              <a:solidFill>
                <a:srgbClr val="000000"/>
              </a:solidFill>
              <a:effectLst/>
              <a:latin typeface="+mn-lt"/>
            </a:endParaRPr>
          </a:p>
          <a:p>
            <a:pPr marL="628650" lvl="1" indent="-171450" algn="l">
              <a:spcAft>
                <a:spcPts val="0"/>
              </a:spcAft>
              <a:buFont typeface="Arial" panose="020B0604020202020204" pitchFamily="34" charset="0"/>
              <a:buChar char="•"/>
            </a:pPr>
            <a:r>
              <a:rPr lang="en-US" sz="1200" b="0" i="0" dirty="0">
                <a:solidFill>
                  <a:srgbClr val="000000"/>
                </a:solidFill>
                <a:effectLst/>
                <a:latin typeface="+mn-lt"/>
              </a:rPr>
              <a:t>The “end justifies the means” mindset says, “God must have been pleased since water came from the rock.”</a:t>
            </a:r>
          </a:p>
          <a:p>
            <a:pPr marL="628650" lvl="1" indent="-171450" algn="l">
              <a:spcAft>
                <a:spcPts val="0"/>
              </a:spcAft>
              <a:buFont typeface="Arial" panose="020B0604020202020204" pitchFamily="34" charset="0"/>
              <a:buChar char="•"/>
            </a:pPr>
            <a:r>
              <a:rPr lang="en-US" sz="1200" b="0" i="0" dirty="0">
                <a:solidFill>
                  <a:srgbClr val="000000"/>
                </a:solidFill>
                <a:effectLst/>
                <a:latin typeface="+mn-lt"/>
              </a:rPr>
              <a:t>But, God was not pleased with the means Moses used.  He called it UNBELIEF (20:12) and REBELLION (27:14)</a:t>
            </a:r>
          </a:p>
          <a:p>
            <a:pPr marL="171450" indent="-171450" algn="l">
              <a:spcAft>
                <a:spcPts val="0"/>
              </a:spcAft>
              <a:buFont typeface="Arial" panose="020B0604020202020204" pitchFamily="34" charset="0"/>
              <a:buChar char="•"/>
            </a:pPr>
            <a:r>
              <a:rPr lang="en-US" sz="1200" b="1" i="0" dirty="0">
                <a:solidFill>
                  <a:srgbClr val="000000"/>
                </a:solidFill>
                <a:effectLst/>
                <a:latin typeface="+mn-lt"/>
              </a:rPr>
              <a:t>[CLICK] In 1 Samuel 15, God told King Saul to utterly destroy the Amalekites and their possessions. Notice His exact words…</a:t>
            </a:r>
          </a:p>
          <a:p>
            <a:pPr marL="0" indent="0" algn="l">
              <a:spcAft>
                <a:spcPts val="0"/>
              </a:spcAft>
              <a:buFont typeface="Arial" panose="020B0604020202020204" pitchFamily="34" charset="0"/>
              <a:buNone/>
            </a:pPr>
            <a:r>
              <a:rPr lang="en-US" b="1" dirty="0"/>
              <a:t>(1 Samuel 15:2-3), </a:t>
            </a:r>
            <a:r>
              <a:rPr lang="en-US" i="1" dirty="0"/>
              <a:t>“Thus says the Lord of hosts: ‘I will punish Amalek for what he did to Israel, how he ambushed him on the way when he came up from Egypt.</a:t>
            </a:r>
            <a:r>
              <a:rPr lang="en-US" i="1" baseline="30000" dirty="0"/>
              <a:t> 3</a:t>
            </a:r>
            <a:r>
              <a:rPr lang="en-US" i="1" dirty="0"/>
              <a:t> Now go and attack Amalek, and utterly destroy all that they have, and do not spare them. But kill both man and woman, infant and nursing child, ox and sheep, camel and donkey.’ ”</a:t>
            </a:r>
            <a:endParaRPr lang="en-US" sz="1200" b="0" i="1" dirty="0">
              <a:solidFill>
                <a:srgbClr val="000000"/>
              </a:solidFill>
              <a:effectLst/>
              <a:latin typeface="+mn-lt"/>
            </a:endParaRPr>
          </a:p>
          <a:p>
            <a:pPr marL="628650" lvl="1" indent="-171450" algn="l">
              <a:spcAft>
                <a:spcPts val="0"/>
              </a:spcAft>
              <a:buFont typeface="Arial" panose="020B0604020202020204" pitchFamily="34" charset="0"/>
              <a:buChar char="•"/>
            </a:pPr>
            <a:r>
              <a:rPr lang="en-US" sz="1200" b="0" i="0" dirty="0">
                <a:solidFill>
                  <a:srgbClr val="000000"/>
                </a:solidFill>
                <a:effectLst/>
                <a:latin typeface="+mn-lt"/>
              </a:rPr>
              <a:t>Instead, Saul spared both the King (Agag), and some of the best of the flocks</a:t>
            </a:r>
          </a:p>
          <a:p>
            <a:pPr marL="0" lvl="0" indent="0" algn="l">
              <a:spcAft>
                <a:spcPts val="0"/>
              </a:spcAft>
              <a:buFont typeface="Arial" panose="020B0604020202020204" pitchFamily="34" charset="0"/>
              <a:buNone/>
            </a:pPr>
            <a:r>
              <a:rPr lang="en-US" b="1" dirty="0"/>
              <a:t>(1 Samuel 15:9), </a:t>
            </a:r>
            <a:r>
              <a:rPr lang="en-US" i="1" dirty="0"/>
              <a:t>“But Saul and the people spared Agag and the best of the sheep, the oxen, the fatlings, the lambs, and all that was good, and were unwilling to utterly destroy them. But everything despised and worthless, that they utterly destroyed.”</a:t>
            </a:r>
            <a:endParaRPr lang="en-US" sz="1200" b="0" i="1" dirty="0">
              <a:solidFill>
                <a:srgbClr val="000000"/>
              </a:solidFill>
              <a:effectLst/>
              <a:latin typeface="+mn-lt"/>
            </a:endParaRPr>
          </a:p>
          <a:p>
            <a:pPr marL="628650" lvl="1" indent="-171450" algn="l">
              <a:spcAft>
                <a:spcPts val="0"/>
              </a:spcAft>
              <a:buFont typeface="Arial" panose="020B0604020202020204" pitchFamily="34" charset="0"/>
              <a:buChar char="•"/>
            </a:pPr>
            <a:r>
              <a:rPr lang="en-US" sz="1200" b="0" i="0" dirty="0">
                <a:solidFill>
                  <a:srgbClr val="000000"/>
                </a:solidFill>
                <a:effectLst/>
                <a:latin typeface="+mn-lt"/>
              </a:rPr>
              <a:t>God was not pleased with the sparing of some, though Israel were able to defeat the Amalekites.</a:t>
            </a:r>
          </a:p>
          <a:p>
            <a:pPr marL="0" lvl="0" indent="0" algn="l">
              <a:spcAft>
                <a:spcPts val="0"/>
              </a:spcAft>
              <a:buFont typeface="Arial" panose="020B0604020202020204" pitchFamily="34" charset="0"/>
              <a:buNone/>
            </a:pPr>
            <a:r>
              <a:rPr lang="en-US" b="1" dirty="0"/>
              <a:t>(1 Samuel 15:22-23), </a:t>
            </a:r>
            <a:r>
              <a:rPr lang="en-US" i="1" dirty="0"/>
              <a:t>“So Samuel said: “Has the Lord as great delight in burnt offerings and sacrifices, as in obeying the voice of the Lord? Behold, to obey is better than sacrifice, and to heed than the fat of rams. </a:t>
            </a:r>
            <a:r>
              <a:rPr lang="en-US" i="1" baseline="30000" dirty="0"/>
              <a:t>23</a:t>
            </a:r>
            <a:r>
              <a:rPr lang="en-US" i="1" dirty="0"/>
              <a:t> For rebellion is as the sin of witchcraft, and stubbornness is as iniquity and idolatry. Because you have rejected the word of the Lord, He also has rejected you from being king.”</a:t>
            </a:r>
          </a:p>
          <a:p>
            <a:pPr marL="628650" lvl="1" indent="-171450" algn="l">
              <a:spcAft>
                <a:spcPts val="0"/>
              </a:spcAft>
              <a:buFont typeface="Arial" panose="020B0604020202020204" pitchFamily="34" charset="0"/>
              <a:buChar char="•"/>
            </a:pPr>
            <a:r>
              <a:rPr lang="en-US" sz="1200" b="0" i="0" dirty="0">
                <a:solidFill>
                  <a:srgbClr val="000000"/>
                </a:solidFill>
                <a:effectLst/>
                <a:latin typeface="+mn-lt"/>
              </a:rPr>
              <a:t>Again, some might say that God was pleased, and the proof was that the Amalekites were destroyed!</a:t>
            </a:r>
          </a:p>
          <a:p>
            <a:pPr marL="628650" lvl="1" indent="-171450" algn="l">
              <a:spcAft>
                <a:spcPts val="0"/>
              </a:spcAft>
              <a:buFont typeface="Arial" panose="020B0604020202020204" pitchFamily="34" charset="0"/>
              <a:buChar char="•"/>
            </a:pPr>
            <a:r>
              <a:rPr lang="en-US" sz="1200" b="0" i="0" dirty="0">
                <a:solidFill>
                  <a:srgbClr val="000000"/>
                </a:solidFill>
                <a:effectLst/>
                <a:latin typeface="+mn-lt"/>
              </a:rPr>
              <a:t>But, God called it DISOBEDIENCE (15:22), REBELLION AND STUBBORNNESS (15:23).</a:t>
            </a:r>
          </a:p>
          <a:p>
            <a:pPr marL="171450" indent="-171450" algn="l">
              <a:spcAft>
                <a:spcPts val="0"/>
              </a:spcAft>
              <a:buFont typeface="Arial" panose="020B0604020202020204" pitchFamily="34" charset="0"/>
              <a:buChar char="•"/>
            </a:pPr>
            <a:r>
              <a:rPr lang="en-US" sz="1200" b="1" i="0" dirty="0">
                <a:solidFill>
                  <a:srgbClr val="000000"/>
                </a:solidFill>
                <a:effectLst/>
                <a:latin typeface="+mn-lt"/>
              </a:rPr>
              <a:t>[CLICK], Whether you say “the end justifies the means” or “the means justifies the end”, you are being presumptuous!</a:t>
            </a:r>
          </a:p>
          <a:p>
            <a:pPr marL="628650" lvl="1" indent="-171450" algn="l">
              <a:spcAft>
                <a:spcPts val="0"/>
              </a:spcAft>
              <a:buFont typeface="Arial" panose="020B0604020202020204" pitchFamily="34" charset="0"/>
              <a:buChar char="•"/>
            </a:pPr>
            <a:r>
              <a:rPr lang="en-US" sz="1200" b="0" i="0" dirty="0">
                <a:solidFill>
                  <a:srgbClr val="000000"/>
                </a:solidFill>
                <a:effectLst/>
                <a:latin typeface="+mn-lt"/>
              </a:rPr>
              <a:t>In fact, both the ends and the means must please God!</a:t>
            </a:r>
          </a:p>
          <a:p>
            <a:pPr marL="0" lvl="0" indent="0" algn="l">
              <a:spcAft>
                <a:spcPts val="0"/>
              </a:spcAft>
              <a:buFont typeface="Arial" panose="020B0604020202020204" pitchFamily="34" charset="0"/>
              <a:buNone/>
            </a:pPr>
            <a:r>
              <a:rPr lang="en-US" sz="1200" b="1" i="0" dirty="0">
                <a:solidFill>
                  <a:srgbClr val="000000"/>
                </a:solidFill>
                <a:effectLst/>
                <a:latin typeface="+mn-lt"/>
              </a:rPr>
              <a:t>(</a:t>
            </a:r>
            <a:r>
              <a:rPr lang="en-US" b="1" dirty="0"/>
              <a:t>Jeremiah 10:23), </a:t>
            </a:r>
            <a:r>
              <a:rPr lang="en-US" i="1" dirty="0"/>
              <a:t>“O Lord, I know the way of man is not in himself; it is not in man who walks to direct his own steps.”</a:t>
            </a:r>
          </a:p>
          <a:p>
            <a:pPr marL="0" lvl="0" indent="0" algn="l">
              <a:spcAft>
                <a:spcPts val="0"/>
              </a:spcAft>
              <a:buFont typeface="Arial" panose="020B0604020202020204" pitchFamily="34" charset="0"/>
              <a:buNone/>
            </a:pPr>
            <a:r>
              <a:rPr lang="en-US" b="1" dirty="0"/>
              <a:t>(Proverbs 14:12), </a:t>
            </a:r>
            <a:r>
              <a:rPr lang="en-US" i="1" dirty="0"/>
              <a:t>“There is a way that seems right to a man, but its end is the way of death.”</a:t>
            </a:r>
          </a:p>
          <a:p>
            <a:pPr marL="628650" lvl="1" indent="-171450" algn="l">
              <a:spcAft>
                <a:spcPts val="0"/>
              </a:spcAft>
              <a:buFont typeface="Arial" panose="020B0604020202020204" pitchFamily="34" charset="0"/>
              <a:buChar char="•"/>
            </a:pPr>
            <a:r>
              <a:rPr lang="en-US" sz="1200" b="0" i="0" dirty="0">
                <a:solidFill>
                  <a:srgbClr val="000000"/>
                </a:solidFill>
                <a:effectLst/>
                <a:latin typeface="+mn-lt"/>
              </a:rPr>
              <a:t>In fact, to have God’s approval both the end AND the means to that end must have God’s sanction!</a:t>
            </a:r>
          </a:p>
          <a:p>
            <a:pPr marL="0" lvl="0" indent="0" algn="l">
              <a:spcAft>
                <a:spcPts val="0"/>
              </a:spcAft>
              <a:buFont typeface="Arial" panose="020B0604020202020204" pitchFamily="34" charset="0"/>
              <a:buNone/>
            </a:pPr>
            <a:r>
              <a:rPr lang="en-US" sz="1200" b="1" i="0" dirty="0">
                <a:solidFill>
                  <a:srgbClr val="000000"/>
                </a:solidFill>
                <a:effectLst/>
                <a:latin typeface="+mn-lt"/>
              </a:rPr>
              <a:t>(</a:t>
            </a:r>
            <a:r>
              <a:rPr lang="en-US" b="1" dirty="0"/>
              <a:t>Colossians 3:17), </a:t>
            </a:r>
            <a:r>
              <a:rPr lang="en-US" i="1" dirty="0"/>
              <a:t>“And whatever you do in word or deed, do all in the name of the Lord Jesus, giving thanks to God the Father through Him.”</a:t>
            </a:r>
            <a:endParaRPr lang="en-US" sz="1200" b="0" i="1" dirty="0">
              <a:solidFill>
                <a:srgbClr val="000000"/>
              </a:solidFill>
              <a:effectLst/>
              <a:latin typeface="+mn-lt"/>
            </a:endParaRPr>
          </a:p>
          <a:p>
            <a:pPr algn="l">
              <a:spcAft>
                <a:spcPts val="0"/>
              </a:spcAft>
            </a:pPr>
            <a:endParaRPr lang="en-US" sz="1200" b="0" i="0" dirty="0">
              <a:solidFill>
                <a:srgbClr val="000000"/>
              </a:solidFill>
              <a:effectLst/>
              <a:latin typeface="+mn-lt"/>
            </a:endParaRPr>
          </a:p>
          <a:p>
            <a:endParaRPr lang="en-US" dirty="0"/>
          </a:p>
        </p:txBody>
      </p:sp>
      <p:sp>
        <p:nvSpPr>
          <p:cNvPr id="4" name="Slide Number Placeholder 3"/>
          <p:cNvSpPr>
            <a:spLocks noGrp="1"/>
          </p:cNvSpPr>
          <p:nvPr>
            <p:ph type="sldNum" sz="quarter" idx="5"/>
          </p:nvPr>
        </p:nvSpPr>
        <p:spPr/>
        <p:txBody>
          <a:bodyPr/>
          <a:lstStyle/>
          <a:p>
            <a:fld id="{86DA943F-A889-4BB1-8649-4431653DE362}" type="slidenum">
              <a:rPr lang="en-US" smtClean="0"/>
              <a:t>2</a:t>
            </a:fld>
            <a:endParaRPr lang="en-US"/>
          </a:p>
        </p:txBody>
      </p:sp>
    </p:spTree>
    <p:extLst>
      <p:ext uri="{BB962C8B-B14F-4D97-AF65-F5344CB8AC3E}">
        <p14:creationId xmlns:p14="http://schemas.microsoft.com/office/powerpoint/2010/main" val="2856974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Aft>
                <a:spcPts val="0"/>
              </a:spcAft>
            </a:pPr>
            <a:r>
              <a:rPr lang="en-US" sz="1200" b="1" i="0" dirty="0">
                <a:solidFill>
                  <a:srgbClr val="000000"/>
                </a:solidFill>
                <a:effectLst/>
                <a:latin typeface="+mn-lt"/>
              </a:rPr>
              <a:t>Practical application of this truth is evident. </a:t>
            </a:r>
          </a:p>
          <a:p>
            <a:pPr marL="171450" indent="-171450" algn="l">
              <a:spcAft>
                <a:spcPts val="0"/>
              </a:spcAft>
              <a:buFont typeface="Arial" panose="020B0604020202020204" pitchFamily="34" charset="0"/>
              <a:buChar char="•"/>
            </a:pPr>
            <a:r>
              <a:rPr lang="en-US" sz="1200" b="1" i="0" dirty="0">
                <a:solidFill>
                  <a:srgbClr val="000000"/>
                </a:solidFill>
                <a:effectLst/>
                <a:latin typeface="+mn-lt"/>
              </a:rPr>
              <a:t>We do not decide for ourselves the “means” (how) of salvation, faithful living, or going to heaven.</a:t>
            </a:r>
          </a:p>
          <a:p>
            <a:pPr marL="628650" lvl="1" indent="-171450" algn="l">
              <a:spcAft>
                <a:spcPts val="0"/>
              </a:spcAft>
              <a:buFont typeface="Arial" panose="020B0604020202020204" pitchFamily="34" charset="0"/>
              <a:buChar char="•"/>
            </a:pPr>
            <a:r>
              <a:rPr lang="en-US" sz="1200" b="0" i="0" dirty="0">
                <a:solidFill>
                  <a:srgbClr val="000000"/>
                </a:solidFill>
                <a:effectLst/>
                <a:latin typeface="+mn-lt"/>
              </a:rPr>
              <a:t>Instead, we listen and obey </a:t>
            </a:r>
          </a:p>
          <a:p>
            <a:pPr marL="0" indent="0" algn="l">
              <a:spcAft>
                <a:spcPts val="0"/>
              </a:spcAft>
              <a:buFont typeface="Arial" panose="020B0604020202020204" pitchFamily="34" charset="0"/>
              <a:buNone/>
            </a:pPr>
            <a:r>
              <a:rPr lang="en-US" sz="1200" b="1" i="0" dirty="0">
                <a:solidFill>
                  <a:srgbClr val="000000"/>
                </a:solidFill>
                <a:effectLst/>
                <a:latin typeface="+mn-lt"/>
              </a:rPr>
              <a:t>(Luke 8:8, 18), [Explanation of the Parable of the Sower, Good Soil], </a:t>
            </a:r>
            <a:r>
              <a:rPr lang="en-US" sz="1200" b="0" i="1" dirty="0">
                <a:solidFill>
                  <a:srgbClr val="000000"/>
                </a:solidFill>
                <a:effectLst/>
                <a:latin typeface="+mn-lt"/>
              </a:rPr>
              <a:t>“</a:t>
            </a:r>
            <a:r>
              <a:rPr lang="en-US" i="1" dirty="0"/>
              <a:t>But others fell on good ground, sprang up, and yielded a crop a hundredfold.” When He had said these things He cried, </a:t>
            </a:r>
            <a:r>
              <a:rPr lang="en-US" i="1" u="sng" dirty="0"/>
              <a:t>“He who has ears to hear, let him hear!”</a:t>
            </a:r>
          </a:p>
          <a:p>
            <a:pPr marL="0" indent="0" algn="l">
              <a:spcAft>
                <a:spcPts val="0"/>
              </a:spcAft>
              <a:buFont typeface="Arial" panose="020B0604020202020204" pitchFamily="34" charset="0"/>
              <a:buNone/>
            </a:pPr>
            <a:r>
              <a:rPr lang="en-US" sz="1200" b="1" i="0" dirty="0">
                <a:solidFill>
                  <a:srgbClr val="000000"/>
                </a:solidFill>
                <a:effectLst/>
                <a:latin typeface="+mn-lt"/>
              </a:rPr>
              <a:t>(18), </a:t>
            </a:r>
            <a:r>
              <a:rPr lang="en-US" sz="1200" b="0" i="1" dirty="0">
                <a:solidFill>
                  <a:srgbClr val="000000"/>
                </a:solidFill>
                <a:effectLst/>
                <a:latin typeface="+mn-lt"/>
              </a:rPr>
              <a:t>“</a:t>
            </a:r>
            <a:r>
              <a:rPr lang="en-US" i="1" u="sng" dirty="0"/>
              <a:t>Therefore take heed how you hear</a:t>
            </a:r>
            <a:r>
              <a:rPr lang="en-US" i="1" dirty="0"/>
              <a:t>. For whoever has, to him more will be given; and whoever does not have, even what he seems to have will be taken from him.”</a:t>
            </a:r>
            <a:endParaRPr lang="en-US" sz="1200" b="0" i="1" dirty="0">
              <a:solidFill>
                <a:srgbClr val="000000"/>
              </a:solidFill>
              <a:effectLst/>
              <a:latin typeface="+mn-lt"/>
            </a:endParaRPr>
          </a:p>
          <a:p>
            <a:pPr marL="0" indent="0" algn="l">
              <a:spcAft>
                <a:spcPts val="0"/>
              </a:spcAft>
              <a:buFont typeface="Arial" panose="020B0604020202020204" pitchFamily="34" charset="0"/>
              <a:buNone/>
            </a:pPr>
            <a:r>
              <a:rPr lang="en-US" sz="1200" b="1" i="0" dirty="0">
                <a:solidFill>
                  <a:srgbClr val="000000"/>
                </a:solidFill>
                <a:effectLst/>
                <a:latin typeface="+mn-lt"/>
              </a:rPr>
              <a:t>(Matthew 7:21), </a:t>
            </a:r>
            <a:r>
              <a:rPr lang="en-US" sz="1200" b="0" i="1" dirty="0">
                <a:solidFill>
                  <a:srgbClr val="000000"/>
                </a:solidFill>
                <a:effectLst/>
                <a:latin typeface="+mn-lt"/>
              </a:rPr>
              <a:t>“</a:t>
            </a:r>
            <a:r>
              <a:rPr lang="en-US" i="1" dirty="0"/>
              <a:t>Not everyone who says to Me, ‘Lord, Lord,’ shall enter the kingdom of heaven, but he who does the will of My Father in heaven.”</a:t>
            </a:r>
            <a:endParaRPr lang="en-US" sz="1200" b="0" i="1" dirty="0">
              <a:solidFill>
                <a:srgbClr val="000000"/>
              </a:solidFill>
              <a:effectLst/>
              <a:latin typeface="+mn-lt"/>
            </a:endParaRPr>
          </a:p>
          <a:p>
            <a:pPr marL="628650" lvl="1" indent="-171450" algn="l">
              <a:spcAft>
                <a:spcPts val="0"/>
              </a:spcAft>
              <a:buFont typeface="Arial" panose="020B0604020202020204" pitchFamily="34" charset="0"/>
              <a:buChar char="•"/>
            </a:pPr>
            <a:r>
              <a:rPr lang="en-US" sz="1200" b="0" i="0" dirty="0">
                <a:solidFill>
                  <a:srgbClr val="000000"/>
                </a:solidFill>
                <a:effectLst/>
                <a:latin typeface="+mn-lt"/>
              </a:rPr>
              <a:t>When the Lord establishes the means to the end, He expects us to follow His means to the end.</a:t>
            </a:r>
          </a:p>
          <a:p>
            <a:pPr marL="171450" indent="-171450" algn="l">
              <a:spcAft>
                <a:spcPts val="0"/>
              </a:spcAft>
              <a:buFont typeface="Arial" panose="020B0604020202020204" pitchFamily="34" charset="0"/>
              <a:buChar char="•"/>
            </a:pPr>
            <a:r>
              <a:rPr lang="en-US" sz="1200" b="1" i="0" dirty="0">
                <a:solidFill>
                  <a:srgbClr val="000000"/>
                </a:solidFill>
                <a:effectLst/>
                <a:latin typeface="+mn-lt"/>
              </a:rPr>
              <a:t>[CLICK] All we do in life must be with Christ’s authority </a:t>
            </a:r>
          </a:p>
          <a:p>
            <a:pPr marL="0" indent="0" algn="l">
              <a:spcAft>
                <a:spcPts val="0"/>
              </a:spcAft>
              <a:buFont typeface="Arial" panose="020B0604020202020204" pitchFamily="34" charset="0"/>
              <a:buNone/>
            </a:pPr>
            <a:r>
              <a:rPr lang="en-US" sz="1200" b="1" i="0" dirty="0">
                <a:solidFill>
                  <a:srgbClr val="000000"/>
                </a:solidFill>
                <a:effectLst/>
                <a:latin typeface="+mn-lt"/>
              </a:rPr>
              <a:t>(Matt. 28:18), </a:t>
            </a:r>
            <a:r>
              <a:rPr lang="en-US" sz="1200" b="0" i="1" dirty="0">
                <a:solidFill>
                  <a:srgbClr val="000000"/>
                </a:solidFill>
                <a:effectLst/>
                <a:latin typeface="+mn-lt"/>
              </a:rPr>
              <a:t>“</a:t>
            </a:r>
            <a:r>
              <a:rPr lang="en-US" b="0" i="1" dirty="0"/>
              <a:t>And Jesus came and spoke to them, saying, “All authority has been given to Me in heaven and on earth.”</a:t>
            </a:r>
            <a:endParaRPr lang="en-US" sz="1200" b="0" i="1" dirty="0">
              <a:solidFill>
                <a:srgbClr val="000000"/>
              </a:solidFill>
              <a:effectLst/>
              <a:latin typeface="+mn-lt"/>
            </a:endParaRPr>
          </a:p>
          <a:p>
            <a:pPr marL="0" indent="0" algn="l">
              <a:spcAft>
                <a:spcPts val="0"/>
              </a:spcAft>
              <a:buFont typeface="Arial" panose="020B0604020202020204" pitchFamily="34" charset="0"/>
              <a:buNone/>
            </a:pPr>
            <a:r>
              <a:rPr lang="en-US" sz="1200" b="1" i="0" dirty="0">
                <a:solidFill>
                  <a:srgbClr val="000000"/>
                </a:solidFill>
                <a:effectLst/>
                <a:latin typeface="+mn-lt"/>
              </a:rPr>
              <a:t>(Acts 4:12), </a:t>
            </a:r>
            <a:r>
              <a:rPr lang="en-US" sz="1200" b="0" i="1" dirty="0">
                <a:solidFill>
                  <a:srgbClr val="000000"/>
                </a:solidFill>
                <a:effectLst/>
                <a:latin typeface="+mn-lt"/>
              </a:rPr>
              <a:t>“</a:t>
            </a:r>
            <a:r>
              <a:rPr lang="en-US" b="0" i="1" dirty="0"/>
              <a:t>Nor is there salvation in any other, for there is no other name under heaven given among men by which we must be saved.”</a:t>
            </a:r>
            <a:endParaRPr lang="en-US" sz="1200" b="0" i="1" dirty="0">
              <a:solidFill>
                <a:srgbClr val="000000"/>
              </a:solidFill>
              <a:effectLst/>
              <a:latin typeface="+mn-lt"/>
            </a:endParaRPr>
          </a:p>
          <a:p>
            <a:pPr marL="628650" lvl="1" indent="-171450" algn="l">
              <a:spcAft>
                <a:spcPts val="0"/>
              </a:spcAft>
              <a:buFont typeface="Arial" panose="020B0604020202020204" pitchFamily="34" charset="0"/>
              <a:buChar char="•"/>
            </a:pPr>
            <a:r>
              <a:rPr lang="en-US" sz="1200" b="0" i="0" dirty="0">
                <a:solidFill>
                  <a:srgbClr val="000000"/>
                </a:solidFill>
                <a:effectLst/>
                <a:latin typeface="+mn-lt"/>
              </a:rPr>
              <a:t>Whether it is morality, religion, personal relationships, the work, worship, and organization of the local church, or any other activity, our end must agree with God’s stated purpose (established in Scripture). </a:t>
            </a:r>
          </a:p>
          <a:p>
            <a:pPr marL="628650" lvl="1" indent="-171450" algn="l">
              <a:spcAft>
                <a:spcPts val="0"/>
              </a:spcAft>
              <a:buFont typeface="Arial" panose="020B0604020202020204" pitchFamily="34" charset="0"/>
              <a:buChar char="•"/>
            </a:pPr>
            <a:r>
              <a:rPr lang="en-US" sz="1200" b="0" i="0" dirty="0">
                <a:solidFill>
                  <a:srgbClr val="000000"/>
                </a:solidFill>
                <a:effectLst/>
                <a:latin typeface="+mn-lt"/>
              </a:rPr>
              <a:t>And, God’s word must approve the means we use to achieve that end. </a:t>
            </a:r>
          </a:p>
          <a:p>
            <a:pPr marL="628650" lvl="1" indent="-171450" algn="l">
              <a:spcAft>
                <a:spcPts val="0"/>
              </a:spcAft>
              <a:buFont typeface="Arial" panose="020B0604020202020204" pitchFamily="34" charset="0"/>
              <a:buChar char="•"/>
            </a:pPr>
            <a:r>
              <a:rPr lang="en-US" sz="1200" b="0" i="0" dirty="0">
                <a:solidFill>
                  <a:srgbClr val="000000"/>
                </a:solidFill>
                <a:effectLst/>
                <a:latin typeface="+mn-lt"/>
              </a:rPr>
              <a:t>To do less is presumptuous rebellion because we make ourselves the final authority over our conduct.</a:t>
            </a:r>
          </a:p>
          <a:p>
            <a:pPr marL="171450" indent="-171450" algn="l">
              <a:spcAft>
                <a:spcPts val="0"/>
              </a:spcAft>
              <a:buFont typeface="Arial" panose="020B0604020202020204" pitchFamily="34" charset="0"/>
              <a:buChar char="•"/>
            </a:pPr>
            <a:r>
              <a:rPr lang="en-US" sz="1200" b="1" i="0" dirty="0">
                <a:solidFill>
                  <a:srgbClr val="000000"/>
                </a:solidFill>
                <a:effectLst/>
                <a:latin typeface="+mn-lt"/>
              </a:rPr>
              <a:t>[CLICK] Those who adopt and apply “the end justifies the means” philosophy will receive a just condemnation for their arrogant rebellion against the Lord </a:t>
            </a:r>
          </a:p>
          <a:p>
            <a:pPr marL="0" indent="0" algn="l">
              <a:spcAft>
                <a:spcPts val="0"/>
              </a:spcAft>
              <a:buFont typeface="Arial" panose="020B0604020202020204" pitchFamily="34" charset="0"/>
              <a:buNone/>
            </a:pPr>
            <a:r>
              <a:rPr lang="en-US" sz="1200" b="1" i="0" dirty="0">
                <a:solidFill>
                  <a:srgbClr val="000000"/>
                </a:solidFill>
                <a:effectLst/>
                <a:latin typeface="+mn-lt"/>
              </a:rPr>
              <a:t>(Romans 3:8), </a:t>
            </a:r>
            <a:r>
              <a:rPr lang="en-US" sz="1200" b="0" i="0" dirty="0">
                <a:solidFill>
                  <a:srgbClr val="000000"/>
                </a:solidFill>
                <a:effectLst/>
                <a:latin typeface="+mn-lt"/>
              </a:rPr>
              <a:t>“</a:t>
            </a:r>
            <a:r>
              <a:rPr lang="en-US" i="1" dirty="0"/>
              <a:t>And why not say, “Let us do evil that good may come”?—as we are slanderously reported and as some affirm that we say. </a:t>
            </a:r>
            <a:r>
              <a:rPr lang="en-US" i="1" u="sng" dirty="0"/>
              <a:t>Their condemnation is just</a:t>
            </a:r>
            <a:r>
              <a:rPr lang="en-US" i="1" dirty="0"/>
              <a:t>.”</a:t>
            </a:r>
            <a:r>
              <a:rPr lang="en-US" sz="1200" b="0" i="1" dirty="0">
                <a:solidFill>
                  <a:srgbClr val="000000"/>
                </a:solidFill>
                <a:effectLst/>
                <a:latin typeface="+mn-lt"/>
              </a:rPr>
              <a:t> </a:t>
            </a:r>
          </a:p>
          <a:p>
            <a:pPr marL="628650" lvl="1" indent="-171450" algn="l">
              <a:spcAft>
                <a:spcPts val="0"/>
              </a:spcAft>
              <a:buFont typeface="Arial" panose="020B0604020202020204" pitchFamily="34" charset="0"/>
              <a:buChar char="•"/>
            </a:pPr>
            <a:r>
              <a:rPr lang="en-US" sz="1200" b="0" i="0" dirty="0">
                <a:solidFill>
                  <a:srgbClr val="000000"/>
                </a:solidFill>
                <a:effectLst/>
                <a:latin typeface="+mn-lt"/>
              </a:rPr>
              <a:t>God will not approve such rebellion against His will. </a:t>
            </a:r>
          </a:p>
          <a:p>
            <a:pPr marL="628650" lvl="1" indent="-171450" algn="l">
              <a:spcAft>
                <a:spcPts val="0"/>
              </a:spcAft>
              <a:buFont typeface="Arial" panose="020B0604020202020204" pitchFamily="34" charset="0"/>
              <a:buChar char="•"/>
            </a:pPr>
            <a:r>
              <a:rPr lang="en-US" sz="1200" b="0" i="0" dirty="0">
                <a:solidFill>
                  <a:srgbClr val="000000"/>
                </a:solidFill>
                <a:effectLst/>
                <a:latin typeface="+mn-lt"/>
              </a:rPr>
              <a:t>Therefore…</a:t>
            </a:r>
          </a:p>
          <a:p>
            <a:pPr marL="0" lvl="0" indent="0" algn="l">
              <a:spcAft>
                <a:spcPts val="0"/>
              </a:spcAft>
              <a:buFont typeface="Arial" panose="020B0604020202020204" pitchFamily="34" charset="0"/>
              <a:buNone/>
            </a:pPr>
            <a:r>
              <a:rPr lang="en-US" sz="1200" b="1" i="0" dirty="0">
                <a:solidFill>
                  <a:srgbClr val="000000"/>
                </a:solidFill>
                <a:effectLst/>
                <a:latin typeface="+mn-lt"/>
              </a:rPr>
              <a:t>(1 Peter 5:6), </a:t>
            </a:r>
            <a:r>
              <a:rPr lang="en-US" sz="1200" b="0" i="0" dirty="0">
                <a:solidFill>
                  <a:srgbClr val="000000"/>
                </a:solidFill>
                <a:effectLst/>
                <a:latin typeface="+mn-lt"/>
              </a:rPr>
              <a:t>“</a:t>
            </a:r>
            <a:r>
              <a:rPr lang="en-US" sz="1200" b="0" i="1" dirty="0">
                <a:solidFill>
                  <a:srgbClr val="000000"/>
                </a:solidFill>
                <a:effectLst/>
                <a:latin typeface="+mn-lt"/>
              </a:rPr>
              <a:t>…</a:t>
            </a:r>
            <a:r>
              <a:rPr lang="en-US" i="1" dirty="0"/>
              <a:t> humble yourselves under the mighty hand of God, that He may exalt you in due time</a:t>
            </a:r>
            <a:endParaRPr lang="en-US" sz="1200" b="0" i="1" dirty="0">
              <a:solidFill>
                <a:srgbClr val="000000"/>
              </a:solidFill>
              <a:effectLst/>
              <a:latin typeface="+mn-lt"/>
            </a:endParaRPr>
          </a:p>
          <a:p>
            <a:pPr marL="0" lvl="0" indent="0" algn="l">
              <a:spcAft>
                <a:spcPts val="0"/>
              </a:spcAft>
              <a:buFont typeface="Arial" panose="020B0604020202020204" pitchFamily="34" charset="0"/>
              <a:buNone/>
            </a:pPr>
            <a:r>
              <a:rPr lang="en-US" sz="1200" b="1" i="0" dirty="0">
                <a:solidFill>
                  <a:srgbClr val="000000"/>
                </a:solidFill>
                <a:effectLst/>
                <a:latin typeface="+mn-lt"/>
              </a:rPr>
              <a:t>(James 4:10), </a:t>
            </a:r>
            <a:r>
              <a:rPr lang="en-US" sz="1200" b="0" i="1" dirty="0">
                <a:solidFill>
                  <a:srgbClr val="000000"/>
                </a:solidFill>
                <a:effectLst/>
                <a:latin typeface="+mn-lt"/>
              </a:rPr>
              <a:t>“</a:t>
            </a:r>
            <a:r>
              <a:rPr lang="en-US" i="1" dirty="0"/>
              <a:t>Humble yourselves in the sight of the Lord, and He will lift you up.”</a:t>
            </a:r>
            <a:endParaRPr lang="en-US" sz="1200" b="0" i="1" dirty="0">
              <a:solidFill>
                <a:srgbClr val="000000"/>
              </a:solidFill>
              <a:effectLst/>
              <a:latin typeface="+mn-lt"/>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DA943F-A889-4BB1-8649-4431653DE36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2668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Aft>
                <a:spcPts val="0"/>
              </a:spcAft>
            </a:pPr>
            <a:r>
              <a:rPr lang="en-US" sz="1200" b="1" i="0" dirty="0">
                <a:solidFill>
                  <a:srgbClr val="000000"/>
                </a:solidFill>
                <a:effectLst/>
                <a:latin typeface="+mn-lt"/>
              </a:rPr>
              <a:t>Faithfully obeying divinely-revealed truth is our only means to God’s end!</a:t>
            </a:r>
          </a:p>
          <a:p>
            <a:pPr algn="l">
              <a:spcAft>
                <a:spcPts val="0"/>
              </a:spcAft>
            </a:pPr>
            <a:r>
              <a:rPr lang="en-US" sz="1200" b="1" i="0" dirty="0">
                <a:solidFill>
                  <a:srgbClr val="000000"/>
                </a:solidFill>
                <a:effectLst/>
                <a:latin typeface="+mn-lt"/>
              </a:rPr>
              <a:t>(Matthew 7:21), </a:t>
            </a:r>
            <a:r>
              <a:rPr lang="en-US" sz="1200" b="0" i="1" dirty="0">
                <a:solidFill>
                  <a:srgbClr val="000000"/>
                </a:solidFill>
                <a:effectLst/>
                <a:latin typeface="+mn-lt"/>
              </a:rPr>
              <a:t>“</a:t>
            </a:r>
            <a:r>
              <a:rPr lang="en-US" i="1" dirty="0"/>
              <a:t>Not everyone who says to Me, ‘Lord, Lord,’ shall enter the kingdom of heaven, but he who does the will of My Father in heaven.”</a:t>
            </a:r>
            <a:endParaRPr lang="en-US" sz="1200" b="0" i="1" dirty="0">
              <a:solidFill>
                <a:srgbClr val="000000"/>
              </a:solidFill>
              <a:effectLst/>
              <a:latin typeface="+mn-lt"/>
            </a:endParaRPr>
          </a:p>
          <a:p>
            <a:pPr algn="l">
              <a:spcAft>
                <a:spcPts val="0"/>
              </a:spcAft>
            </a:pPr>
            <a:endParaRPr lang="en-US" sz="1200" b="0" i="0" dirty="0">
              <a:solidFill>
                <a:srgbClr val="000000"/>
              </a:solidFill>
              <a:effectLst/>
              <a:latin typeface="+mn-l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DA943F-A889-4BB1-8649-4431653DE36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4808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1D8A2-4775-CABB-ECCC-58981023FE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C47248D-4572-679E-A8FB-B48A33F2DF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B58CDD-863C-FFDB-A6EB-20300D17FBC4}"/>
              </a:ext>
            </a:extLst>
          </p:cNvPr>
          <p:cNvSpPr>
            <a:spLocks noGrp="1"/>
          </p:cNvSpPr>
          <p:nvPr>
            <p:ph type="dt" sz="half" idx="10"/>
          </p:nvPr>
        </p:nvSpPr>
        <p:spPr/>
        <p:txBody>
          <a:bodyPr/>
          <a:lstStyle/>
          <a:p>
            <a:fld id="{109D92EC-2A76-4067-BF3E-9A0FC74C1F9E}" type="datetimeFigureOut">
              <a:rPr lang="en-US" smtClean="0"/>
              <a:t>3/25/2023</a:t>
            </a:fld>
            <a:endParaRPr lang="en-US"/>
          </a:p>
        </p:txBody>
      </p:sp>
      <p:sp>
        <p:nvSpPr>
          <p:cNvPr id="5" name="Footer Placeholder 4">
            <a:extLst>
              <a:ext uri="{FF2B5EF4-FFF2-40B4-BE49-F238E27FC236}">
                <a16:creationId xmlns:a16="http://schemas.microsoft.com/office/drawing/2014/main" id="{7A7D76FE-5F55-9D77-9052-11905E0802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031E68-F06A-86D0-3F51-2917B129A4FD}"/>
              </a:ext>
            </a:extLst>
          </p:cNvPr>
          <p:cNvSpPr>
            <a:spLocks noGrp="1"/>
          </p:cNvSpPr>
          <p:nvPr>
            <p:ph type="sldNum" sz="quarter" idx="12"/>
          </p:nvPr>
        </p:nvSpPr>
        <p:spPr/>
        <p:txBody>
          <a:bodyPr/>
          <a:lstStyle/>
          <a:p>
            <a:fld id="{203830A6-8D70-4D2C-9EF5-EC8E34456707}" type="slidenum">
              <a:rPr lang="en-US" smtClean="0"/>
              <a:t>‹#›</a:t>
            </a:fld>
            <a:endParaRPr lang="en-US"/>
          </a:p>
        </p:txBody>
      </p:sp>
    </p:spTree>
    <p:extLst>
      <p:ext uri="{BB962C8B-B14F-4D97-AF65-F5344CB8AC3E}">
        <p14:creationId xmlns:p14="http://schemas.microsoft.com/office/powerpoint/2010/main" val="123399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5D696-8571-2C76-5DAE-20D8D401CAB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13838A8-5782-F1DB-E3A0-1AE4D3D1EE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6612E5-FA9B-5772-6D02-0CFCBF168CE5}"/>
              </a:ext>
            </a:extLst>
          </p:cNvPr>
          <p:cNvSpPr>
            <a:spLocks noGrp="1"/>
          </p:cNvSpPr>
          <p:nvPr>
            <p:ph type="dt" sz="half" idx="10"/>
          </p:nvPr>
        </p:nvSpPr>
        <p:spPr/>
        <p:txBody>
          <a:bodyPr/>
          <a:lstStyle/>
          <a:p>
            <a:fld id="{109D92EC-2A76-4067-BF3E-9A0FC74C1F9E}" type="datetimeFigureOut">
              <a:rPr lang="en-US" smtClean="0"/>
              <a:t>3/25/2023</a:t>
            </a:fld>
            <a:endParaRPr lang="en-US"/>
          </a:p>
        </p:txBody>
      </p:sp>
      <p:sp>
        <p:nvSpPr>
          <p:cNvPr id="5" name="Footer Placeholder 4">
            <a:extLst>
              <a:ext uri="{FF2B5EF4-FFF2-40B4-BE49-F238E27FC236}">
                <a16:creationId xmlns:a16="http://schemas.microsoft.com/office/drawing/2014/main" id="{CF6963C5-A17C-6F56-6AF0-CBF200F78F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142C20-CE98-62A9-B7FD-E32A300F29AD}"/>
              </a:ext>
            </a:extLst>
          </p:cNvPr>
          <p:cNvSpPr>
            <a:spLocks noGrp="1"/>
          </p:cNvSpPr>
          <p:nvPr>
            <p:ph type="sldNum" sz="quarter" idx="12"/>
          </p:nvPr>
        </p:nvSpPr>
        <p:spPr/>
        <p:txBody>
          <a:bodyPr/>
          <a:lstStyle/>
          <a:p>
            <a:fld id="{203830A6-8D70-4D2C-9EF5-EC8E34456707}" type="slidenum">
              <a:rPr lang="en-US" smtClean="0"/>
              <a:t>‹#›</a:t>
            </a:fld>
            <a:endParaRPr lang="en-US"/>
          </a:p>
        </p:txBody>
      </p:sp>
    </p:spTree>
    <p:extLst>
      <p:ext uri="{BB962C8B-B14F-4D97-AF65-F5344CB8AC3E}">
        <p14:creationId xmlns:p14="http://schemas.microsoft.com/office/powerpoint/2010/main" val="2724038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1CCFB4-DB32-65D4-343A-8E7612AB1E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2C4973-3D80-ECDC-DA5C-BBAFA009940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37821A-2CAA-D57B-CB8E-594F404C74C2}"/>
              </a:ext>
            </a:extLst>
          </p:cNvPr>
          <p:cNvSpPr>
            <a:spLocks noGrp="1"/>
          </p:cNvSpPr>
          <p:nvPr>
            <p:ph type="dt" sz="half" idx="10"/>
          </p:nvPr>
        </p:nvSpPr>
        <p:spPr/>
        <p:txBody>
          <a:bodyPr/>
          <a:lstStyle/>
          <a:p>
            <a:fld id="{109D92EC-2A76-4067-BF3E-9A0FC74C1F9E}" type="datetimeFigureOut">
              <a:rPr lang="en-US" smtClean="0"/>
              <a:t>3/25/2023</a:t>
            </a:fld>
            <a:endParaRPr lang="en-US"/>
          </a:p>
        </p:txBody>
      </p:sp>
      <p:sp>
        <p:nvSpPr>
          <p:cNvPr id="5" name="Footer Placeholder 4">
            <a:extLst>
              <a:ext uri="{FF2B5EF4-FFF2-40B4-BE49-F238E27FC236}">
                <a16:creationId xmlns:a16="http://schemas.microsoft.com/office/drawing/2014/main" id="{97F8A328-01A5-F212-BF15-F6829DFC5F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726B32-95F3-4E97-6CCC-E550B73B38D0}"/>
              </a:ext>
            </a:extLst>
          </p:cNvPr>
          <p:cNvSpPr>
            <a:spLocks noGrp="1"/>
          </p:cNvSpPr>
          <p:nvPr>
            <p:ph type="sldNum" sz="quarter" idx="12"/>
          </p:nvPr>
        </p:nvSpPr>
        <p:spPr/>
        <p:txBody>
          <a:bodyPr/>
          <a:lstStyle/>
          <a:p>
            <a:fld id="{203830A6-8D70-4D2C-9EF5-EC8E34456707}" type="slidenum">
              <a:rPr lang="en-US" smtClean="0"/>
              <a:t>‹#›</a:t>
            </a:fld>
            <a:endParaRPr lang="en-US"/>
          </a:p>
        </p:txBody>
      </p:sp>
    </p:spTree>
    <p:extLst>
      <p:ext uri="{BB962C8B-B14F-4D97-AF65-F5344CB8AC3E}">
        <p14:creationId xmlns:p14="http://schemas.microsoft.com/office/powerpoint/2010/main" val="1115314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0F3EE-0847-2D88-939F-3347059E24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2BD096-8B7D-7D89-9120-21DAFB51A4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8F28AD-B5DB-BA18-6080-921BA56349A3}"/>
              </a:ext>
            </a:extLst>
          </p:cNvPr>
          <p:cNvSpPr>
            <a:spLocks noGrp="1"/>
          </p:cNvSpPr>
          <p:nvPr>
            <p:ph type="dt" sz="half" idx="10"/>
          </p:nvPr>
        </p:nvSpPr>
        <p:spPr/>
        <p:txBody>
          <a:bodyPr/>
          <a:lstStyle/>
          <a:p>
            <a:fld id="{109D92EC-2A76-4067-BF3E-9A0FC74C1F9E}" type="datetimeFigureOut">
              <a:rPr lang="en-US" smtClean="0"/>
              <a:t>3/25/2023</a:t>
            </a:fld>
            <a:endParaRPr lang="en-US"/>
          </a:p>
        </p:txBody>
      </p:sp>
      <p:sp>
        <p:nvSpPr>
          <p:cNvPr id="5" name="Footer Placeholder 4">
            <a:extLst>
              <a:ext uri="{FF2B5EF4-FFF2-40B4-BE49-F238E27FC236}">
                <a16:creationId xmlns:a16="http://schemas.microsoft.com/office/drawing/2014/main" id="{C30343E6-8B4B-37B1-C902-B19CD1AB6A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17E086-920B-F82C-6816-2FEFECA9EB19}"/>
              </a:ext>
            </a:extLst>
          </p:cNvPr>
          <p:cNvSpPr>
            <a:spLocks noGrp="1"/>
          </p:cNvSpPr>
          <p:nvPr>
            <p:ph type="sldNum" sz="quarter" idx="12"/>
          </p:nvPr>
        </p:nvSpPr>
        <p:spPr/>
        <p:txBody>
          <a:bodyPr/>
          <a:lstStyle/>
          <a:p>
            <a:fld id="{203830A6-8D70-4D2C-9EF5-EC8E34456707}" type="slidenum">
              <a:rPr lang="en-US" smtClean="0"/>
              <a:t>‹#›</a:t>
            </a:fld>
            <a:endParaRPr lang="en-US"/>
          </a:p>
        </p:txBody>
      </p:sp>
    </p:spTree>
    <p:extLst>
      <p:ext uri="{BB962C8B-B14F-4D97-AF65-F5344CB8AC3E}">
        <p14:creationId xmlns:p14="http://schemas.microsoft.com/office/powerpoint/2010/main" val="3424820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FC3C4-580F-D2BB-598F-1EC416EF5A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A87D62-C1A3-48BA-D6ED-49821D8D85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A40C24-9666-8FFE-1EEE-B4BF230CEA5B}"/>
              </a:ext>
            </a:extLst>
          </p:cNvPr>
          <p:cNvSpPr>
            <a:spLocks noGrp="1"/>
          </p:cNvSpPr>
          <p:nvPr>
            <p:ph type="dt" sz="half" idx="10"/>
          </p:nvPr>
        </p:nvSpPr>
        <p:spPr/>
        <p:txBody>
          <a:bodyPr/>
          <a:lstStyle/>
          <a:p>
            <a:fld id="{109D92EC-2A76-4067-BF3E-9A0FC74C1F9E}" type="datetimeFigureOut">
              <a:rPr lang="en-US" smtClean="0"/>
              <a:t>3/25/2023</a:t>
            </a:fld>
            <a:endParaRPr lang="en-US"/>
          </a:p>
        </p:txBody>
      </p:sp>
      <p:sp>
        <p:nvSpPr>
          <p:cNvPr id="5" name="Footer Placeholder 4">
            <a:extLst>
              <a:ext uri="{FF2B5EF4-FFF2-40B4-BE49-F238E27FC236}">
                <a16:creationId xmlns:a16="http://schemas.microsoft.com/office/drawing/2014/main" id="{5AF037A8-AF1D-814A-FC84-34162F3F2A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AAB195-627F-89B5-4755-1DC26DCB47DC}"/>
              </a:ext>
            </a:extLst>
          </p:cNvPr>
          <p:cNvSpPr>
            <a:spLocks noGrp="1"/>
          </p:cNvSpPr>
          <p:nvPr>
            <p:ph type="sldNum" sz="quarter" idx="12"/>
          </p:nvPr>
        </p:nvSpPr>
        <p:spPr/>
        <p:txBody>
          <a:bodyPr/>
          <a:lstStyle/>
          <a:p>
            <a:fld id="{203830A6-8D70-4D2C-9EF5-EC8E34456707}" type="slidenum">
              <a:rPr lang="en-US" smtClean="0"/>
              <a:t>‹#›</a:t>
            </a:fld>
            <a:endParaRPr lang="en-US"/>
          </a:p>
        </p:txBody>
      </p:sp>
    </p:spTree>
    <p:extLst>
      <p:ext uri="{BB962C8B-B14F-4D97-AF65-F5344CB8AC3E}">
        <p14:creationId xmlns:p14="http://schemas.microsoft.com/office/powerpoint/2010/main" val="1590846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CB178-76FC-17E3-E2E2-E3FDEE3B20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290149-900F-AD49-05AA-93372281D2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D6F221-8CCE-E9E4-BCA7-35D70E08F7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7430EE-1B5D-5D80-E81C-3BD84948884B}"/>
              </a:ext>
            </a:extLst>
          </p:cNvPr>
          <p:cNvSpPr>
            <a:spLocks noGrp="1"/>
          </p:cNvSpPr>
          <p:nvPr>
            <p:ph type="dt" sz="half" idx="10"/>
          </p:nvPr>
        </p:nvSpPr>
        <p:spPr/>
        <p:txBody>
          <a:bodyPr/>
          <a:lstStyle/>
          <a:p>
            <a:fld id="{109D92EC-2A76-4067-BF3E-9A0FC74C1F9E}" type="datetimeFigureOut">
              <a:rPr lang="en-US" smtClean="0"/>
              <a:t>3/25/2023</a:t>
            </a:fld>
            <a:endParaRPr lang="en-US"/>
          </a:p>
        </p:txBody>
      </p:sp>
      <p:sp>
        <p:nvSpPr>
          <p:cNvPr id="6" name="Footer Placeholder 5">
            <a:extLst>
              <a:ext uri="{FF2B5EF4-FFF2-40B4-BE49-F238E27FC236}">
                <a16:creationId xmlns:a16="http://schemas.microsoft.com/office/drawing/2014/main" id="{E48E82CF-AB60-9242-2655-B5E05E078C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0142A2-7D45-79EB-AF17-49964E7E344E}"/>
              </a:ext>
            </a:extLst>
          </p:cNvPr>
          <p:cNvSpPr>
            <a:spLocks noGrp="1"/>
          </p:cNvSpPr>
          <p:nvPr>
            <p:ph type="sldNum" sz="quarter" idx="12"/>
          </p:nvPr>
        </p:nvSpPr>
        <p:spPr/>
        <p:txBody>
          <a:bodyPr/>
          <a:lstStyle/>
          <a:p>
            <a:fld id="{203830A6-8D70-4D2C-9EF5-EC8E34456707}" type="slidenum">
              <a:rPr lang="en-US" smtClean="0"/>
              <a:t>‹#›</a:t>
            </a:fld>
            <a:endParaRPr lang="en-US"/>
          </a:p>
        </p:txBody>
      </p:sp>
    </p:spTree>
    <p:extLst>
      <p:ext uri="{BB962C8B-B14F-4D97-AF65-F5344CB8AC3E}">
        <p14:creationId xmlns:p14="http://schemas.microsoft.com/office/powerpoint/2010/main" val="4126132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C7ABB-6409-1716-E825-1E296B693E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76B6D06-48A5-5A5A-A611-CDE57BDD3F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D5507F-8E06-57E8-2F00-6C340A5263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43EF6D-7417-D1F4-896F-B1A987A2FF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49AF4B-3D13-680B-4761-898873B9738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F6F3CD-D10A-EA0B-B65D-D12DB3E4EEE0}"/>
              </a:ext>
            </a:extLst>
          </p:cNvPr>
          <p:cNvSpPr>
            <a:spLocks noGrp="1"/>
          </p:cNvSpPr>
          <p:nvPr>
            <p:ph type="dt" sz="half" idx="10"/>
          </p:nvPr>
        </p:nvSpPr>
        <p:spPr/>
        <p:txBody>
          <a:bodyPr/>
          <a:lstStyle/>
          <a:p>
            <a:fld id="{109D92EC-2A76-4067-BF3E-9A0FC74C1F9E}" type="datetimeFigureOut">
              <a:rPr lang="en-US" smtClean="0"/>
              <a:t>3/25/2023</a:t>
            </a:fld>
            <a:endParaRPr lang="en-US"/>
          </a:p>
        </p:txBody>
      </p:sp>
      <p:sp>
        <p:nvSpPr>
          <p:cNvPr id="8" name="Footer Placeholder 7">
            <a:extLst>
              <a:ext uri="{FF2B5EF4-FFF2-40B4-BE49-F238E27FC236}">
                <a16:creationId xmlns:a16="http://schemas.microsoft.com/office/drawing/2014/main" id="{C8DD28C9-B45E-881A-FD38-D17F783D040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5A21D9E-550E-BA52-2E1F-099DDA9B9B86}"/>
              </a:ext>
            </a:extLst>
          </p:cNvPr>
          <p:cNvSpPr>
            <a:spLocks noGrp="1"/>
          </p:cNvSpPr>
          <p:nvPr>
            <p:ph type="sldNum" sz="quarter" idx="12"/>
          </p:nvPr>
        </p:nvSpPr>
        <p:spPr/>
        <p:txBody>
          <a:bodyPr/>
          <a:lstStyle/>
          <a:p>
            <a:fld id="{203830A6-8D70-4D2C-9EF5-EC8E34456707}" type="slidenum">
              <a:rPr lang="en-US" smtClean="0"/>
              <a:t>‹#›</a:t>
            </a:fld>
            <a:endParaRPr lang="en-US"/>
          </a:p>
        </p:txBody>
      </p:sp>
    </p:spTree>
    <p:extLst>
      <p:ext uri="{BB962C8B-B14F-4D97-AF65-F5344CB8AC3E}">
        <p14:creationId xmlns:p14="http://schemas.microsoft.com/office/powerpoint/2010/main" val="3753410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2C546-8C1F-C7E3-CA6C-86C6D053B8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5E33F0-CBF5-01A4-8E4C-9DD10242BA4A}"/>
              </a:ext>
            </a:extLst>
          </p:cNvPr>
          <p:cNvSpPr>
            <a:spLocks noGrp="1"/>
          </p:cNvSpPr>
          <p:nvPr>
            <p:ph type="dt" sz="half" idx="10"/>
          </p:nvPr>
        </p:nvSpPr>
        <p:spPr/>
        <p:txBody>
          <a:bodyPr/>
          <a:lstStyle/>
          <a:p>
            <a:fld id="{109D92EC-2A76-4067-BF3E-9A0FC74C1F9E}" type="datetimeFigureOut">
              <a:rPr lang="en-US" smtClean="0"/>
              <a:t>3/25/2023</a:t>
            </a:fld>
            <a:endParaRPr lang="en-US"/>
          </a:p>
        </p:txBody>
      </p:sp>
      <p:sp>
        <p:nvSpPr>
          <p:cNvPr id="4" name="Footer Placeholder 3">
            <a:extLst>
              <a:ext uri="{FF2B5EF4-FFF2-40B4-BE49-F238E27FC236}">
                <a16:creationId xmlns:a16="http://schemas.microsoft.com/office/drawing/2014/main" id="{C0A76D11-B1A7-DA7C-7875-6AE1948C49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595BC0-CDA0-7C88-A8EE-F458AD0BF36C}"/>
              </a:ext>
            </a:extLst>
          </p:cNvPr>
          <p:cNvSpPr>
            <a:spLocks noGrp="1"/>
          </p:cNvSpPr>
          <p:nvPr>
            <p:ph type="sldNum" sz="quarter" idx="12"/>
          </p:nvPr>
        </p:nvSpPr>
        <p:spPr/>
        <p:txBody>
          <a:bodyPr/>
          <a:lstStyle/>
          <a:p>
            <a:fld id="{203830A6-8D70-4D2C-9EF5-EC8E34456707}" type="slidenum">
              <a:rPr lang="en-US" smtClean="0"/>
              <a:t>‹#›</a:t>
            </a:fld>
            <a:endParaRPr lang="en-US"/>
          </a:p>
        </p:txBody>
      </p:sp>
    </p:spTree>
    <p:extLst>
      <p:ext uri="{BB962C8B-B14F-4D97-AF65-F5344CB8AC3E}">
        <p14:creationId xmlns:p14="http://schemas.microsoft.com/office/powerpoint/2010/main" val="3406501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CE34A7-BE53-8120-F8A9-ADF93A01B20D}"/>
              </a:ext>
            </a:extLst>
          </p:cNvPr>
          <p:cNvSpPr>
            <a:spLocks noGrp="1"/>
          </p:cNvSpPr>
          <p:nvPr>
            <p:ph type="dt" sz="half" idx="10"/>
          </p:nvPr>
        </p:nvSpPr>
        <p:spPr/>
        <p:txBody>
          <a:bodyPr/>
          <a:lstStyle/>
          <a:p>
            <a:fld id="{109D92EC-2A76-4067-BF3E-9A0FC74C1F9E}" type="datetimeFigureOut">
              <a:rPr lang="en-US" smtClean="0"/>
              <a:t>3/25/2023</a:t>
            </a:fld>
            <a:endParaRPr lang="en-US"/>
          </a:p>
        </p:txBody>
      </p:sp>
      <p:sp>
        <p:nvSpPr>
          <p:cNvPr id="3" name="Footer Placeholder 2">
            <a:extLst>
              <a:ext uri="{FF2B5EF4-FFF2-40B4-BE49-F238E27FC236}">
                <a16:creationId xmlns:a16="http://schemas.microsoft.com/office/drawing/2014/main" id="{D84F2246-D6C5-C622-008A-BE488D075D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7A44AC0-315B-532F-F21A-516EE6F7FE46}"/>
              </a:ext>
            </a:extLst>
          </p:cNvPr>
          <p:cNvSpPr>
            <a:spLocks noGrp="1"/>
          </p:cNvSpPr>
          <p:nvPr>
            <p:ph type="sldNum" sz="quarter" idx="12"/>
          </p:nvPr>
        </p:nvSpPr>
        <p:spPr/>
        <p:txBody>
          <a:bodyPr/>
          <a:lstStyle/>
          <a:p>
            <a:fld id="{203830A6-8D70-4D2C-9EF5-EC8E34456707}" type="slidenum">
              <a:rPr lang="en-US" smtClean="0"/>
              <a:t>‹#›</a:t>
            </a:fld>
            <a:endParaRPr lang="en-US"/>
          </a:p>
        </p:txBody>
      </p:sp>
    </p:spTree>
    <p:extLst>
      <p:ext uri="{BB962C8B-B14F-4D97-AF65-F5344CB8AC3E}">
        <p14:creationId xmlns:p14="http://schemas.microsoft.com/office/powerpoint/2010/main" val="4202028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E120B-E5E8-6B81-AAD9-9BA5E597C1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8A0098-0392-71AA-C529-D9A6256903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5C4B465-61AE-7B6C-8AF5-2C897D2249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ADA719-B304-D8E5-565E-F82937A06A3F}"/>
              </a:ext>
            </a:extLst>
          </p:cNvPr>
          <p:cNvSpPr>
            <a:spLocks noGrp="1"/>
          </p:cNvSpPr>
          <p:nvPr>
            <p:ph type="dt" sz="half" idx="10"/>
          </p:nvPr>
        </p:nvSpPr>
        <p:spPr/>
        <p:txBody>
          <a:bodyPr/>
          <a:lstStyle/>
          <a:p>
            <a:fld id="{109D92EC-2A76-4067-BF3E-9A0FC74C1F9E}" type="datetimeFigureOut">
              <a:rPr lang="en-US" smtClean="0"/>
              <a:t>3/25/2023</a:t>
            </a:fld>
            <a:endParaRPr lang="en-US"/>
          </a:p>
        </p:txBody>
      </p:sp>
      <p:sp>
        <p:nvSpPr>
          <p:cNvPr id="6" name="Footer Placeholder 5">
            <a:extLst>
              <a:ext uri="{FF2B5EF4-FFF2-40B4-BE49-F238E27FC236}">
                <a16:creationId xmlns:a16="http://schemas.microsoft.com/office/drawing/2014/main" id="{96FEEB7F-2791-BD12-A277-9FA485FA41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8039C3-7B4E-8C57-0454-E00EDFAC5009}"/>
              </a:ext>
            </a:extLst>
          </p:cNvPr>
          <p:cNvSpPr>
            <a:spLocks noGrp="1"/>
          </p:cNvSpPr>
          <p:nvPr>
            <p:ph type="sldNum" sz="quarter" idx="12"/>
          </p:nvPr>
        </p:nvSpPr>
        <p:spPr/>
        <p:txBody>
          <a:bodyPr/>
          <a:lstStyle/>
          <a:p>
            <a:fld id="{203830A6-8D70-4D2C-9EF5-EC8E34456707}" type="slidenum">
              <a:rPr lang="en-US" smtClean="0"/>
              <a:t>‹#›</a:t>
            </a:fld>
            <a:endParaRPr lang="en-US"/>
          </a:p>
        </p:txBody>
      </p:sp>
    </p:spTree>
    <p:extLst>
      <p:ext uri="{BB962C8B-B14F-4D97-AF65-F5344CB8AC3E}">
        <p14:creationId xmlns:p14="http://schemas.microsoft.com/office/powerpoint/2010/main" val="3473361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95C9B-58F9-BA09-0DFE-60C45CEB6A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5336F6-73F3-8643-4FFA-FB139BF57A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81258EC-FA46-286E-70DA-CB2252E527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B2E6F8-88AC-16C6-2A9B-8C0123375161}"/>
              </a:ext>
            </a:extLst>
          </p:cNvPr>
          <p:cNvSpPr>
            <a:spLocks noGrp="1"/>
          </p:cNvSpPr>
          <p:nvPr>
            <p:ph type="dt" sz="half" idx="10"/>
          </p:nvPr>
        </p:nvSpPr>
        <p:spPr/>
        <p:txBody>
          <a:bodyPr/>
          <a:lstStyle/>
          <a:p>
            <a:fld id="{109D92EC-2A76-4067-BF3E-9A0FC74C1F9E}" type="datetimeFigureOut">
              <a:rPr lang="en-US" smtClean="0"/>
              <a:t>3/25/2023</a:t>
            </a:fld>
            <a:endParaRPr lang="en-US"/>
          </a:p>
        </p:txBody>
      </p:sp>
      <p:sp>
        <p:nvSpPr>
          <p:cNvPr id="6" name="Footer Placeholder 5">
            <a:extLst>
              <a:ext uri="{FF2B5EF4-FFF2-40B4-BE49-F238E27FC236}">
                <a16:creationId xmlns:a16="http://schemas.microsoft.com/office/drawing/2014/main" id="{6988DEC8-D794-F816-13A7-3023576F3E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F23432-8CAD-DC32-95B5-23A890CD94C7}"/>
              </a:ext>
            </a:extLst>
          </p:cNvPr>
          <p:cNvSpPr>
            <a:spLocks noGrp="1"/>
          </p:cNvSpPr>
          <p:nvPr>
            <p:ph type="sldNum" sz="quarter" idx="12"/>
          </p:nvPr>
        </p:nvSpPr>
        <p:spPr/>
        <p:txBody>
          <a:bodyPr/>
          <a:lstStyle/>
          <a:p>
            <a:fld id="{203830A6-8D70-4D2C-9EF5-EC8E34456707}" type="slidenum">
              <a:rPr lang="en-US" smtClean="0"/>
              <a:t>‹#›</a:t>
            </a:fld>
            <a:endParaRPr lang="en-US"/>
          </a:p>
        </p:txBody>
      </p:sp>
    </p:spTree>
    <p:extLst>
      <p:ext uri="{BB962C8B-B14F-4D97-AF65-F5344CB8AC3E}">
        <p14:creationId xmlns:p14="http://schemas.microsoft.com/office/powerpoint/2010/main" val="732898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A93214-0917-8AD6-F202-2D3C220FD3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A65783-1C6A-1D56-E4E7-A999D8A722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0B7306-C97A-E0E1-643B-9FB490D0B2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9D92EC-2A76-4067-BF3E-9A0FC74C1F9E}" type="datetimeFigureOut">
              <a:rPr lang="en-US" smtClean="0"/>
              <a:t>3/25/2023</a:t>
            </a:fld>
            <a:endParaRPr lang="en-US"/>
          </a:p>
        </p:txBody>
      </p:sp>
      <p:sp>
        <p:nvSpPr>
          <p:cNvPr id="5" name="Footer Placeholder 4">
            <a:extLst>
              <a:ext uri="{FF2B5EF4-FFF2-40B4-BE49-F238E27FC236}">
                <a16:creationId xmlns:a16="http://schemas.microsoft.com/office/drawing/2014/main" id="{8ADE60BD-DA86-339D-2CC6-1CDBD55BC9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EDB8E1-980E-EA9D-1AFF-4665A6F63A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3830A6-8D70-4D2C-9EF5-EC8E34456707}" type="slidenum">
              <a:rPr lang="en-US" smtClean="0"/>
              <a:t>‹#›</a:t>
            </a:fld>
            <a:endParaRPr lang="en-US"/>
          </a:p>
        </p:txBody>
      </p:sp>
    </p:spTree>
    <p:extLst>
      <p:ext uri="{BB962C8B-B14F-4D97-AF65-F5344CB8AC3E}">
        <p14:creationId xmlns:p14="http://schemas.microsoft.com/office/powerpoint/2010/main" val="2337848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D10A4-1E32-4F5A-77B2-0DBB47C7EAC4}"/>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DCDC0E88-D084-AFF4-9649-2FF129B0AD48}"/>
              </a:ext>
            </a:extLst>
          </p:cNvPr>
          <p:cNvSpPr>
            <a:spLocks noGrp="1"/>
          </p:cNvSpPr>
          <p:nvPr>
            <p:ph type="subTitle" idx="1"/>
          </p:nvPr>
        </p:nvSpPr>
        <p:spPr/>
        <p:txBody>
          <a:bodyPr/>
          <a:lstStyle/>
          <a:p>
            <a:endParaRPr lang="en-US"/>
          </a:p>
        </p:txBody>
      </p:sp>
      <p:pic>
        <p:nvPicPr>
          <p:cNvPr id="5" name="Picture 4" descr="A picture containing shape&#10;&#10;Description automatically generated">
            <a:extLst>
              <a:ext uri="{FF2B5EF4-FFF2-40B4-BE49-F238E27FC236}">
                <a16:creationId xmlns:a16="http://schemas.microsoft.com/office/drawing/2014/main" id="{7FC4E6C1-E4F7-F082-0503-28F5010735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1999" cy="6857999"/>
          </a:xfrm>
          <a:prstGeom prst="rect">
            <a:avLst/>
          </a:prstGeom>
        </p:spPr>
      </p:pic>
    </p:spTree>
    <p:extLst>
      <p:ext uri="{BB962C8B-B14F-4D97-AF65-F5344CB8AC3E}">
        <p14:creationId xmlns:p14="http://schemas.microsoft.com/office/powerpoint/2010/main" val="25302569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638AC-884C-BAB3-3926-9AB41157C5BE}"/>
              </a:ext>
            </a:extLst>
          </p:cNvPr>
          <p:cNvSpPr>
            <a:spLocks noGrp="1"/>
          </p:cNvSpPr>
          <p:nvPr>
            <p:ph type="ctrTitle"/>
          </p:nvPr>
        </p:nvSpPr>
        <p:spPr>
          <a:xfrm>
            <a:off x="440265" y="393171"/>
            <a:ext cx="11260668" cy="926570"/>
          </a:xfrm>
        </p:spPr>
        <p:txBody>
          <a:bodyPr anchor="t">
            <a:normAutofit fontScale="90000"/>
          </a:bodyPr>
          <a:lstStyle/>
          <a:p>
            <a:r>
              <a:rPr lang="en-US" cap="all" dirty="0">
                <a:latin typeface="GOOD BRUSH" pitchFamily="2" charset="0"/>
              </a:rPr>
              <a:t>God Disapproves of This Approach</a:t>
            </a:r>
          </a:p>
        </p:txBody>
      </p:sp>
      <p:sp>
        <p:nvSpPr>
          <p:cNvPr id="3" name="Subtitle 2">
            <a:extLst>
              <a:ext uri="{FF2B5EF4-FFF2-40B4-BE49-F238E27FC236}">
                <a16:creationId xmlns:a16="http://schemas.microsoft.com/office/drawing/2014/main" id="{E90CDB29-4FB9-A3C9-7E7B-214E572DEA55}"/>
              </a:ext>
            </a:extLst>
          </p:cNvPr>
          <p:cNvSpPr>
            <a:spLocks noGrp="1"/>
          </p:cNvSpPr>
          <p:nvPr>
            <p:ph type="subTitle" idx="1"/>
          </p:nvPr>
        </p:nvSpPr>
        <p:spPr>
          <a:xfrm>
            <a:off x="440265" y="1507067"/>
            <a:ext cx="11260668" cy="4957762"/>
          </a:xfrm>
        </p:spPr>
        <p:txBody>
          <a:bodyPr>
            <a:normAutofit/>
          </a:bodyPr>
          <a:lstStyle/>
          <a:p>
            <a:r>
              <a:rPr lang="en-US" sz="4400" b="1" dirty="0"/>
              <a:t>He rebuked Moses for striking the rock</a:t>
            </a:r>
          </a:p>
          <a:p>
            <a:r>
              <a:rPr lang="en-US" sz="4000" dirty="0"/>
              <a:t>Numbers 20:7-12; 27:14</a:t>
            </a:r>
          </a:p>
          <a:p>
            <a:r>
              <a:rPr lang="en-US" sz="4400" b="1" dirty="0"/>
              <a:t>He rejected King Saul for sparing</a:t>
            </a:r>
            <a:br>
              <a:rPr lang="en-US" sz="4400" b="1" dirty="0"/>
            </a:br>
            <a:r>
              <a:rPr lang="en-US" sz="4400" b="1" dirty="0"/>
              <a:t>King Agag and the best animals</a:t>
            </a:r>
          </a:p>
          <a:p>
            <a:r>
              <a:rPr lang="en-US" sz="4000" dirty="0"/>
              <a:t>1 Samuel 15:22-23</a:t>
            </a:r>
          </a:p>
          <a:p>
            <a:r>
              <a:rPr lang="en-US" sz="4400" b="1" dirty="0"/>
              <a:t>Both the ends and the means must please God!</a:t>
            </a:r>
          </a:p>
          <a:p>
            <a:r>
              <a:rPr lang="en-US" sz="4000" dirty="0"/>
              <a:t>Jeremiah 10:23; Proverbs 14:12; Colossians 3:17</a:t>
            </a:r>
          </a:p>
        </p:txBody>
      </p:sp>
    </p:spTree>
    <p:extLst>
      <p:ext uri="{BB962C8B-B14F-4D97-AF65-F5344CB8AC3E}">
        <p14:creationId xmlns:p14="http://schemas.microsoft.com/office/powerpoint/2010/main" val="30562498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anim calcmode="lin" valueType="num">
                                      <p:cBhvr>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anim calcmode="lin" valueType="num">
                                      <p:cBhvr>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anim calcmode="lin" valueType="num">
                                      <p:cBhvr>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500"/>
                                        <p:tgtEl>
                                          <p:spTgt spid="3">
                                            <p:txEl>
                                              <p:pRg st="5" end="5"/>
                                            </p:txEl>
                                          </p:spTgt>
                                        </p:tgtEl>
                                      </p:cBhvr>
                                    </p:animEffect>
                                    <p:anim calcmode="lin" valueType="num">
                                      <p:cBhvr>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638AC-884C-BAB3-3926-9AB41157C5BE}"/>
              </a:ext>
            </a:extLst>
          </p:cNvPr>
          <p:cNvSpPr>
            <a:spLocks noGrp="1"/>
          </p:cNvSpPr>
          <p:nvPr>
            <p:ph type="ctrTitle"/>
          </p:nvPr>
        </p:nvSpPr>
        <p:spPr>
          <a:xfrm>
            <a:off x="440265" y="393171"/>
            <a:ext cx="11260668" cy="926570"/>
          </a:xfrm>
        </p:spPr>
        <p:txBody>
          <a:bodyPr anchor="t">
            <a:normAutofit fontScale="90000"/>
          </a:bodyPr>
          <a:lstStyle/>
          <a:p>
            <a:r>
              <a:rPr lang="en-US" cap="all" dirty="0">
                <a:latin typeface="GOOD BRUSH" pitchFamily="2" charset="0"/>
              </a:rPr>
              <a:t>The  Practical  Application</a:t>
            </a:r>
          </a:p>
        </p:txBody>
      </p:sp>
      <p:sp>
        <p:nvSpPr>
          <p:cNvPr id="3" name="Subtitle 2">
            <a:extLst>
              <a:ext uri="{FF2B5EF4-FFF2-40B4-BE49-F238E27FC236}">
                <a16:creationId xmlns:a16="http://schemas.microsoft.com/office/drawing/2014/main" id="{E90CDB29-4FB9-A3C9-7E7B-214E572DEA55}"/>
              </a:ext>
            </a:extLst>
          </p:cNvPr>
          <p:cNvSpPr>
            <a:spLocks noGrp="1"/>
          </p:cNvSpPr>
          <p:nvPr>
            <p:ph type="subTitle" idx="1"/>
          </p:nvPr>
        </p:nvSpPr>
        <p:spPr>
          <a:xfrm>
            <a:off x="440265" y="1507067"/>
            <a:ext cx="11260668" cy="4957762"/>
          </a:xfrm>
        </p:spPr>
        <p:txBody>
          <a:bodyPr>
            <a:normAutofit/>
          </a:bodyPr>
          <a:lstStyle/>
          <a:p>
            <a:r>
              <a:rPr lang="en-US" sz="4400" b="1" dirty="0"/>
              <a:t>We don’t decide for ourselves the “means”</a:t>
            </a:r>
          </a:p>
          <a:p>
            <a:r>
              <a:rPr lang="en-US" sz="4000" dirty="0"/>
              <a:t>Luke 8:8,18; Matthew 7:21</a:t>
            </a:r>
          </a:p>
          <a:p>
            <a:r>
              <a:rPr lang="en-US" sz="4400" b="1" dirty="0"/>
              <a:t>All we do in life must be with Christ’s authority</a:t>
            </a:r>
          </a:p>
          <a:p>
            <a:r>
              <a:rPr lang="en-US" sz="4000" dirty="0"/>
              <a:t>Matthew 28:18; Acts 4:12</a:t>
            </a:r>
          </a:p>
          <a:p>
            <a:r>
              <a:rPr lang="en-US" sz="4400" b="1" dirty="0"/>
              <a:t>Those who adopt the “end justifies the means” mentality will receive a just condemnation</a:t>
            </a:r>
          </a:p>
          <a:p>
            <a:r>
              <a:rPr lang="en-US" sz="4000" dirty="0"/>
              <a:t>Romans 3:8; 1 Peter 5:6; James 4:10</a:t>
            </a:r>
          </a:p>
        </p:txBody>
      </p:sp>
    </p:spTree>
    <p:extLst>
      <p:ext uri="{BB962C8B-B14F-4D97-AF65-F5344CB8AC3E}">
        <p14:creationId xmlns:p14="http://schemas.microsoft.com/office/powerpoint/2010/main" val="36390849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anim calcmode="lin" valueType="num">
                                      <p:cBhvr>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anim calcmode="lin" valueType="num">
                                      <p:cBhvr>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anim calcmode="lin" valueType="num">
                                      <p:cBhvr>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500"/>
                                        <p:tgtEl>
                                          <p:spTgt spid="3">
                                            <p:txEl>
                                              <p:pRg st="5" end="5"/>
                                            </p:txEl>
                                          </p:spTgt>
                                        </p:tgtEl>
                                      </p:cBhvr>
                                    </p:animEffect>
                                    <p:anim calcmode="lin" valueType="num">
                                      <p:cBhvr>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D10A4-1E32-4F5A-77B2-0DBB47C7EAC4}"/>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DCDC0E88-D084-AFF4-9649-2FF129B0AD48}"/>
              </a:ext>
            </a:extLst>
          </p:cNvPr>
          <p:cNvSpPr>
            <a:spLocks noGrp="1"/>
          </p:cNvSpPr>
          <p:nvPr>
            <p:ph type="subTitle" idx="1"/>
          </p:nvPr>
        </p:nvSpPr>
        <p:spPr/>
        <p:txBody>
          <a:bodyPr/>
          <a:lstStyle/>
          <a:p>
            <a:endParaRPr lang="en-US"/>
          </a:p>
        </p:txBody>
      </p:sp>
      <p:pic>
        <p:nvPicPr>
          <p:cNvPr id="5" name="Picture 4" descr="A picture containing shape&#10;&#10;Description automatically generated">
            <a:extLst>
              <a:ext uri="{FF2B5EF4-FFF2-40B4-BE49-F238E27FC236}">
                <a16:creationId xmlns:a16="http://schemas.microsoft.com/office/drawing/2014/main" id="{7FC4E6C1-E4F7-F082-0503-28F5010735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191999" cy="6857999"/>
          </a:xfrm>
          <a:prstGeom prst="rect">
            <a:avLst/>
          </a:prstGeom>
        </p:spPr>
      </p:pic>
      <p:sp>
        <p:nvSpPr>
          <p:cNvPr id="4" name="Rectangle 3">
            <a:extLst>
              <a:ext uri="{FF2B5EF4-FFF2-40B4-BE49-F238E27FC236}">
                <a16:creationId xmlns:a16="http://schemas.microsoft.com/office/drawing/2014/main" id="{D6E17458-F750-494A-C8BC-92E1B326AEF9}"/>
              </a:ext>
            </a:extLst>
          </p:cNvPr>
          <p:cNvSpPr/>
          <p:nvPr/>
        </p:nvSpPr>
        <p:spPr>
          <a:xfrm rot="20630799">
            <a:off x="1746688" y="1258670"/>
            <a:ext cx="4596740" cy="28922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F978AE75-BF10-D8C6-57D3-AC239BD1EE27}"/>
              </a:ext>
            </a:extLst>
          </p:cNvPr>
          <p:cNvSpPr/>
          <p:nvPr/>
        </p:nvSpPr>
        <p:spPr>
          <a:xfrm>
            <a:off x="1253067" y="2015067"/>
            <a:ext cx="1100666" cy="7281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20468115-83A5-6A89-1F12-484455F6552A}"/>
              </a:ext>
            </a:extLst>
          </p:cNvPr>
          <p:cNvSpPr/>
          <p:nvPr/>
        </p:nvSpPr>
        <p:spPr>
          <a:xfrm>
            <a:off x="5604934" y="880532"/>
            <a:ext cx="457200" cy="313266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0576C94-0413-8EBA-1C31-FCC1FFD1E5BA}"/>
              </a:ext>
            </a:extLst>
          </p:cNvPr>
          <p:cNvSpPr/>
          <p:nvPr/>
        </p:nvSpPr>
        <p:spPr>
          <a:xfrm>
            <a:off x="4944533" y="3509963"/>
            <a:ext cx="965200" cy="6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1FB4C67E-DF0B-BBD0-4DEF-6F4B9AA61C53}"/>
              </a:ext>
            </a:extLst>
          </p:cNvPr>
          <p:cNvSpPr txBox="1"/>
          <p:nvPr/>
        </p:nvSpPr>
        <p:spPr>
          <a:xfrm rot="20642948">
            <a:off x="1304574" y="996619"/>
            <a:ext cx="5455340" cy="3416320"/>
          </a:xfrm>
          <a:prstGeom prst="rect">
            <a:avLst/>
          </a:prstGeom>
          <a:noFill/>
        </p:spPr>
        <p:txBody>
          <a:bodyPr wrap="none" rtlCol="0">
            <a:spAutoFit/>
          </a:bodyPr>
          <a:lstStyle/>
          <a:p>
            <a:pPr algn="ctr"/>
            <a:r>
              <a:rPr lang="en-US" sz="5400" dirty="0">
                <a:latin typeface="GOOD BRUSH" pitchFamily="2" charset="0"/>
              </a:rPr>
              <a:t>Our Faithful</a:t>
            </a:r>
            <a:br>
              <a:rPr lang="en-US" sz="5400" dirty="0">
                <a:latin typeface="GOOD BRUSH" pitchFamily="2" charset="0"/>
              </a:rPr>
            </a:br>
            <a:r>
              <a:rPr lang="en-US" sz="5400" dirty="0">
                <a:latin typeface="GOOD BRUSH" pitchFamily="2" charset="0"/>
              </a:rPr>
              <a:t>Obedience is our</a:t>
            </a:r>
            <a:br>
              <a:rPr lang="en-US" sz="5400" dirty="0">
                <a:latin typeface="GOOD BRUSH" pitchFamily="2" charset="0"/>
              </a:rPr>
            </a:br>
            <a:r>
              <a:rPr lang="en-US" sz="5400" dirty="0">
                <a:latin typeface="GOOD BRUSH" pitchFamily="2" charset="0"/>
              </a:rPr>
              <a:t>only means to</a:t>
            </a:r>
          </a:p>
          <a:p>
            <a:pPr algn="ctr"/>
            <a:r>
              <a:rPr lang="en-US" sz="5400" dirty="0">
                <a:latin typeface="GOOD BRUSH" pitchFamily="2" charset="0"/>
              </a:rPr>
              <a:t>God’s end</a:t>
            </a:r>
          </a:p>
        </p:txBody>
      </p:sp>
      <p:sp>
        <p:nvSpPr>
          <p:cNvPr id="10" name="Rectangle 9">
            <a:extLst>
              <a:ext uri="{FF2B5EF4-FFF2-40B4-BE49-F238E27FC236}">
                <a16:creationId xmlns:a16="http://schemas.microsoft.com/office/drawing/2014/main" id="{4032B723-F980-0071-8646-BA61B1FD2DA9}"/>
              </a:ext>
            </a:extLst>
          </p:cNvPr>
          <p:cNvSpPr/>
          <p:nvPr/>
        </p:nvSpPr>
        <p:spPr>
          <a:xfrm>
            <a:off x="8178800" y="2912534"/>
            <a:ext cx="2196718" cy="2387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DA25E4EE-5E54-009C-7E9C-B39EE3C8056C}"/>
              </a:ext>
            </a:extLst>
          </p:cNvPr>
          <p:cNvSpPr txBox="1"/>
          <p:nvPr/>
        </p:nvSpPr>
        <p:spPr>
          <a:xfrm rot="20117182">
            <a:off x="8760971" y="2548868"/>
            <a:ext cx="948266" cy="3154710"/>
          </a:xfrm>
          <a:prstGeom prst="rect">
            <a:avLst/>
          </a:prstGeom>
          <a:noFill/>
        </p:spPr>
        <p:txBody>
          <a:bodyPr wrap="square" rtlCol="0">
            <a:spAutoFit/>
          </a:bodyPr>
          <a:lstStyle/>
          <a:p>
            <a:pPr algn="ctr"/>
            <a:r>
              <a:rPr lang="en-US" sz="19900" dirty="0">
                <a:latin typeface="GOOD BRUSH" pitchFamily="2" charset="0"/>
              </a:rPr>
              <a:t>!</a:t>
            </a:r>
          </a:p>
        </p:txBody>
      </p:sp>
    </p:spTree>
    <p:extLst>
      <p:ext uri="{BB962C8B-B14F-4D97-AF65-F5344CB8AC3E}">
        <p14:creationId xmlns:p14="http://schemas.microsoft.com/office/powerpoint/2010/main" val="14765399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1728</Words>
  <Application>Microsoft Office PowerPoint</Application>
  <PresentationFormat>Widescreen</PresentationFormat>
  <Paragraphs>82</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GOOD BRUSH</vt:lpstr>
      <vt:lpstr>Office Theme</vt:lpstr>
      <vt:lpstr>PowerPoint Presentation</vt:lpstr>
      <vt:lpstr>God Disapproves of This Approach</vt:lpstr>
      <vt:lpstr>The  Practical  Application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1</cp:revision>
  <dcterms:created xsi:type="dcterms:W3CDTF">2023-03-24T04:03:37Z</dcterms:created>
  <dcterms:modified xsi:type="dcterms:W3CDTF">2023-03-26T02:27:57Z</dcterms:modified>
</cp:coreProperties>
</file>