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9"/>
  </p:notesMasterIdLst>
  <p:handoutMasterIdLst>
    <p:handoutMasterId r:id="rId10"/>
  </p:handoutMasterIdLst>
  <p:sldIdLst>
    <p:sldId id="258" r:id="rId3"/>
    <p:sldId id="257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56014" autoAdjust="0"/>
  </p:normalViewPr>
  <p:slideViewPr>
    <p:cSldViewPr>
      <p:cViewPr varScale="1">
        <p:scale>
          <a:sx n="38" d="100"/>
          <a:sy n="38" d="100"/>
        </p:scale>
        <p:origin x="225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800" dirty="0" smtClean="0">
                <a:latin typeface="Berlin Sans FB Demi" panose="020E0802020502020306" pitchFamily="34" charset="0"/>
              </a:rPr>
              <a:t>Elijah and John the Baptist</a:t>
            </a:r>
            <a:endParaRPr lang="en-US" sz="1800" dirty="0">
              <a:latin typeface="Berlin Sans FB Demi" panose="020E0802020502020306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June 28, 2015 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 smtClean="0"/>
              <a:t>Soundteaching.org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24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4B76B-686D-47F8-A5B0-CA4496C6EE71}" type="datetimeFigureOut">
              <a:rPr lang="en-US" smtClean="0"/>
              <a:t>6/27/2015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0B66D-6A83-46EB-9BBC-DE1EA1BE5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42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transfiguration</a:t>
            </a:r>
            <a:r>
              <a:rPr lang="en-US" baseline="0" dirty="0" smtClean="0"/>
              <a:t> of Jesus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Revealed to the disciples the preeminence of Jesus as God’s son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Greater than the Lawgiver Moses, and the preeminent prophet Elijah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aseline="0" dirty="0" smtClean="0"/>
              <a:t>Jesus had come (they were to keep this transfiguration private until He had been raised from the dead)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Q:  What about the scribes saying that Elijah must come first? (A reference to Malachi 4:5-6)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(Malachi 4:5-6), </a:t>
            </a:r>
            <a:r>
              <a:rPr lang="en-US" i="1" baseline="0" dirty="0" smtClean="0"/>
              <a:t>“</a:t>
            </a:r>
            <a:r>
              <a:rPr lang="en-US" i="1" dirty="0" smtClean="0"/>
              <a:t>Behold, I will send you Elijah the prophet before the coming of the great and dreadful day of the </a:t>
            </a:r>
            <a:r>
              <a:rPr lang="en-US" i="1" cap="small" dirty="0" smtClean="0">
                <a:effectLst/>
              </a:rPr>
              <a:t>Lord</a:t>
            </a:r>
            <a:r>
              <a:rPr lang="en-US" i="1" dirty="0" smtClean="0"/>
              <a:t>.  </a:t>
            </a:r>
            <a:r>
              <a:rPr lang="en-US" i="1" baseline="30000" dirty="0" smtClean="0"/>
              <a:t>6 </a:t>
            </a:r>
            <a:r>
              <a:rPr lang="en-US" i="1" dirty="0" smtClean="0"/>
              <a:t>And he will turn the hearts of the fathers to the children, and the hearts of the children to their fathers, lest I come and strike the earth with a curse.”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i="1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i="0" dirty="0" smtClean="0"/>
              <a:t>Our Lesson Type/Antitype (Comparison</a:t>
            </a:r>
            <a:r>
              <a:rPr lang="en-US" i="0" baseline="0" dirty="0" smtClean="0"/>
              <a:t> of Elijah with John the Baptist).  Applications for us today!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0B66D-6A83-46EB-9BBC-DE1EA1BE58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89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Elijah introduced</a:t>
            </a:r>
            <a:r>
              <a:rPr lang="en-US" baseline="0" dirty="0" smtClean="0"/>
              <a:t> in scripture with the proclamation of a drought in Israel: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(1 Kings 17:1), </a:t>
            </a:r>
            <a:r>
              <a:rPr lang="en-US" i="1" baseline="0" dirty="0" smtClean="0"/>
              <a:t>“</a:t>
            </a:r>
            <a:r>
              <a:rPr lang="en-US" i="1" dirty="0" smtClean="0"/>
              <a:t>And Elijah the </a:t>
            </a:r>
            <a:r>
              <a:rPr lang="en-US" i="1" dirty="0" err="1" smtClean="0"/>
              <a:t>Tishbite</a:t>
            </a:r>
            <a:r>
              <a:rPr lang="en-US" i="1" dirty="0" smtClean="0"/>
              <a:t>, of the inhabitants of Gilead, said to Ahab, “As the </a:t>
            </a:r>
            <a:r>
              <a:rPr lang="en-US" i="1" cap="small" dirty="0" smtClean="0">
                <a:effectLst/>
              </a:rPr>
              <a:t>Lord</a:t>
            </a:r>
            <a:r>
              <a:rPr lang="en-US" i="1" dirty="0" smtClean="0"/>
              <a:t> God of Israel lives, before whom I stand, there shall not be dew nor rain these years, except at my word.”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Conflict</a:t>
            </a:r>
            <a:r>
              <a:rPr lang="en-US" baseline="0" dirty="0" smtClean="0"/>
              <a:t> with Ahab / 3.5 years of drought / Contest with prophets of Baal on Mt. Carmel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Elijah an ascetic, just like John the Baptist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Later, after Ahab’s death, Sent by God to tell </a:t>
            </a:r>
            <a:r>
              <a:rPr lang="en-US" baseline="0" dirty="0" err="1" smtClean="0"/>
              <a:t>Ahaziah</a:t>
            </a:r>
            <a:r>
              <a:rPr lang="en-US" baseline="0" dirty="0" smtClean="0"/>
              <a:t>, King of Samaria that he would die from his injuries sustained in a fall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Description of messengers who received the message, when </a:t>
            </a:r>
            <a:r>
              <a:rPr lang="en-US" baseline="0" dirty="0" err="1" smtClean="0"/>
              <a:t>Ahaziah</a:t>
            </a:r>
            <a:r>
              <a:rPr lang="en-US" baseline="0" dirty="0" smtClean="0"/>
              <a:t> asked what manner of man…</a:t>
            </a:r>
          </a:p>
          <a:p>
            <a:r>
              <a:rPr lang="en-US" b="1" baseline="0" dirty="0" smtClean="0"/>
              <a:t>(2 Kings 1:7-8), </a:t>
            </a:r>
            <a:r>
              <a:rPr lang="en-US" i="1" baseline="0" dirty="0" smtClean="0"/>
              <a:t>“</a:t>
            </a:r>
            <a:r>
              <a:rPr lang="en-US" i="1" dirty="0" smtClean="0"/>
              <a:t>Then he said to them, “What kind of man was it who came up to meet you and told you these words?” </a:t>
            </a:r>
            <a:r>
              <a:rPr lang="en-US" i="1" baseline="30000" dirty="0" smtClean="0"/>
              <a:t>8 </a:t>
            </a:r>
            <a:r>
              <a:rPr lang="en-US" i="1" dirty="0" smtClean="0"/>
              <a:t>So they answered him, “A hairy man wearing a leather belt around his waist.” And he said, “It is Elijah the </a:t>
            </a:r>
            <a:r>
              <a:rPr lang="en-US" i="1" dirty="0" err="1" smtClean="0"/>
              <a:t>Tishbite</a:t>
            </a:r>
            <a:r>
              <a:rPr lang="en-US" i="1" dirty="0" smtClean="0"/>
              <a:t>.”</a:t>
            </a:r>
          </a:p>
          <a:p>
            <a:endParaRPr lang="en-US" i="1" dirty="0" smtClean="0"/>
          </a:p>
          <a:p>
            <a:r>
              <a:rPr lang="en-US" b="1" i="0" dirty="0" smtClean="0"/>
              <a:t>Description of John the Baptist (Matthew 3:1-4) READ</a:t>
            </a:r>
          </a:p>
          <a:p>
            <a:endParaRPr lang="en-US" b="1" i="0" dirty="0" smtClean="0"/>
          </a:p>
          <a:p>
            <a:r>
              <a:rPr lang="en-US" b="1" i="0" dirty="0" smtClean="0"/>
              <a:t>We</a:t>
            </a:r>
            <a:r>
              <a:rPr lang="en-US" b="1" i="0" baseline="0" dirty="0" smtClean="0"/>
              <a:t> too seem peculiar to the world (1 Peter 2:11-12; 4:1-5) READ</a:t>
            </a:r>
            <a:endParaRPr lang="en-US" b="1" i="0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0B66D-6A83-46EB-9BBC-DE1EA1BE58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88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dirty="0" smtClean="0"/>
              <a:t>Elijah</a:t>
            </a:r>
            <a:r>
              <a:rPr lang="en-US" b="1" i="0" baseline="0" dirty="0" smtClean="0"/>
              <a:t> strongly rebuked a wicked King</a:t>
            </a:r>
          </a:p>
          <a:p>
            <a:r>
              <a:rPr lang="en-US" b="1" i="0" baseline="0" dirty="0" smtClean="0"/>
              <a:t>(1 Kings 18:17-18), </a:t>
            </a:r>
            <a:r>
              <a:rPr lang="en-US" b="0" i="0" baseline="0" dirty="0" smtClean="0"/>
              <a:t>“</a:t>
            </a:r>
            <a:r>
              <a:rPr lang="en-US" i="0" dirty="0" smtClean="0"/>
              <a:t>Then it happened, when Ahab saw Elijah, that Ahab said to him, “Is that you, O troubler of Israel?” </a:t>
            </a:r>
            <a:r>
              <a:rPr lang="en-US" i="0" baseline="30000" dirty="0" smtClean="0"/>
              <a:t>18 </a:t>
            </a:r>
            <a:r>
              <a:rPr lang="en-US" i="0" dirty="0" smtClean="0"/>
              <a:t>And he answered, “I have not troubled Israel, but you and your father’s house have, in that you have forsaken the commandments of the </a:t>
            </a:r>
            <a:r>
              <a:rPr lang="en-US" i="0" cap="small" dirty="0" smtClean="0">
                <a:effectLst/>
              </a:rPr>
              <a:t>Lord</a:t>
            </a:r>
            <a:r>
              <a:rPr lang="en-US" i="0" dirty="0" smtClean="0"/>
              <a:t> and have followed the </a:t>
            </a:r>
            <a:r>
              <a:rPr lang="en-US" i="0" dirty="0" err="1" smtClean="0"/>
              <a:t>Baals</a:t>
            </a:r>
            <a:r>
              <a:rPr lang="en-US" i="0" dirty="0" smtClean="0"/>
              <a:t>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His challenge of the prophets of Baal shows</a:t>
            </a:r>
            <a:r>
              <a:rPr lang="en-US" baseline="0" dirty="0" smtClean="0"/>
              <a:t> great boldness.  He was unsparing in his condemnation of idolatry. (Ridiculed the prophets)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John the Baptist rebuked a wicked King as well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(Matthew 4:3-4), READ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We too must boldly contend for the truth of God! (Jude 3) QUOTE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(Acts 5:29), </a:t>
            </a:r>
            <a:r>
              <a:rPr lang="en-US" b="0" i="1" baseline="0" dirty="0" smtClean="0"/>
              <a:t>“But Peter and the other apostles answered and said: ‘We ought to obey God rather than men.  The God of our fathers raised up Jesus whom you murdered by hanging on a tree. Him God has exalted to His right hand to be Prince and Savior, to give repentance to Israel and forgiveness of sins.’”</a:t>
            </a:r>
            <a:endParaRPr lang="en-US" b="0" i="1" dirty="0" smtClean="0"/>
          </a:p>
          <a:p>
            <a:endParaRPr lang="en-US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0B66D-6A83-46EB-9BBC-DE1EA1BE58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10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dirty="0" smtClean="0"/>
              <a:t>Elijah</a:t>
            </a:r>
            <a:r>
              <a:rPr lang="en-US" b="1" i="0" baseline="0" dirty="0" smtClean="0"/>
              <a:t>’s actions endangered his life (1 Kings 19:1-4), </a:t>
            </a:r>
            <a:r>
              <a:rPr lang="en-US" b="1" i="1" baseline="0" dirty="0" smtClean="0"/>
              <a:t>“</a:t>
            </a:r>
            <a:r>
              <a:rPr lang="en-US" i="1" dirty="0" smtClean="0"/>
              <a:t>And Ahab told Jezebel all that Elijah had done, also how he had executed all the prophets with the sword. </a:t>
            </a:r>
            <a:r>
              <a:rPr lang="en-US" i="1" baseline="30000" dirty="0" smtClean="0"/>
              <a:t>2 </a:t>
            </a:r>
            <a:r>
              <a:rPr lang="en-US" i="1" dirty="0" smtClean="0"/>
              <a:t>Then Jezebel sent a messenger to Elijah, saying, “So let the gods do to me, and more also, if I do not make your life as the life of one of them by tomorrow about this time.” </a:t>
            </a:r>
            <a:r>
              <a:rPr lang="en-US" i="1" baseline="30000" dirty="0" smtClean="0"/>
              <a:t>3 </a:t>
            </a:r>
            <a:r>
              <a:rPr lang="en-US" i="1" dirty="0" smtClean="0"/>
              <a:t>And when he saw that, he arose and ran for his life, and went to Beersheba, which belongs to Judah, and left his servant there. </a:t>
            </a:r>
            <a:r>
              <a:rPr lang="en-US" i="1" baseline="30000" dirty="0" smtClean="0"/>
              <a:t>4 </a:t>
            </a:r>
            <a:r>
              <a:rPr lang="en-US" i="1" dirty="0" smtClean="0"/>
              <a:t>But he himself went a day’s journey into the wilderness, and came and sat down under a broom tree. And he prayed that he might die, and said, “It is enough! Now, </a:t>
            </a:r>
            <a:r>
              <a:rPr lang="en-US" i="1" cap="small" dirty="0" smtClean="0">
                <a:effectLst/>
              </a:rPr>
              <a:t>Lord</a:t>
            </a:r>
            <a:r>
              <a:rPr lang="en-US" i="1" dirty="0" smtClean="0"/>
              <a:t>, take my life, for I am no better than my fathers!”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Note:  </a:t>
            </a:r>
            <a:r>
              <a:rPr lang="en-US" dirty="0" smtClean="0"/>
              <a:t>Not the first time (Elijah had to hide from Ahab during the 3.5 years of drought).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 smtClean="0"/>
              <a:t>John</a:t>
            </a:r>
            <a:r>
              <a:rPr lang="en-US" b="1" baseline="0" dirty="0" smtClean="0"/>
              <a:t> the Baptist’s preaching enraged the Religious leaders, and led to his death! (Matthew 3:7-10; 14:5-12) READ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We too may be persecuted for our faith!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(Mark 13:12-13), </a:t>
            </a:r>
            <a:r>
              <a:rPr lang="en-US" b="0" i="1" baseline="0" dirty="0" smtClean="0"/>
              <a:t>“</a:t>
            </a:r>
            <a:r>
              <a:rPr lang="en-US" i="1" dirty="0" smtClean="0"/>
              <a:t>Now brother will betray brother to death, and a father his child; and children will rise up against parents and cause them to be put to death. </a:t>
            </a:r>
            <a:r>
              <a:rPr lang="en-US" i="1" baseline="30000" dirty="0" smtClean="0"/>
              <a:t>13 </a:t>
            </a:r>
            <a:r>
              <a:rPr lang="en-US" i="1" dirty="0" smtClean="0"/>
              <a:t>And you will be hated by all for My name’s sake. But he who endures to the end shall be saved.</a:t>
            </a:r>
            <a:r>
              <a:rPr lang="en-US" b="0" i="1" dirty="0" smtClean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0B66D-6A83-46EB-9BBC-DE1EA1BE58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75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dirty="0" smtClean="0"/>
              <a:t>The transfiguration showed</a:t>
            </a:r>
            <a:r>
              <a:rPr lang="en-US" b="1" i="0" baseline="0" dirty="0" smtClean="0"/>
              <a:t> Elijah to be important among the Prophets!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i="0" baseline="0" dirty="0" smtClean="0"/>
              <a:t>Chosen to represent the prophets, as Moses was the lawgiver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i="0" baseline="0" dirty="0" smtClean="0"/>
              <a:t>Consider what he accomplished on Mt. Carmel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baseline="0" dirty="0" smtClean="0"/>
              <a:t>(1 Kings 18:20-22), </a:t>
            </a:r>
            <a:r>
              <a:rPr lang="en-US" b="0" i="1" baseline="0" dirty="0" smtClean="0"/>
              <a:t>“</a:t>
            </a:r>
            <a:r>
              <a:rPr lang="en-US" i="1" dirty="0" smtClean="0"/>
              <a:t>So Ahab sent for all the children of Israel, and gathered the prophets together on Mount Carmel. </a:t>
            </a:r>
            <a:r>
              <a:rPr lang="en-US" i="1" baseline="30000" dirty="0" smtClean="0"/>
              <a:t>21 </a:t>
            </a:r>
            <a:r>
              <a:rPr lang="en-US" i="1" dirty="0" smtClean="0"/>
              <a:t>And Elijah came to all the people, and said, “How long will you falter between two opinions? If the </a:t>
            </a:r>
            <a:r>
              <a:rPr lang="en-US" i="1" cap="small" dirty="0" smtClean="0">
                <a:effectLst/>
              </a:rPr>
              <a:t>Lord</a:t>
            </a:r>
            <a:r>
              <a:rPr lang="en-US" i="1" dirty="0" smtClean="0"/>
              <a:t> is God, follow Him; but if Baal, follow him.” But the people answered him not a word. </a:t>
            </a:r>
            <a:r>
              <a:rPr lang="en-US" i="1" baseline="30000" dirty="0" smtClean="0"/>
              <a:t>22 </a:t>
            </a:r>
            <a:r>
              <a:rPr lang="en-US" i="1" dirty="0" smtClean="0"/>
              <a:t>Then Elijah said to the people, “I alone am left a prophet of the </a:t>
            </a:r>
            <a:r>
              <a:rPr lang="en-US" i="1" cap="small" dirty="0" smtClean="0">
                <a:effectLst/>
              </a:rPr>
              <a:t>Lord</a:t>
            </a:r>
            <a:r>
              <a:rPr lang="en-US" i="1" dirty="0" smtClean="0"/>
              <a:t>; but Baal’s prophets are four hundred and fifty men.”</a:t>
            </a:r>
            <a:endParaRPr lang="en-US" b="0" i="1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 smtClean="0"/>
              <a:t>John the Baptist was extolled by the</a:t>
            </a:r>
            <a:r>
              <a:rPr lang="en-US" b="1" baseline="0" dirty="0" smtClean="0"/>
              <a:t> Lord Himself! (Luke 7:28), </a:t>
            </a:r>
            <a:r>
              <a:rPr lang="en-US" b="1" i="1" baseline="0" dirty="0" smtClean="0"/>
              <a:t>“</a:t>
            </a:r>
            <a:r>
              <a:rPr lang="en-US" b="1" i="1" dirty="0" smtClean="0"/>
              <a:t>For I say to you, among those born of women there is not a greater prophet than John the Baptist</a:t>
            </a:r>
            <a:r>
              <a:rPr lang="en-US" dirty="0" smtClean="0"/>
              <a:t>;</a:t>
            </a:r>
            <a:r>
              <a:rPr lang="en-US" baseline="30000" dirty="0" smtClean="0"/>
              <a:t> </a:t>
            </a:r>
            <a:r>
              <a:rPr lang="en-US" i="1" dirty="0" smtClean="0"/>
              <a:t>but he who is least in the kingdom of God is greater than he.”</a:t>
            </a:r>
            <a:endParaRPr lang="en-US" b="1" i="1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We, however, obtain a greater glory by virtue of our standing in the kingdom (see above)!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(Hebrews 11:39-40), </a:t>
            </a:r>
            <a:r>
              <a:rPr lang="en-US" b="0" i="1" baseline="0" dirty="0" smtClean="0"/>
              <a:t>“And all these </a:t>
            </a:r>
            <a:r>
              <a:rPr lang="en-US" b="0" i="0" baseline="0" dirty="0" smtClean="0"/>
              <a:t>[</a:t>
            </a:r>
            <a:r>
              <a:rPr lang="en-US" b="0" i="0" u="sng" baseline="0" dirty="0" smtClean="0"/>
              <a:t>of whom the world was not worthy</a:t>
            </a:r>
            <a:r>
              <a:rPr lang="en-US" b="0" i="0" baseline="0" dirty="0" smtClean="0"/>
              <a:t>, 38] </a:t>
            </a:r>
            <a:r>
              <a:rPr lang="en-US" b="0" i="1" baseline="0" dirty="0" smtClean="0"/>
              <a:t>having obtained a good testimony through faith, did not receive the promise.  40 God having provided something better for us, that they should not be made perfect apart from us.”</a:t>
            </a:r>
            <a:endParaRPr lang="en-US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0B66D-6A83-46EB-9BBC-DE1EA1BE58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80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(James 5:16-18), </a:t>
            </a:r>
            <a:r>
              <a:rPr lang="en-US" i="1" dirty="0" smtClean="0"/>
              <a:t>“Confess your trespasses to one another, and pray for one another, that you may be healed. The effective, fervent prayer of a righteous man avails much. </a:t>
            </a:r>
            <a:r>
              <a:rPr lang="en-US" i="1" baseline="30000" dirty="0" smtClean="0"/>
              <a:t>17 </a:t>
            </a:r>
            <a:r>
              <a:rPr lang="en-US" i="1" dirty="0" smtClean="0"/>
              <a:t>Elijah was a man with a nature like ours, and he prayed earnestly that it would not rain; and it did not rain on the land for three years and six months. </a:t>
            </a:r>
            <a:r>
              <a:rPr lang="en-US" i="1" baseline="30000" dirty="0" smtClean="0"/>
              <a:t>18 </a:t>
            </a:r>
            <a:r>
              <a:rPr lang="en-US" i="1" dirty="0" smtClean="0"/>
              <a:t>And he prayed again, and the heaven gave rain, and the earth produced its fruit.</a:t>
            </a:r>
          </a:p>
          <a:p>
            <a:endParaRPr lang="en-US" i="1" dirty="0" smtClean="0"/>
          </a:p>
          <a:p>
            <a:r>
              <a:rPr lang="en-US" b="1" i="0" dirty="0" smtClean="0"/>
              <a:t>As the events of the past week show, we are living in perilous times, where God’s will is opposed by our society and by our government.</a:t>
            </a:r>
            <a:r>
              <a:rPr lang="en-US" b="1" i="0" baseline="0" dirty="0" smtClean="0"/>
              <a:t>  With righteousness and zeal, we must stand strong, and defend Him!</a:t>
            </a:r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0B66D-6A83-46EB-9BBC-DE1EA1BE58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8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42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8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7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0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76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68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67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97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37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6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8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98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21945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Berlin Sans FB Demi" panose="020E0802020502020306" pitchFamily="34" charset="0"/>
              </a:rPr>
              <a:t>Elijah</a:t>
            </a:r>
            <a:br>
              <a:rPr lang="en-US" sz="6600" dirty="0" smtClean="0">
                <a:latin typeface="Berlin Sans FB Demi" panose="020E0802020502020306" pitchFamily="34" charset="0"/>
              </a:rPr>
            </a:br>
            <a:r>
              <a:rPr lang="en-US" dirty="0" smtClean="0">
                <a:latin typeface="Berlin Sans FB Demi" panose="020E0802020502020306" pitchFamily="34" charset="0"/>
              </a:rPr>
              <a:t>and</a:t>
            </a:r>
            <a:r>
              <a:rPr lang="en-US" sz="6600" dirty="0" smtClean="0">
                <a:latin typeface="Berlin Sans FB Demi" panose="020E0802020502020306" pitchFamily="34" charset="0"/>
              </a:rPr>
              <a:t/>
            </a:r>
            <a:br>
              <a:rPr lang="en-US" sz="6600" dirty="0" smtClean="0">
                <a:latin typeface="Berlin Sans FB Demi" panose="020E0802020502020306" pitchFamily="34" charset="0"/>
              </a:rPr>
            </a:br>
            <a:r>
              <a:rPr lang="en-US" sz="6600" dirty="0" smtClean="0">
                <a:latin typeface="Berlin Sans FB Demi" panose="020E0802020502020306" pitchFamily="34" charset="0"/>
              </a:rPr>
              <a:t>John the Baptist</a:t>
            </a:r>
            <a:endParaRPr lang="en-US" sz="66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Matthew 17:1-13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01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Berlin Sans FB Demi" panose="020E0802020502020306" pitchFamily="34" charset="0"/>
              </a:rPr>
              <a:t>Type/Antitype</a:t>
            </a:r>
            <a:endParaRPr lang="en-US" sz="48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3600" dirty="0" smtClean="0">
                <a:latin typeface="Berlin Sans FB Demi" panose="020E0802020502020306" pitchFamily="34" charset="0"/>
              </a:rPr>
              <a:t>Personality/Appearance</a:t>
            </a:r>
          </a:p>
          <a:p>
            <a:pPr marL="747713" lvl="1" indent="0">
              <a:buNone/>
            </a:pPr>
            <a:r>
              <a:rPr lang="en-US" sz="3200" i="1" dirty="0" smtClean="0"/>
              <a:t>2 Kings 1:7-8; Matthew 3:1-4</a:t>
            </a:r>
          </a:p>
        </p:txBody>
      </p:sp>
    </p:spTree>
    <p:extLst>
      <p:ext uri="{BB962C8B-B14F-4D97-AF65-F5344CB8AC3E}">
        <p14:creationId xmlns:p14="http://schemas.microsoft.com/office/powerpoint/2010/main" val="282791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Berlin Sans FB Demi" panose="020E0802020502020306" pitchFamily="34" charset="0"/>
              </a:rPr>
              <a:t>Type/Antitype</a:t>
            </a:r>
            <a:endParaRPr lang="en-US" sz="48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3600" dirty="0" smtClean="0">
                <a:latin typeface="Berlin Sans FB Demi" panose="020E0802020502020306" pitchFamily="34" charset="0"/>
              </a:rPr>
              <a:t>Personality/Appearance</a:t>
            </a:r>
          </a:p>
          <a:p>
            <a:pPr marL="747713" lvl="1" indent="0">
              <a:buNone/>
            </a:pPr>
            <a:r>
              <a:rPr lang="en-US" sz="3200" i="1" dirty="0" smtClean="0"/>
              <a:t>2 Kings 1:7-8; Matthew 3:1-4</a:t>
            </a:r>
          </a:p>
          <a:p>
            <a:pPr marL="457200" indent="-457200"/>
            <a:r>
              <a:rPr lang="en-US" sz="3600" dirty="0" smtClean="0">
                <a:latin typeface="Berlin Sans FB Demi" panose="020E0802020502020306" pitchFamily="34" charset="0"/>
              </a:rPr>
              <a:t>Ministry</a:t>
            </a:r>
          </a:p>
          <a:p>
            <a:pPr marL="685800" lvl="1" indent="0">
              <a:buNone/>
            </a:pPr>
            <a:r>
              <a:rPr lang="en-US" sz="3200" i="1" dirty="0" smtClean="0"/>
              <a:t>1 Kings 18:17-18; Matthew 14:3-4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8769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Berlin Sans FB Demi" panose="020E0802020502020306" pitchFamily="34" charset="0"/>
              </a:rPr>
              <a:t>Type/Antitype</a:t>
            </a:r>
            <a:endParaRPr lang="en-US" sz="48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3600" dirty="0" smtClean="0">
                <a:latin typeface="Berlin Sans FB Demi" panose="020E0802020502020306" pitchFamily="34" charset="0"/>
              </a:rPr>
              <a:t>Personality/Appearance</a:t>
            </a:r>
          </a:p>
          <a:p>
            <a:pPr marL="747713" lvl="1" indent="0">
              <a:buNone/>
            </a:pPr>
            <a:r>
              <a:rPr lang="en-US" sz="3200" i="1" dirty="0" smtClean="0"/>
              <a:t>2 Kings 1:7-8; Matthew 3:1-4</a:t>
            </a:r>
          </a:p>
          <a:p>
            <a:pPr marL="457200" indent="-457200"/>
            <a:r>
              <a:rPr lang="en-US" sz="3600" dirty="0" smtClean="0">
                <a:latin typeface="Berlin Sans FB Demi" panose="020E0802020502020306" pitchFamily="34" charset="0"/>
              </a:rPr>
              <a:t>Ministry</a:t>
            </a:r>
          </a:p>
          <a:p>
            <a:pPr marL="685800" lvl="1" indent="0">
              <a:buNone/>
            </a:pPr>
            <a:r>
              <a:rPr lang="en-US" sz="3200" i="1" dirty="0" smtClean="0"/>
              <a:t>1 Kings 18:17-18; Matthew 14:3-4</a:t>
            </a:r>
            <a:endParaRPr lang="en-US" sz="3200" dirty="0" smtClean="0"/>
          </a:p>
          <a:p>
            <a:pPr marL="457200" indent="-457200"/>
            <a:r>
              <a:rPr lang="en-US" sz="3600" dirty="0" smtClean="0">
                <a:latin typeface="Berlin Sans FB Demi" panose="020E0802020502020306" pitchFamily="34" charset="0"/>
              </a:rPr>
              <a:t>Lives threatened for their Preaching</a:t>
            </a:r>
          </a:p>
          <a:p>
            <a:pPr marL="685800" lvl="1" indent="0">
              <a:buNone/>
            </a:pPr>
            <a:r>
              <a:rPr lang="en-US" sz="3200" i="1" dirty="0" smtClean="0"/>
              <a:t>1 Kings 19:1-4; Matthew 3:7-10; 14:5-12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41829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Berlin Sans FB Demi" panose="020E0802020502020306" pitchFamily="34" charset="0"/>
              </a:rPr>
              <a:t>Type/Antitype</a:t>
            </a:r>
            <a:endParaRPr lang="en-US" sz="48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3600" dirty="0" smtClean="0">
                <a:latin typeface="Berlin Sans FB Demi" panose="020E0802020502020306" pitchFamily="34" charset="0"/>
              </a:rPr>
              <a:t>Personality/Appearance</a:t>
            </a:r>
          </a:p>
          <a:p>
            <a:pPr marL="747713" lvl="1" indent="0">
              <a:buNone/>
            </a:pPr>
            <a:r>
              <a:rPr lang="en-US" sz="3200" i="1" dirty="0" smtClean="0"/>
              <a:t>2 Kings 1:7-8; Matthew 3:1-4</a:t>
            </a:r>
          </a:p>
          <a:p>
            <a:pPr marL="457200" indent="-457200"/>
            <a:r>
              <a:rPr lang="en-US" sz="3600" dirty="0" smtClean="0">
                <a:latin typeface="Berlin Sans FB Demi" panose="020E0802020502020306" pitchFamily="34" charset="0"/>
              </a:rPr>
              <a:t>Ministry</a:t>
            </a:r>
          </a:p>
          <a:p>
            <a:pPr marL="685800" lvl="1" indent="0">
              <a:buNone/>
            </a:pPr>
            <a:r>
              <a:rPr lang="en-US" sz="3200" i="1" dirty="0" smtClean="0"/>
              <a:t>1 Kings 18:17-18; Matthew 14:3-4</a:t>
            </a:r>
            <a:endParaRPr lang="en-US" sz="3200" dirty="0" smtClean="0"/>
          </a:p>
          <a:p>
            <a:pPr marL="457200" indent="-457200"/>
            <a:r>
              <a:rPr lang="en-US" sz="3600" dirty="0" smtClean="0">
                <a:latin typeface="Berlin Sans FB Demi" panose="020E0802020502020306" pitchFamily="34" charset="0"/>
              </a:rPr>
              <a:t>Lives threatened for their Preaching</a:t>
            </a:r>
          </a:p>
          <a:p>
            <a:pPr marL="685800" lvl="1" indent="0">
              <a:buNone/>
            </a:pPr>
            <a:r>
              <a:rPr lang="en-US" sz="3200" i="1" dirty="0" smtClean="0"/>
              <a:t>1 Kings 19:1-4; Matthew 3:7-10; 14:5-12</a:t>
            </a:r>
            <a:endParaRPr lang="en-US" sz="3200" b="1" dirty="0" smtClean="0"/>
          </a:p>
          <a:p>
            <a:pPr marL="457200" indent="-457200"/>
            <a:r>
              <a:rPr lang="en-US" sz="3600" dirty="0" smtClean="0">
                <a:latin typeface="Berlin Sans FB Demi" panose="020E0802020502020306" pitchFamily="34" charset="0"/>
              </a:rPr>
              <a:t>Personal Greatness</a:t>
            </a:r>
          </a:p>
          <a:p>
            <a:pPr marL="685800" lvl="1" indent="0">
              <a:buNone/>
            </a:pPr>
            <a:r>
              <a:rPr lang="en-US" sz="3200" i="1" dirty="0" smtClean="0"/>
              <a:t>1 Kings 18:20-22; Luke 7:28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64365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rmAutofit/>
          </a:bodyPr>
          <a:lstStyle/>
          <a:p>
            <a:pPr algn="l"/>
            <a:r>
              <a:rPr lang="en-US" sz="6600" dirty="0" smtClean="0">
                <a:latin typeface="Berlin Sans FB Demi" panose="020E0802020502020306" pitchFamily="34" charset="0"/>
              </a:rPr>
              <a:t>Conclusion</a:t>
            </a:r>
            <a:endParaRPr lang="en-US" sz="66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543800" cy="3581400"/>
          </a:xfrm>
        </p:spPr>
        <p:txBody>
          <a:bodyPr>
            <a:normAutofit/>
          </a:bodyPr>
          <a:lstStyle/>
          <a:p>
            <a:pPr indent="355600" algn="l"/>
            <a:r>
              <a:rPr lang="en-US" sz="4000" dirty="0" smtClean="0">
                <a:solidFill>
                  <a:schemeClr val="tx1"/>
                </a:solidFill>
              </a:rPr>
              <a:t>As great as these two men were, they were men, with a nature like ours! (cf. James 5:16-18).</a:t>
            </a:r>
          </a:p>
          <a:p>
            <a:pPr indent="355600" algn="l"/>
            <a:r>
              <a:rPr lang="en-US" sz="4000" dirty="0" smtClean="0">
                <a:solidFill>
                  <a:schemeClr val="tx1"/>
                </a:solidFill>
              </a:rPr>
              <a:t>We too can accomplish great things for the Lord!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21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5585201-98DB-492D-90BE-EC5D7933D8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Diffused arches</Template>
  <TotalTime>0</TotalTime>
  <Words>555</Words>
  <Application>Microsoft Office PowerPoint</Application>
  <PresentationFormat>On-screen Show (4:3)</PresentationFormat>
  <Paragraphs>86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Berlin Sans FB Demi</vt:lpstr>
      <vt:lpstr>Calibri</vt:lpstr>
      <vt:lpstr>Office Theme</vt:lpstr>
      <vt:lpstr>Elijah and John the Baptist</vt:lpstr>
      <vt:lpstr>Type/Antitype</vt:lpstr>
      <vt:lpstr>Type/Antitype</vt:lpstr>
      <vt:lpstr>Type/Antitype</vt:lpstr>
      <vt:lpstr>Type/Antitype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2015-06-27T23:53:27Z</dcterms:created>
  <dcterms:modified xsi:type="dcterms:W3CDTF">2015-06-28T02:32:44Z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TC020116479991</vt:lpwstr>
  </property>
</Properties>
</file>