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61" r:id="rId6"/>
    <p:sldId id="262" r:id="rId7"/>
    <p:sldId id="266" r:id="rId8"/>
    <p:sldId id="263" r:id="rId9"/>
    <p:sldId id="264" r:id="rId10"/>
    <p:sldId id="265" r:id="rId11"/>
  </p:sldIdLst>
  <p:sldSz cx="12192000" cy="6858000"/>
  <p:notesSz cx="6858000" cy="9144000"/>
  <p:embeddedFontLs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
      <p:font typeface="Mervale Script" panose="03060506000000020000" pitchFamily="66" charset="0"/>
      <p:regular r:id="rId20"/>
    </p:embeddedFont>
    <p:embeddedFont>
      <p:font typeface="Berlin Sans FB Demi" panose="020E0802020502020306" pitchFamily="34"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1661" autoAdjust="0"/>
  </p:normalViewPr>
  <p:slideViewPr>
    <p:cSldViewPr snapToGrid="0">
      <p:cViewPr varScale="1">
        <p:scale>
          <a:sx n="34" d="100"/>
          <a:sy n="34" d="100"/>
        </p:scale>
        <p:origin x="2058" y="42"/>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3E94EA-55FD-47E6-9A5F-E9EE7F90DA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1800" dirty="0">
                <a:latin typeface="Berlin Sans FB Demi" panose="020E0802020502020306" pitchFamily="34" charset="0"/>
              </a:rPr>
              <a:t>Engaging the Community</a:t>
            </a:r>
          </a:p>
        </p:txBody>
      </p:sp>
      <p:sp>
        <p:nvSpPr>
          <p:cNvPr id="3" name="Date Placeholder 2">
            <a:extLst>
              <a:ext uri="{FF2B5EF4-FFF2-40B4-BE49-F238E27FC236}">
                <a16:creationId xmlns:a16="http://schemas.microsoft.com/office/drawing/2014/main" id="{BFBBAA41-791D-4427-B3E4-2676748F0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18, 2017 am</a:t>
            </a:r>
          </a:p>
        </p:txBody>
      </p:sp>
      <p:sp>
        <p:nvSpPr>
          <p:cNvPr id="4" name="Footer Placeholder 3">
            <a:extLst>
              <a:ext uri="{FF2B5EF4-FFF2-40B4-BE49-F238E27FC236}">
                <a16:creationId xmlns:a16="http://schemas.microsoft.com/office/drawing/2014/main" id="{45C962E9-2FAA-4A58-A4A6-43774C196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8C77879-E29F-47F0-B2B6-7D533FF257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9A65631C-3CAD-4B7C-9656-74B64ED935C1}" type="slidenum">
              <a:rPr lang="en-US" smtClean="0"/>
              <a:t>‹#›</a:t>
            </a:fld>
            <a:endParaRPr lang="en-US" dirty="0"/>
          </a:p>
        </p:txBody>
      </p:sp>
    </p:spTree>
    <p:extLst>
      <p:ext uri="{BB962C8B-B14F-4D97-AF65-F5344CB8AC3E}">
        <p14:creationId xmlns:p14="http://schemas.microsoft.com/office/powerpoint/2010/main" val="357284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168C9-9293-4CA5-9F1C-B1EAAB2CFB80}" type="datetimeFigureOut">
              <a:rPr lang="en-US" smtClean="0"/>
              <a:t>6/18/2017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C619-3C80-4F06-B2DC-594D19356A01}" type="slidenum">
              <a:rPr lang="en-US" smtClean="0"/>
              <a:t>‹#›</a:t>
            </a:fld>
            <a:endParaRPr lang="en-US"/>
          </a:p>
        </p:txBody>
      </p:sp>
    </p:spTree>
    <p:extLst>
      <p:ext uri="{BB962C8B-B14F-4D97-AF65-F5344CB8AC3E}">
        <p14:creationId xmlns:p14="http://schemas.microsoft.com/office/powerpoint/2010/main" val="323721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11:25-26), </a:t>
            </a:r>
            <a:r>
              <a:rPr lang="en-US" b="0" i="1" dirty="0"/>
              <a:t>“Then Barnabas departed for Tarsus to seek Saul. </a:t>
            </a:r>
            <a:r>
              <a:rPr lang="en-US" b="0" i="1" baseline="30000" dirty="0"/>
              <a:t>26</a:t>
            </a:r>
            <a:r>
              <a:rPr lang="en-US" b="0" i="1" dirty="0"/>
              <a:t> And when he had found him, he brought him to Antioch. So it was that for a whole year they assembled with the church </a:t>
            </a:r>
            <a:r>
              <a:rPr lang="en-US" b="1" i="1" dirty="0"/>
              <a:t>and taught a great many people</a:t>
            </a:r>
            <a:r>
              <a:rPr lang="en-US" b="0" i="1" dirty="0"/>
              <a:t>. And the disciples were first called Christians in Antioch.”</a:t>
            </a:r>
          </a:p>
          <a:p>
            <a:pPr marL="628650" lvl="1" indent="-171450">
              <a:buFont typeface="Arial" panose="020B0604020202020204" pitchFamily="34" charset="0"/>
              <a:buChar char="•"/>
            </a:pPr>
            <a:r>
              <a:rPr lang="en-US" b="1" i="0" dirty="0"/>
              <a:t>Typical of the first century church’s engagement with the community.</a:t>
            </a:r>
          </a:p>
          <a:p>
            <a:pPr marL="628650" lvl="1" indent="-171450">
              <a:buFont typeface="Arial" panose="020B0604020202020204" pitchFamily="34" charset="0"/>
              <a:buChar char="•"/>
            </a:pPr>
            <a:r>
              <a:rPr lang="en-US" b="1" i="0" dirty="0"/>
              <a:t>Note:  </a:t>
            </a:r>
            <a:r>
              <a:rPr lang="en-US" b="0" i="0" dirty="0"/>
              <a:t>Did not always go over well with the community! (Church was not always popular, or well received)</a:t>
            </a:r>
          </a:p>
          <a:p>
            <a:pPr marL="628650" lvl="1" indent="-171450">
              <a:buFont typeface="Arial" panose="020B0604020202020204" pitchFamily="34" charset="0"/>
              <a:buChar char="•"/>
            </a:pPr>
            <a:r>
              <a:rPr lang="en-US" b="0" i="0" dirty="0"/>
              <a:t>Book of Revelation written to comfort brethren in the face of persecution.  </a:t>
            </a:r>
            <a:r>
              <a:rPr lang="en-US" b="0" i="0" u="sng" dirty="0"/>
              <a:t>Church at Smyrna, for example</a:t>
            </a:r>
            <a:r>
              <a:rPr lang="en-US" b="0" i="0" dirty="0"/>
              <a:t>!</a:t>
            </a:r>
          </a:p>
          <a:p>
            <a:pPr marL="0" lvl="0" indent="0">
              <a:buFont typeface="Arial" panose="020B0604020202020204" pitchFamily="34" charset="0"/>
              <a:buNone/>
            </a:pPr>
            <a:r>
              <a:rPr lang="en-US" b="1" i="0" dirty="0"/>
              <a:t>(Revelation 2:10), [Jesus’ warning and assurance to the church at Smyrna</a:t>
            </a:r>
            <a:r>
              <a:rPr lang="en-US" b="1" i="1" dirty="0"/>
              <a:t>], </a:t>
            </a:r>
            <a:r>
              <a:rPr lang="en-US" b="0" i="1" dirty="0"/>
              <a:t>“Do not fear any of those things which you are about to suffer. Indeed, the devil is about to throw some of you into prison, that you may be tested, and you will have tribulation ten days. Be faithful until death, and I will give you the crown of life.”</a:t>
            </a:r>
          </a:p>
          <a:p>
            <a:endParaRPr lang="en-US" b="1" dirty="0"/>
          </a:p>
          <a:p>
            <a:r>
              <a:rPr lang="en-US" b="1" dirty="0"/>
              <a:t>Churches are getting it wrong in our day!</a:t>
            </a:r>
          </a:p>
          <a:p>
            <a:pPr marL="171450" indent="-171450">
              <a:buFont typeface="Arial" panose="020B0604020202020204" pitchFamily="34" charset="0"/>
              <a:buChar char="•"/>
            </a:pPr>
            <a:r>
              <a:rPr lang="en-US" b="1" dirty="0"/>
              <a:t>The desire to be liked (to be relevant) is often trumping the desire to do God’s will</a:t>
            </a:r>
          </a:p>
          <a:p>
            <a:pPr marL="171450" indent="-171450">
              <a:buFont typeface="Arial" panose="020B0604020202020204" pitchFamily="34" charset="0"/>
              <a:buChar char="•"/>
            </a:pPr>
            <a:r>
              <a:rPr lang="en-US" b="1" dirty="0"/>
              <a:t>This has led to an unscriptural approach to engaging the community, that has its </a:t>
            </a:r>
            <a:r>
              <a:rPr lang="en-US" b="1" u="sng" dirty="0"/>
              <a:t>emphasis on Social interaction</a:t>
            </a:r>
            <a:r>
              <a:rPr lang="en-US" b="1" dirty="0"/>
              <a:t>.</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Example:  Article on internet (actually designed to promote a service called </a:t>
            </a:r>
            <a:r>
              <a:rPr lang="en-US" b="1" dirty="0" err="1"/>
              <a:t>DialMyCalls</a:t>
            </a:r>
            <a:r>
              <a:rPr lang="en-US" b="1" dirty="0"/>
              <a:t>) titled, “7 Great Ways Churches Can Engage with Their Communities”</a:t>
            </a:r>
          </a:p>
        </p:txBody>
      </p:sp>
      <p:sp>
        <p:nvSpPr>
          <p:cNvPr id="4" name="Slide Number Placeholder 3"/>
          <p:cNvSpPr>
            <a:spLocks noGrp="1"/>
          </p:cNvSpPr>
          <p:nvPr>
            <p:ph type="sldNum" sz="quarter" idx="10"/>
          </p:nvPr>
        </p:nvSpPr>
        <p:spPr/>
        <p:txBody>
          <a:bodyPr/>
          <a:lstStyle/>
          <a:p>
            <a:fld id="{9F05C619-3C80-4F06-B2DC-594D19356A01}" type="slidenum">
              <a:rPr lang="en-US" smtClean="0"/>
              <a:t>1</a:t>
            </a:fld>
            <a:endParaRPr lang="en-US"/>
          </a:p>
        </p:txBody>
      </p:sp>
    </p:spTree>
    <p:extLst>
      <p:ext uri="{BB962C8B-B14F-4D97-AF65-F5344CB8AC3E}">
        <p14:creationId xmlns:p14="http://schemas.microsoft.com/office/powerpoint/2010/main" val="128346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Brethren, it is easy to decry the abuses of the religious world.  But, it remains that we need to truly engage the community around us!  In one important way!</a:t>
            </a:r>
          </a:p>
          <a:p>
            <a:pPr marL="628650" lvl="1" indent="-171450">
              <a:buFont typeface="Arial" panose="020B0604020202020204" pitchFamily="34" charset="0"/>
              <a:buChar char="•"/>
            </a:pPr>
            <a:r>
              <a:rPr lang="en-US" b="1" dirty="0"/>
              <a:t>Share the precious gospel of our Lord!</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Paul went to Thessalonica and preached the gospel there:</a:t>
            </a:r>
          </a:p>
          <a:p>
            <a:pPr marL="0" lvl="0" indent="0">
              <a:buFont typeface="Arial" panose="020B0604020202020204" pitchFamily="34" charset="0"/>
              <a:buNone/>
            </a:pPr>
            <a:r>
              <a:rPr lang="en-US" b="1" dirty="0"/>
              <a:t>(Acts 17:4), </a:t>
            </a:r>
            <a:r>
              <a:rPr lang="en-US" b="0" i="1" dirty="0"/>
              <a:t>“And some of them were persuaded; and a great multitude of the devout Greeks, and not a few of the leading women, joined Paul and Silas.”</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But, opposition arose as well!</a:t>
            </a:r>
          </a:p>
          <a:p>
            <a:pPr marL="0" lvl="0" indent="0">
              <a:buFont typeface="Arial" panose="020B0604020202020204" pitchFamily="34" charset="0"/>
              <a:buNone/>
            </a:pPr>
            <a:r>
              <a:rPr lang="en-US" b="1" dirty="0"/>
              <a:t>(Acts 17:5-6), </a:t>
            </a:r>
            <a:r>
              <a:rPr lang="en-US" b="0" i="1" dirty="0"/>
              <a:t>“But the Jews who were not persuaded, becoming envious, took some of the evil men from the marketplace, and gathering a mob, set all the city in an uproar and attacked the house of Jason, and sought to bring them out to the people. </a:t>
            </a:r>
            <a:r>
              <a:rPr lang="en-US" b="0" i="1" baseline="30000" dirty="0"/>
              <a:t>6</a:t>
            </a:r>
            <a:r>
              <a:rPr lang="en-US" b="0" i="1" dirty="0"/>
              <a:t> But when they did not find them, they dragged Jason and some brethren to the rulers of the city, crying out, "These who have turned the world upside down have come here too.”</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Our purpose is not to be relevant or popular.  It is to preach the gospel.  When we do, some will believe.  When we do, we will “turn the world upside down!”</a:t>
            </a:r>
          </a:p>
        </p:txBody>
      </p:sp>
      <p:sp>
        <p:nvSpPr>
          <p:cNvPr id="4" name="Slide Number Placeholder 3"/>
          <p:cNvSpPr>
            <a:spLocks noGrp="1"/>
          </p:cNvSpPr>
          <p:nvPr>
            <p:ph type="sldNum" sz="quarter" idx="10"/>
          </p:nvPr>
        </p:nvSpPr>
        <p:spPr/>
        <p:txBody>
          <a:bodyPr/>
          <a:lstStyle/>
          <a:p>
            <a:fld id="{9F05C619-3C80-4F06-B2DC-594D19356A01}" type="slidenum">
              <a:rPr lang="en-US" smtClean="0"/>
              <a:t>10</a:t>
            </a:fld>
            <a:endParaRPr lang="en-US"/>
          </a:p>
        </p:txBody>
      </p:sp>
    </p:spTree>
    <p:extLst>
      <p:ext uri="{BB962C8B-B14F-4D97-AF65-F5344CB8AC3E}">
        <p14:creationId xmlns:p14="http://schemas.microsoft.com/office/powerpoint/2010/main" val="186236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 Great Ways Churches Can Engage with Their Communities</a:t>
            </a:r>
          </a:p>
          <a:p>
            <a:r>
              <a:rPr lang="en-US" sz="1200" b="0" i="0" kern="1200" dirty="0">
                <a:solidFill>
                  <a:schemeClr val="tx1"/>
                </a:solidFill>
                <a:effectLst/>
                <a:latin typeface="+mn-lt"/>
                <a:ea typeface="+mn-ea"/>
                <a:cs typeface="+mn-cs"/>
              </a:rPr>
              <a:t>“Church leaders have a responsibility - a duty! - to share themselves and the word of God with those around them. And in this article, we'll take a look at 7 simple ways to do so.”</a:t>
            </a:r>
          </a:p>
          <a:p>
            <a:r>
              <a:rPr lang="en-US" sz="1200" b="1" i="0" kern="1200" dirty="0">
                <a:solidFill>
                  <a:schemeClr val="tx1"/>
                </a:solidFill>
                <a:effectLst/>
                <a:latin typeface="+mn-lt"/>
                <a:ea typeface="+mn-ea"/>
                <a:cs typeface="+mn-cs"/>
              </a:rPr>
              <a:t>(Note:  This idea is 7 ways to share the word of God with the community. Compare them with the New Testament example.)</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 Community Events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time your church is having a celebration like a cookout or a party, consider opening it up to the rest of the community… The church doesn't have to push an agenda at these events. You're not trying to convert community members - you're simply looking to show them how God acts through the church, and be an example of his grace.”</a:t>
            </a:r>
          </a:p>
          <a:p>
            <a:r>
              <a:rPr lang="en-US" sz="1200" b="1" i="0" kern="1200" dirty="0">
                <a:solidFill>
                  <a:schemeClr val="tx1"/>
                </a:solidFill>
                <a:effectLst/>
                <a:latin typeface="+mn-lt"/>
                <a:ea typeface="+mn-ea"/>
                <a:cs typeface="+mn-cs"/>
              </a:rPr>
              <a:t>2. Vacation Bible School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“Summer is difficult for a lot of families - they don't have a lot of childcare options, and often don't have enough money to pay for summer childcare… Vacation Bible School gives churches a great way to provide the community with a necessary resource - free childcare…”</a:t>
            </a:r>
          </a:p>
          <a:p>
            <a:r>
              <a:rPr lang="en-US" sz="1200" b="1" i="0" kern="1200" dirty="0">
                <a:solidFill>
                  <a:schemeClr val="tx1"/>
                </a:solidFill>
                <a:effectLst/>
                <a:latin typeface="+mn-lt"/>
                <a:ea typeface="+mn-ea"/>
                <a:cs typeface="+mn-cs"/>
              </a:rPr>
              <a:t>3. Help Those in Need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sponsor meals, aid in fundraising efforts, or provide a concert… to the residents of the shelter.”</a:t>
            </a:r>
          </a:p>
          <a:p>
            <a:r>
              <a:rPr lang="en-US" sz="1200" b="1" i="0" kern="1200" dirty="0">
                <a:solidFill>
                  <a:schemeClr val="tx1"/>
                </a:solidFill>
                <a:effectLst/>
                <a:latin typeface="+mn-lt"/>
                <a:ea typeface="+mn-ea"/>
                <a:cs typeface="+mn-cs"/>
              </a:rPr>
              <a:t>4. Clean up the Community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live in an urban area, there's probably plenty of litter and other trash that you can help clean up, and there is a need for beautification even in rural areas.”</a:t>
            </a:r>
          </a:p>
          <a:p>
            <a:r>
              <a:rPr lang="en-US" sz="1200" b="1" i="0" kern="1200" dirty="0">
                <a:solidFill>
                  <a:schemeClr val="tx1"/>
                </a:solidFill>
                <a:effectLst/>
                <a:latin typeface="+mn-lt"/>
                <a:ea typeface="+mn-ea"/>
                <a:cs typeface="+mn-cs"/>
              </a:rPr>
              <a:t>5. Get Involved in Sports Teams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“Local sports leagues are great ways to meet people in your community. Slow-pitch softball is especially popular among churches, as it's a lower-impact way to enjoy the companionship and fun, friendly competition that sports has to offer.”</a:t>
            </a:r>
          </a:p>
          <a:p>
            <a:r>
              <a:rPr lang="en-US" sz="1200" b="1" i="0" kern="1200" dirty="0">
                <a:solidFill>
                  <a:schemeClr val="tx1"/>
                </a:solidFill>
                <a:effectLst/>
                <a:latin typeface="+mn-lt"/>
                <a:ea typeface="+mn-ea"/>
                <a:cs typeface="+mn-cs"/>
              </a:rPr>
              <a:t>6. Share the Talents of Your Congregation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 you have an expert plumber in your church? A top-notch tax accountant? A mechanic? Consider offering the talents of your congregation to the community… You can assemble a volunteer team of people who can provide free services to the needy.” </a:t>
            </a:r>
          </a:p>
          <a:p>
            <a:r>
              <a:rPr lang="en-US" sz="1200" b="1" i="0" kern="1200" dirty="0">
                <a:solidFill>
                  <a:schemeClr val="tx1"/>
                </a:solidFill>
                <a:effectLst/>
                <a:latin typeface="+mn-lt"/>
                <a:ea typeface="+mn-ea"/>
                <a:cs typeface="+mn-cs"/>
              </a:rPr>
              <a:t>7. Help the Community Stay in Touch With Your Church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“Keep them in the loop about activities, special services, and events as much as possible.” </a:t>
            </a:r>
          </a:p>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Note:  many of these events social in nature).  </a:t>
            </a:r>
          </a:p>
          <a:p>
            <a:r>
              <a:rPr lang="en-US" sz="1200" b="0" i="0" kern="1200" dirty="0">
                <a:solidFill>
                  <a:schemeClr val="tx1"/>
                </a:solidFill>
                <a:effectLst/>
                <a:latin typeface="+mn-lt"/>
                <a:ea typeface="+mn-ea"/>
                <a:cs typeface="+mn-cs"/>
              </a:rPr>
              <a:t>https://www.dialmycalls.com/blog/b/772/7-great-ways-churches-can-engage-with-their-communities.html</a:t>
            </a:r>
          </a:p>
          <a:p>
            <a:endParaRPr lang="en-US" dirty="0"/>
          </a:p>
        </p:txBody>
      </p:sp>
      <p:sp>
        <p:nvSpPr>
          <p:cNvPr id="4" name="Slide Number Placeholder 3"/>
          <p:cNvSpPr>
            <a:spLocks noGrp="1"/>
          </p:cNvSpPr>
          <p:nvPr>
            <p:ph type="sldNum" sz="quarter" idx="10"/>
          </p:nvPr>
        </p:nvSpPr>
        <p:spPr/>
        <p:txBody>
          <a:bodyPr/>
          <a:lstStyle/>
          <a:p>
            <a:fld id="{9F05C619-3C80-4F06-B2DC-594D19356A01}" type="slidenum">
              <a:rPr lang="en-US" smtClean="0"/>
              <a:t>2</a:t>
            </a:fld>
            <a:endParaRPr lang="en-US"/>
          </a:p>
        </p:txBody>
      </p:sp>
    </p:spTree>
    <p:extLst>
      <p:ext uri="{BB962C8B-B14F-4D97-AF65-F5344CB8AC3E}">
        <p14:creationId xmlns:p14="http://schemas.microsoft.com/office/powerpoint/2010/main" val="145353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are constrained by the Lordship of Jesus Christ</a:t>
            </a:r>
          </a:p>
          <a:p>
            <a:pPr marL="628650" lvl="1" indent="-171450">
              <a:buFont typeface="Arial" panose="020B0604020202020204" pitchFamily="34" charset="0"/>
              <a:buChar char="•"/>
            </a:pPr>
            <a:r>
              <a:rPr lang="en-US" dirty="0"/>
              <a:t>This limits the church in the way it can “engage” the community.</a:t>
            </a:r>
          </a:p>
          <a:p>
            <a:pPr marL="0" lvl="0" indent="0">
              <a:buFont typeface="Arial" panose="020B0604020202020204" pitchFamily="34" charset="0"/>
              <a:buNone/>
            </a:pPr>
            <a:r>
              <a:rPr lang="en-US" b="1" dirty="0"/>
              <a:t>Illustration:  </a:t>
            </a:r>
            <a:r>
              <a:rPr lang="en-US" dirty="0"/>
              <a:t>Bond election for the Castleberry ISD (Needed campaigning to pass the bond.  Federal law would not allow campaigning by schools or on school property.  Superintendent gave me as an example to the group.  But, the church where Stan preaches could hold a rally at their building, and encourage a passing of the bill.  </a:t>
            </a:r>
            <a:r>
              <a:rPr lang="en-US" b="1" dirty="0"/>
              <a:t>My answer:  </a:t>
            </a:r>
            <a:r>
              <a:rPr lang="en-US" dirty="0"/>
              <a:t>Divine law would not allow the church to do such a thing).  </a:t>
            </a:r>
            <a:r>
              <a:rPr lang="en-US" b="1" dirty="0"/>
              <a:t>We were both constrained by law.  The School district by Federal Law, our church by the Law of Christ!</a:t>
            </a:r>
          </a:p>
          <a:p>
            <a:pPr marL="457200" lvl="1" indent="0">
              <a:buFont typeface="Arial" panose="020B0604020202020204" pitchFamily="34" charset="0"/>
              <a:buNone/>
            </a:pPr>
            <a:r>
              <a:rPr lang="en-US" b="1" dirty="0"/>
              <a:t>(Matthew 7:21-23), </a:t>
            </a:r>
            <a:r>
              <a:rPr lang="en-US" b="0" i="1" dirty="0"/>
              <a:t>“Not everyone who says to Me, 'Lord, Lord,' shall enter the kingdom of heaven, but he who does the will of My Father in heaven. </a:t>
            </a:r>
            <a:r>
              <a:rPr lang="en-US" b="0" i="1" baseline="30000" dirty="0"/>
              <a:t>22</a:t>
            </a:r>
            <a:r>
              <a:rPr lang="en-US" b="0" i="1" dirty="0"/>
              <a:t> Many will say to Me in that day, 'Lord, Lord, have we not prophesied in Your name, cast out demons in Your name, and done many wonders in Your name? ' </a:t>
            </a:r>
            <a:r>
              <a:rPr lang="en-US" b="0" i="1" baseline="30000" dirty="0"/>
              <a:t>23</a:t>
            </a:r>
            <a:r>
              <a:rPr lang="en-US" b="0" i="1" dirty="0"/>
              <a:t> And then I will declare to them, 'I never knew you; depart from Me, you who practice lawlessness! ‘”</a:t>
            </a:r>
          </a:p>
          <a:p>
            <a:pPr marL="0" lvl="0" indent="0">
              <a:buFont typeface="Arial" panose="020B0604020202020204" pitchFamily="34" charset="0"/>
              <a:buNone/>
            </a:pPr>
            <a:r>
              <a:rPr lang="en-US" b="1" i="0" dirty="0"/>
              <a:t>Evangelism!</a:t>
            </a:r>
          </a:p>
          <a:p>
            <a:pPr marL="0" lvl="0" indent="0">
              <a:buFont typeface="Arial" panose="020B0604020202020204" pitchFamily="34" charset="0"/>
              <a:buNone/>
            </a:pPr>
            <a:r>
              <a:rPr lang="en-US" b="1" i="0" dirty="0"/>
              <a:t>(1 Timothy 3:15), </a:t>
            </a:r>
            <a:r>
              <a:rPr lang="en-US" b="0" i="1" dirty="0"/>
              <a:t>“but if I am delayed, I write so that you may know how you ought to conduct yourself in the house of God, which is the church of the living God, </a:t>
            </a:r>
            <a:r>
              <a:rPr lang="en-US" b="0" i="1" u="sng" dirty="0"/>
              <a:t>the pillar and ground of the truth</a:t>
            </a:r>
            <a:r>
              <a:rPr lang="en-US" b="0" i="1" dirty="0"/>
              <a:t>.”</a:t>
            </a:r>
          </a:p>
          <a:p>
            <a:pPr marL="0" lvl="0" indent="0">
              <a:buFont typeface="Arial" panose="020B0604020202020204" pitchFamily="34" charset="0"/>
              <a:buNone/>
            </a:pPr>
            <a:r>
              <a:rPr lang="en-US" b="1" i="0" dirty="0"/>
              <a:t>(Philippians 1:3-5) [Support and Proclamation of the Truth], </a:t>
            </a:r>
            <a:r>
              <a:rPr lang="en-US" b="0" i="1" dirty="0"/>
              <a:t>“I thank my God upon every remembrance of you, </a:t>
            </a:r>
            <a:r>
              <a:rPr lang="en-US" b="0" i="1" baseline="30000" dirty="0"/>
              <a:t>4 </a:t>
            </a:r>
            <a:r>
              <a:rPr lang="en-US" b="0" i="1" dirty="0"/>
              <a:t>always in every prayer of mine making request for you all with joy, </a:t>
            </a:r>
            <a:r>
              <a:rPr lang="en-US" b="0" i="1" baseline="30000" dirty="0"/>
              <a:t>5</a:t>
            </a:r>
            <a:r>
              <a:rPr lang="en-US" b="0" i="1" dirty="0"/>
              <a:t> </a:t>
            </a:r>
            <a:r>
              <a:rPr lang="en-US" b="0" i="1" u="sng" dirty="0"/>
              <a:t>for your fellowship in the gospel</a:t>
            </a:r>
            <a:r>
              <a:rPr lang="en-US" b="0" i="1" u="none" dirty="0"/>
              <a:t> </a:t>
            </a:r>
            <a:r>
              <a:rPr lang="en-US" b="0" i="1" dirty="0"/>
              <a:t>from the first day until now.”</a:t>
            </a:r>
          </a:p>
          <a:p>
            <a:pPr marL="0" lvl="0" indent="0">
              <a:buFont typeface="Arial" panose="020B0604020202020204" pitchFamily="34" charset="0"/>
              <a:buNone/>
            </a:pPr>
            <a:r>
              <a:rPr lang="en-US" b="1" i="0" dirty="0"/>
              <a:t>(Acts 13:2-3), [Sending out preachers, church at Antioch], </a:t>
            </a:r>
            <a:r>
              <a:rPr lang="en-US" b="0" i="1" dirty="0"/>
              <a:t>“As they ministered to the Lord and fasted, the Holy Spirit said, "Now </a:t>
            </a:r>
            <a:r>
              <a:rPr lang="en-US" b="0" i="1" u="sng" dirty="0"/>
              <a:t>separate to Me Barnabas and Saul for the work to which I have called them</a:t>
            </a:r>
            <a:r>
              <a:rPr lang="en-US" b="0" i="1" dirty="0"/>
              <a:t>." </a:t>
            </a:r>
            <a:r>
              <a:rPr lang="en-US" b="0" i="1" baseline="30000" dirty="0"/>
              <a:t>3</a:t>
            </a:r>
            <a:r>
              <a:rPr lang="en-US" b="0" i="1" dirty="0"/>
              <a:t> Then, having fasted and prayed, and laid hands on them, </a:t>
            </a:r>
            <a:r>
              <a:rPr lang="en-US" b="0" i="1" u="sng" dirty="0"/>
              <a:t>they sent them away</a:t>
            </a:r>
            <a:r>
              <a:rPr lang="en-US" b="0" i="1" dirty="0"/>
              <a:t>.”</a:t>
            </a:r>
          </a:p>
          <a:p>
            <a:pPr marL="628650" lvl="1" indent="-171450">
              <a:buFont typeface="Arial" panose="020B0604020202020204" pitchFamily="34" charset="0"/>
              <a:buChar char="•"/>
            </a:pPr>
            <a:r>
              <a:rPr lang="en-US" b="1" i="0" dirty="0"/>
              <a:t>IN contrast, lets talk a moment about what is known as the social gospel (prevalent today!)</a:t>
            </a:r>
          </a:p>
        </p:txBody>
      </p:sp>
      <p:sp>
        <p:nvSpPr>
          <p:cNvPr id="4" name="Slide Number Placeholder 3"/>
          <p:cNvSpPr>
            <a:spLocks noGrp="1"/>
          </p:cNvSpPr>
          <p:nvPr>
            <p:ph type="sldNum" sz="quarter" idx="10"/>
          </p:nvPr>
        </p:nvSpPr>
        <p:spPr/>
        <p:txBody>
          <a:bodyPr/>
          <a:lstStyle/>
          <a:p>
            <a:fld id="{9F05C619-3C80-4F06-B2DC-594D19356A01}" type="slidenum">
              <a:rPr lang="en-US" smtClean="0"/>
              <a:t>3</a:t>
            </a:fld>
            <a:endParaRPr lang="en-US"/>
          </a:p>
        </p:txBody>
      </p:sp>
    </p:spTree>
    <p:extLst>
      <p:ext uri="{BB962C8B-B14F-4D97-AF65-F5344CB8AC3E}">
        <p14:creationId xmlns:p14="http://schemas.microsoft.com/office/powerpoint/2010/main" val="139976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t>Change from rural agrarian society to urban, industrial.  Led to </a:t>
            </a:r>
            <a:r>
              <a:rPr lang="en-US" b="0" i="1" dirty="0"/>
              <a:t>“s</a:t>
            </a:r>
            <a:r>
              <a:rPr lang="en-US" sz="1200" b="0" i="0" kern="1200" dirty="0">
                <a:solidFill>
                  <a:schemeClr val="tx1"/>
                </a:solidFill>
                <a:effectLst/>
                <a:latin typeface="+mn-lt"/>
                <a:ea typeface="+mn-ea"/>
                <a:cs typeface="+mn-cs"/>
              </a:rPr>
              <a:t>ocial maladjustments connected with the unparalleled rise of huge cities. Slums, drunkenness, prostitution, organized crime, juvenile delinquency, abject poverty, and all the other problems of the sprawling, filthy cities were convincing realities that demanded that something be done.” (Ed Harrell, GOT 8/18/60)</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Religious leaders not first:  “Novelists, journalists, educators of every sort, social workers, and industrialists and labor leaders began a quest for social justice which continues into the present.” (ibid.)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Idea 1:  </a:t>
            </a:r>
            <a:r>
              <a:rPr lang="en-US" sz="1200" b="0" i="0" kern="1200" dirty="0">
                <a:solidFill>
                  <a:schemeClr val="tx1"/>
                </a:solidFill>
                <a:effectLst/>
                <a:latin typeface="+mn-lt"/>
                <a:ea typeface="+mn-ea"/>
                <a:cs typeface="+mn-cs"/>
              </a:rPr>
              <a:t>Capitalism the problem.  </a:t>
            </a:r>
            <a:r>
              <a:rPr lang="en-US" sz="1200" b="1" i="0" kern="1200" dirty="0">
                <a:solidFill>
                  <a:schemeClr val="tx1"/>
                </a:solidFill>
                <a:effectLst/>
                <a:latin typeface="+mn-lt"/>
                <a:ea typeface="+mn-ea"/>
                <a:cs typeface="+mn-cs"/>
              </a:rPr>
              <a:t>Idea 2: </a:t>
            </a:r>
            <a:r>
              <a:rPr lang="en-US" sz="1200" b="0" i="0" kern="1200" dirty="0">
                <a:solidFill>
                  <a:schemeClr val="tx1"/>
                </a:solidFill>
                <a:effectLst/>
                <a:latin typeface="+mn-lt"/>
                <a:ea typeface="+mn-ea"/>
                <a:cs typeface="+mn-cs"/>
              </a:rPr>
              <a:t>Religious leaders who accepted Evolutionary theory changed thinking from spiritual (after all, Bible is not dependable) to effecting social change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[Ed Harrell, ibid.], </a:t>
            </a:r>
            <a:r>
              <a:rPr lang="en-US" sz="1200" b="0" i="0" kern="1200" dirty="0">
                <a:solidFill>
                  <a:schemeClr val="tx1"/>
                </a:solidFill>
                <a:effectLst/>
                <a:latin typeface="+mn-lt"/>
                <a:ea typeface="+mn-ea"/>
                <a:cs typeface="+mn-cs"/>
              </a:rPr>
              <a:t>“For the purposes of our study, one broad generalization about the </a:t>
            </a:r>
            <a:r>
              <a:rPr lang="en-US" sz="1200" b="0" i="1" kern="1200" dirty="0">
                <a:solidFill>
                  <a:schemeClr val="tx1"/>
                </a:solidFill>
                <a:effectLst/>
                <a:latin typeface="+mn-lt"/>
                <a:ea typeface="+mn-ea"/>
                <a:cs typeface="+mn-cs"/>
              </a:rPr>
              <a:t>group [religious leaders that headed the social gospel movement in America] </a:t>
            </a:r>
            <a:r>
              <a:rPr lang="en-US" sz="1200" b="0" i="0" kern="1200" dirty="0">
                <a:solidFill>
                  <a:schemeClr val="tx1"/>
                </a:solidFill>
                <a:effectLst/>
                <a:latin typeface="+mn-lt"/>
                <a:ea typeface="+mn-ea"/>
                <a:cs typeface="+mn-cs"/>
              </a:rPr>
              <a:t>should be sufficient: they were all concerned about the social injustices which they felt were present in the newly industrialized and unorganized America; they felt that a primary, and in many cases the primary, message of the gospel was social justice; and they felt that the church, as the institutional manifestation of Christianity, was obligated to do something about the contemporary social maladjustments. To many of the reformers social justice became the central message of Jesus and the good society synonymous with the kingdom of God.”</a:t>
            </a:r>
            <a:endParaRPr lang="en-US" b="0" i="1" dirty="0"/>
          </a:p>
        </p:txBody>
      </p:sp>
      <p:sp>
        <p:nvSpPr>
          <p:cNvPr id="4" name="Slide Number Placeholder 3"/>
          <p:cNvSpPr>
            <a:spLocks noGrp="1"/>
          </p:cNvSpPr>
          <p:nvPr>
            <p:ph type="sldNum" sz="quarter" idx="10"/>
          </p:nvPr>
        </p:nvSpPr>
        <p:spPr/>
        <p:txBody>
          <a:bodyPr/>
          <a:lstStyle/>
          <a:p>
            <a:fld id="{9F05C619-3C80-4F06-B2DC-594D19356A01}" type="slidenum">
              <a:rPr lang="en-US" smtClean="0"/>
              <a:t>4</a:t>
            </a:fld>
            <a:endParaRPr lang="en-US"/>
          </a:p>
        </p:txBody>
      </p:sp>
    </p:spTree>
    <p:extLst>
      <p:ext uri="{BB962C8B-B14F-4D97-AF65-F5344CB8AC3E}">
        <p14:creationId xmlns:p14="http://schemas.microsoft.com/office/powerpoint/2010/main" val="18281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(John 18:36), [Jesus’ statement to Pilate], </a:t>
            </a:r>
            <a:r>
              <a:rPr lang="en-US" b="0" i="1" dirty="0"/>
              <a:t>“</a:t>
            </a:r>
            <a:r>
              <a:rPr lang="en-US" b="0" i="1" u="sng" dirty="0"/>
              <a:t>My kingdom is not of this world</a:t>
            </a:r>
            <a:r>
              <a:rPr lang="en-US" b="0" i="1" dirty="0"/>
              <a:t>. If My kingdom were of this world, My servants would fight, so that I should not be delivered to the Jews; but now My kingdom is not from here.”</a:t>
            </a:r>
          </a:p>
          <a:p>
            <a:pPr marL="628650" lvl="1" indent="-171450">
              <a:buFont typeface="Arial" panose="020B0604020202020204" pitchFamily="34" charset="0"/>
              <a:buChar char="•"/>
            </a:pPr>
            <a:r>
              <a:rPr lang="en-US" b="0" i="0" dirty="0"/>
              <a:t>Warfare in the name of religion is wrong, and misplaced (Crusades, forced conversion, etc.)</a:t>
            </a:r>
          </a:p>
          <a:p>
            <a:pPr marL="0" lvl="0" indent="0">
              <a:buFont typeface="Arial" panose="020B0604020202020204" pitchFamily="34" charset="0"/>
              <a:buNone/>
            </a:pPr>
            <a:r>
              <a:rPr lang="en-US" b="1" i="0" dirty="0"/>
              <a:t>(2 Corinthians 10:4-5</a:t>
            </a:r>
            <a:r>
              <a:rPr lang="en-US" b="1" i="1" dirty="0"/>
              <a:t>), </a:t>
            </a:r>
            <a:r>
              <a:rPr lang="en-US" b="0" i="1" dirty="0"/>
              <a:t>“For the weapons of our warfare are not carnal but mighty in God for pulling down strongholds, 5 casting down arguments and every high thing that exalts itself against the knowledge of God, bringing every thought into captivity to the obedience of Christ.”</a:t>
            </a:r>
          </a:p>
          <a:p>
            <a:pPr marL="628650" lvl="1" indent="-171450">
              <a:buFont typeface="Arial" panose="020B0604020202020204" pitchFamily="34" charset="0"/>
              <a:buChar char="•"/>
            </a:pPr>
            <a:r>
              <a:rPr lang="en-US" b="1" i="0" dirty="0"/>
              <a:t>Social emphasis and entertainment in the name of religion is just as much a distortion of what Christ’s church is to be about! </a:t>
            </a:r>
            <a:r>
              <a:rPr lang="en-US" b="1" i="0" u="sng" dirty="0"/>
              <a:t>(First Baptist, Dallas)  Has kids saying to mom and dad, “Teach me the Bible, but make it fun!” (FBC can help!)</a:t>
            </a:r>
          </a:p>
          <a:p>
            <a:pPr marL="0" lvl="0" indent="0">
              <a:buFont typeface="Arial" panose="020B0604020202020204" pitchFamily="34" charset="0"/>
              <a:buNone/>
            </a:pPr>
            <a:r>
              <a:rPr lang="en-US" b="1" i="0" u="none" dirty="0"/>
              <a:t>(Ecclesiastes 8:15), [Closest I could come in Bible to “fun.”  Indicates the limited value of it “under the sun”], </a:t>
            </a:r>
            <a:r>
              <a:rPr lang="en-US" b="0" i="1" u="none" dirty="0"/>
              <a:t>“So I commended enjoyment, because a man has nothing better under the sun than to eat, drink, and be merry; for this will remain with him in his labor all the days of his life which God gives him under the sun.”</a:t>
            </a:r>
          </a:p>
          <a:p>
            <a:pPr marL="628650" lvl="1" indent="-171450">
              <a:buFont typeface="Arial" panose="020B0604020202020204" pitchFamily="34" charset="0"/>
              <a:buChar char="•"/>
            </a:pPr>
            <a:r>
              <a:rPr lang="en-US" b="0" i="0" dirty="0"/>
              <a:t>This is what the Pharisees were about, only a superficial practice of faith.  Only outward, nothing within</a:t>
            </a:r>
          </a:p>
          <a:p>
            <a:pPr marL="628650" lvl="1" indent="-171450">
              <a:buFont typeface="Arial" panose="020B0604020202020204" pitchFamily="34" charset="0"/>
              <a:buChar char="•"/>
            </a:pPr>
            <a:r>
              <a:rPr lang="en-US" b="0" i="0" dirty="0"/>
              <a:t>In contrast, our focus needs to be on spiritual things, with heaven as our goal!</a:t>
            </a:r>
          </a:p>
          <a:p>
            <a:pPr marL="0" lvl="0" indent="0">
              <a:buFont typeface="Arial" panose="020B0604020202020204" pitchFamily="34" charset="0"/>
              <a:buNone/>
            </a:pPr>
            <a:r>
              <a:rPr lang="en-US" b="1" i="0" dirty="0"/>
              <a:t>(Philippians 3:17-21), </a:t>
            </a:r>
            <a:r>
              <a:rPr lang="en-US" b="0" i="1" dirty="0"/>
              <a:t>“Brethren, join in following my example, and note those who so walk, as you have us for a pattern. </a:t>
            </a:r>
            <a:r>
              <a:rPr lang="en-US" b="0" i="1" baseline="30000" dirty="0"/>
              <a:t>18</a:t>
            </a:r>
            <a:r>
              <a:rPr lang="en-US" b="0" i="1" dirty="0"/>
              <a:t> For many walk, of whom I have told you often, and now tell you even weeping, that they are the enemies of the cross of Christ: </a:t>
            </a:r>
            <a:r>
              <a:rPr lang="en-US" b="0" i="1" baseline="30000" dirty="0"/>
              <a:t>19</a:t>
            </a:r>
            <a:r>
              <a:rPr lang="en-US" b="0" i="1" dirty="0"/>
              <a:t> whose end is destruction, </a:t>
            </a:r>
            <a:r>
              <a:rPr lang="en-US" b="0" i="1" u="sng" dirty="0"/>
              <a:t>whose god is their belly</a:t>
            </a:r>
            <a:r>
              <a:rPr lang="en-US" b="0" i="1" dirty="0"/>
              <a:t>, and whose glory is in their shame—</a:t>
            </a:r>
            <a:r>
              <a:rPr lang="en-US" b="0" i="1" u="sng" dirty="0"/>
              <a:t>who set their mind on earthly things</a:t>
            </a:r>
            <a:r>
              <a:rPr lang="en-US" b="0" i="1" dirty="0"/>
              <a:t>. </a:t>
            </a:r>
            <a:r>
              <a:rPr lang="en-US" b="0" i="1" baseline="30000" dirty="0"/>
              <a:t>20</a:t>
            </a:r>
            <a:r>
              <a:rPr lang="en-US" b="0" i="1" dirty="0"/>
              <a:t> For our citizenship is in heaven, from which we also eagerly wait for the Savior, the Lord Jesus Christ, </a:t>
            </a:r>
            <a:r>
              <a:rPr lang="en-US" b="0" i="1" baseline="30000" dirty="0"/>
              <a:t>21</a:t>
            </a:r>
            <a:r>
              <a:rPr lang="en-US" b="0" i="1" dirty="0"/>
              <a:t> who will transform our lowly body that it may be conformed to His glorious body, according to the working by which He is able even to subdue all things to Himself.”</a:t>
            </a:r>
          </a:p>
          <a:p>
            <a:pPr marL="0" lvl="0" indent="0">
              <a:buFont typeface="Arial" panose="020B0604020202020204" pitchFamily="34" charset="0"/>
              <a:buNone/>
            </a:pPr>
            <a:r>
              <a:rPr lang="en-US" b="1" i="0" dirty="0"/>
              <a:t>(Matthew 6:31-33), </a:t>
            </a:r>
            <a:r>
              <a:rPr lang="en-US" b="0" i="1" dirty="0"/>
              <a:t>“Therefore do not worry, saying, 'What shall we eat? ' or 'What shall we drink? ' or 'What shall we wear? ' </a:t>
            </a:r>
            <a:r>
              <a:rPr lang="en-US" b="0" i="1" baseline="30000" dirty="0"/>
              <a:t>32</a:t>
            </a:r>
            <a:r>
              <a:rPr lang="en-US" b="0" i="1" dirty="0"/>
              <a:t> For after all these things the Gentiles seek. For your heavenly Father knows that you need all these things. </a:t>
            </a:r>
            <a:r>
              <a:rPr lang="en-US" b="0" i="1" baseline="30000" dirty="0"/>
              <a:t>33</a:t>
            </a:r>
            <a:r>
              <a:rPr lang="en-US" b="0" i="1" dirty="0"/>
              <a:t> But seek first the kingdom of God and His righteousness, and all these things shall be added to you.”</a:t>
            </a:r>
          </a:p>
        </p:txBody>
      </p:sp>
      <p:sp>
        <p:nvSpPr>
          <p:cNvPr id="4" name="Slide Number Placeholder 3"/>
          <p:cNvSpPr>
            <a:spLocks noGrp="1"/>
          </p:cNvSpPr>
          <p:nvPr>
            <p:ph type="sldNum" sz="quarter" idx="10"/>
          </p:nvPr>
        </p:nvSpPr>
        <p:spPr/>
        <p:txBody>
          <a:bodyPr/>
          <a:lstStyle/>
          <a:p>
            <a:fld id="{9F05C619-3C80-4F06-B2DC-594D19356A01}" type="slidenum">
              <a:rPr lang="en-US" smtClean="0"/>
              <a:t>5</a:t>
            </a:fld>
            <a:endParaRPr lang="en-US"/>
          </a:p>
        </p:txBody>
      </p:sp>
    </p:spTree>
    <p:extLst>
      <p:ext uri="{BB962C8B-B14F-4D97-AF65-F5344CB8AC3E}">
        <p14:creationId xmlns:p14="http://schemas.microsoft.com/office/powerpoint/2010/main" val="405045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(Romans 1:15-16), </a:t>
            </a:r>
            <a:r>
              <a:rPr lang="en-US" b="0" i="1" dirty="0"/>
              <a:t>“So, as much as is in me, I am ready to preach the gospel to you who are in Rome also. </a:t>
            </a:r>
            <a:r>
              <a:rPr lang="en-US" b="0" i="1" baseline="30000" dirty="0"/>
              <a:t>16</a:t>
            </a:r>
            <a:r>
              <a:rPr lang="en-US" b="0" i="1" dirty="0"/>
              <a:t> For I am not ashamed of the gospel of Christ, for it is the power of God to salvation for everyone who believes, for the Jew first and also for the Greek.</a:t>
            </a:r>
          </a:p>
          <a:p>
            <a:pPr marL="628650" lvl="1" indent="-171450">
              <a:buFont typeface="Arial" panose="020B0604020202020204" pitchFamily="34" charset="0"/>
              <a:buChar char="•"/>
            </a:pPr>
            <a:r>
              <a:rPr lang="en-US" b="0" i="0" dirty="0"/>
              <a:t>Consider the appeal for the church to remain “relevant” in our time.  How do people determine to make it so?</a:t>
            </a:r>
          </a:p>
          <a:p>
            <a:pPr marL="628650" lvl="1" indent="-171450">
              <a:buFont typeface="Arial" panose="020B0604020202020204" pitchFamily="34" charset="0"/>
              <a:buChar char="•"/>
            </a:pPr>
            <a:r>
              <a:rPr lang="en-US" b="0" i="0" dirty="0"/>
              <a:t>An appeal to the sensual… New music, shorter sermons, casual dress. </a:t>
            </a:r>
          </a:p>
          <a:p>
            <a:pPr marL="628650" lvl="1" indent="-171450">
              <a:buFont typeface="Arial" panose="020B0604020202020204" pitchFamily="34" charset="0"/>
              <a:buChar char="•"/>
            </a:pPr>
            <a:r>
              <a:rPr lang="en-US" b="0" i="0" dirty="0"/>
              <a:t>This is certainly so among the denominations (NEXT SLIDE).  But, to a lesser extent, in the Lord’s church as well!</a:t>
            </a:r>
          </a:p>
        </p:txBody>
      </p:sp>
      <p:sp>
        <p:nvSpPr>
          <p:cNvPr id="4" name="Slide Number Placeholder 3"/>
          <p:cNvSpPr>
            <a:spLocks noGrp="1"/>
          </p:cNvSpPr>
          <p:nvPr>
            <p:ph type="sldNum" sz="quarter" idx="10"/>
          </p:nvPr>
        </p:nvSpPr>
        <p:spPr/>
        <p:txBody>
          <a:bodyPr/>
          <a:lstStyle/>
          <a:p>
            <a:fld id="{9F05C619-3C80-4F06-B2DC-594D19356A01}" type="slidenum">
              <a:rPr lang="en-US" smtClean="0"/>
              <a:t>6</a:t>
            </a:fld>
            <a:endParaRPr lang="en-US"/>
          </a:p>
        </p:txBody>
      </p:sp>
    </p:spTree>
    <p:extLst>
      <p:ext uri="{BB962C8B-B14F-4D97-AF65-F5344CB8AC3E}">
        <p14:creationId xmlns:p14="http://schemas.microsoft.com/office/powerpoint/2010/main" val="194369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Style Feature by </a:t>
            </a:r>
            <a:r>
              <a:rPr lang="en-US" dirty="0" err="1"/>
              <a:t>BY</a:t>
            </a:r>
            <a:r>
              <a:rPr lang="en-US" dirty="0"/>
              <a:t> GREGORY BABCOCK,  on complex.com (a Popular culture website)</a:t>
            </a:r>
          </a:p>
          <a:p>
            <a:endParaRPr lang="en-US" dirty="0"/>
          </a:p>
          <a:p>
            <a:r>
              <a:rPr lang="en-US" b="1" dirty="0"/>
              <a:t>Note:  </a:t>
            </a:r>
            <a:r>
              <a:rPr lang="en-US" dirty="0"/>
              <a:t>To be fair, the characterization in the quote is from the writer, not the preacher.  But, it is equally obvious that a large part of their popularity and success as preachers is the way they dress, and the non-abrasive tone of their preaching.</a:t>
            </a:r>
          </a:p>
          <a:p>
            <a:pPr marL="628650" lvl="1" indent="-171450">
              <a:buFont typeface="Arial" panose="020B0604020202020204" pitchFamily="34" charset="0"/>
              <a:buChar char="•"/>
            </a:pPr>
            <a:r>
              <a:rPr lang="en-US" dirty="0"/>
              <a:t>Put simply, if either Kanye West or Justin Bieber were to hear a gospel preacher proclaim the whole counsel, unless they had a penitent heart they would have no interest or appreciation for the message they would hear.  </a:t>
            </a:r>
          </a:p>
          <a:p>
            <a:pPr marL="628650" lvl="1" indent="-171450">
              <a:buFont typeface="Arial" panose="020B0604020202020204" pitchFamily="34" charset="0"/>
              <a:buChar char="•"/>
            </a:pPr>
            <a:r>
              <a:rPr lang="en-US" dirty="0"/>
              <a:t>No matter if the preacher was wearing blue jeans, or a 3 piece suit.</a:t>
            </a:r>
          </a:p>
          <a:p>
            <a:pPr marL="628650" lvl="1" indent="-171450">
              <a:buFont typeface="Arial" panose="020B0604020202020204" pitchFamily="34" charset="0"/>
              <a:buChar char="•"/>
            </a:pPr>
            <a:r>
              <a:rPr lang="en-US" dirty="0"/>
              <a:t>It is called pandering, and churches are doing it in a desperate attempt to get people in the pews.</a:t>
            </a:r>
          </a:p>
          <a:p>
            <a:pPr marL="628650" lvl="1" indent="-171450">
              <a:buFont typeface="Arial" panose="020B0604020202020204" pitchFamily="34" charset="0"/>
              <a:buChar char="•"/>
            </a:pPr>
            <a:endParaRPr lang="en-US" dirty="0"/>
          </a:p>
          <a:p>
            <a:pPr fontAlgn="base"/>
            <a:r>
              <a:rPr lang="en-US" dirty="0"/>
              <a:t>Quote from article:  “</a:t>
            </a:r>
            <a:r>
              <a:rPr lang="en-US" sz="1200" b="1" i="0" u="none" strike="noStrike" kern="1200" dirty="0">
                <a:solidFill>
                  <a:schemeClr val="tx1"/>
                </a:solidFill>
                <a:effectLst/>
                <a:latin typeface="+mn-lt"/>
                <a:ea typeface="+mn-ea"/>
                <a:cs typeface="+mn-cs"/>
              </a:rPr>
              <a:t>By at least some measures, the Christian faith could use a shake-up. According to a survey conducted by the Pew Research Center in May, the percentage of American adults who call themselves Christians has sunk from 78.4 percent in 2007 to 70.6 percent in 2014. Conversely, the number of adults who are religiously unaffiliated (atheist, agnostic, or “nothing in particular”) has risen from 16.1 percent to 22.8 percent over the same period. Even as older millennials (born between 1981 to 1989) age, they’re less likely to adopt religion.</a:t>
            </a:r>
          </a:p>
        </p:txBody>
      </p:sp>
      <p:sp>
        <p:nvSpPr>
          <p:cNvPr id="4" name="Slide Number Placeholder 3"/>
          <p:cNvSpPr>
            <a:spLocks noGrp="1"/>
          </p:cNvSpPr>
          <p:nvPr>
            <p:ph type="sldNum" sz="quarter" idx="10"/>
          </p:nvPr>
        </p:nvSpPr>
        <p:spPr/>
        <p:txBody>
          <a:bodyPr/>
          <a:lstStyle/>
          <a:p>
            <a:fld id="{9F05C619-3C80-4F06-B2DC-594D19356A01}" type="slidenum">
              <a:rPr lang="en-US" smtClean="0"/>
              <a:t>7</a:t>
            </a:fld>
            <a:endParaRPr lang="en-US"/>
          </a:p>
        </p:txBody>
      </p:sp>
    </p:spTree>
    <p:extLst>
      <p:ext uri="{BB962C8B-B14F-4D97-AF65-F5344CB8AC3E}">
        <p14:creationId xmlns:p14="http://schemas.microsoft.com/office/powerpoint/2010/main" val="97979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(Romans 12:1-2), </a:t>
            </a:r>
            <a:r>
              <a:rPr lang="en-US" b="0" i="1" dirty="0"/>
              <a:t>“I beseech you therefore, brethren, by the mercies of God, that you present your bodies a living sacrifice, holy, acceptable to God, which is your reasonable service. </a:t>
            </a:r>
            <a:r>
              <a:rPr lang="en-US" b="0" i="1" baseline="30000" dirty="0"/>
              <a:t>2</a:t>
            </a:r>
            <a:r>
              <a:rPr lang="en-US" b="0" i="1" dirty="0"/>
              <a:t> And do not be conformed to this world, but be transformed by the renewing of your mind, that you may prove what is that good and acceptable and perfect will of God.”</a:t>
            </a:r>
          </a:p>
          <a:p>
            <a:pPr marL="628650" lvl="1" indent="-171450">
              <a:buFont typeface="Arial" panose="020B0604020202020204" pitchFamily="34" charset="0"/>
              <a:buChar char="•"/>
            </a:pPr>
            <a:r>
              <a:rPr lang="en-US" b="0" i="0" dirty="0"/>
              <a:t>What the world needs is transformed minds.  Whenever Christian values such as honesty, integrity, kindness and love are expressed by Christian individuals, the world is a better place.</a:t>
            </a:r>
          </a:p>
          <a:p>
            <a:pPr marL="628650" lvl="1" indent="-171450">
              <a:buFont typeface="Arial" panose="020B0604020202020204" pitchFamily="34" charset="0"/>
              <a:buChar char="•"/>
            </a:pPr>
            <a:r>
              <a:rPr lang="en-US" b="0" i="0" dirty="0"/>
              <a:t>The world is not going to be transformed by turning the church into a social institution (whether the emphasis is eradicating poverty or entertaining teenagers).</a:t>
            </a:r>
          </a:p>
          <a:p>
            <a:pPr marL="628650" lvl="1" indent="-171450">
              <a:buFont typeface="Arial" panose="020B0604020202020204" pitchFamily="34" charset="0"/>
              <a:buChar char="•"/>
            </a:pPr>
            <a:r>
              <a:rPr lang="en-US" b="0" i="0" dirty="0"/>
              <a:t>The world is going to be transformed through the preaching of the gospel!</a:t>
            </a:r>
          </a:p>
          <a:p>
            <a:pPr marL="628650" lvl="1" indent="-171450">
              <a:buFont typeface="Arial" panose="020B0604020202020204" pitchFamily="34" charset="0"/>
              <a:buChar char="•"/>
            </a:pPr>
            <a:r>
              <a:rPr lang="en-US" b="0" i="0" dirty="0"/>
              <a:t>Work of the church is not social for either the world, or its own!</a:t>
            </a:r>
          </a:p>
        </p:txBody>
      </p:sp>
      <p:sp>
        <p:nvSpPr>
          <p:cNvPr id="4" name="Slide Number Placeholder 3"/>
          <p:cNvSpPr>
            <a:spLocks noGrp="1"/>
          </p:cNvSpPr>
          <p:nvPr>
            <p:ph type="sldNum" sz="quarter" idx="10"/>
          </p:nvPr>
        </p:nvSpPr>
        <p:spPr/>
        <p:txBody>
          <a:bodyPr/>
          <a:lstStyle/>
          <a:p>
            <a:fld id="{9F05C619-3C80-4F06-B2DC-594D19356A01}" type="slidenum">
              <a:rPr lang="en-US" smtClean="0"/>
              <a:t>8</a:t>
            </a:fld>
            <a:endParaRPr lang="en-US"/>
          </a:p>
        </p:txBody>
      </p:sp>
    </p:spTree>
    <p:extLst>
      <p:ext uri="{BB962C8B-B14F-4D97-AF65-F5344CB8AC3E}">
        <p14:creationId xmlns:p14="http://schemas.microsoft.com/office/powerpoint/2010/main" val="136526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This final point is the most important.  And finally, the only relevant consideration:</a:t>
            </a:r>
          </a:p>
          <a:p>
            <a:pPr marL="628650" lvl="1" indent="-171450">
              <a:buFont typeface="Arial" panose="020B0604020202020204" pitchFamily="34" charset="0"/>
              <a:buChar char="•"/>
            </a:pPr>
            <a:r>
              <a:rPr lang="en-US" b="0" i="0" dirty="0"/>
              <a:t>The church being involved in social institutions (hospitals, schools, businesses, governments, indigent homes and the like) is without scriptural authority!</a:t>
            </a:r>
          </a:p>
          <a:p>
            <a:pPr marL="0" lvl="0" indent="0">
              <a:buFont typeface="Arial" panose="020B0604020202020204" pitchFamily="34" charset="0"/>
              <a:buNone/>
            </a:pPr>
            <a:r>
              <a:rPr lang="en-US" b="1" i="0" dirty="0"/>
              <a:t>We have established authority for the church to Evangelize.  We could add: Edify (1 Thess. 5:11); Worship (Acts 20:7); some benevolence (1 Timothy 5:9-12)</a:t>
            </a:r>
          </a:p>
          <a:p>
            <a:pPr marL="628650" lvl="1" indent="-171450">
              <a:buFont typeface="Arial" panose="020B0604020202020204" pitchFamily="34" charset="0"/>
              <a:buChar char="•"/>
            </a:pPr>
            <a:r>
              <a:rPr lang="en-US" b="0" i="0" dirty="0"/>
              <a:t>But, churches building gyms, cafeterias, playgrounds, etc.?  No scripture!</a:t>
            </a:r>
          </a:p>
          <a:p>
            <a:pPr marL="628650" lvl="1" indent="-171450">
              <a:buFont typeface="Arial" panose="020B0604020202020204" pitchFamily="34" charset="0"/>
              <a:buChar char="•"/>
            </a:pPr>
            <a:r>
              <a:rPr lang="en-US" b="0" i="0" dirty="0"/>
              <a:t>Churches joining softball leagues, having fundraisers for youth ski trips, having slumber parties with pizza and movies?  No scripture!</a:t>
            </a:r>
          </a:p>
          <a:p>
            <a:pPr marL="628650" lvl="1" indent="-171450">
              <a:buFont typeface="Arial" panose="020B0604020202020204" pitchFamily="34" charset="0"/>
              <a:buChar char="•"/>
            </a:pPr>
            <a:r>
              <a:rPr lang="en-US" b="0" i="0" dirty="0"/>
              <a:t>Churches building institutions, homes, or businesses?  No scripture!</a:t>
            </a:r>
          </a:p>
          <a:p>
            <a:pPr marL="0" lvl="0" indent="0">
              <a:buFont typeface="Arial" panose="020B0604020202020204" pitchFamily="34" charset="0"/>
              <a:buNone/>
            </a:pPr>
            <a:r>
              <a:rPr lang="en-US" b="1" i="0" dirty="0"/>
              <a:t>Note:  Not saying that any of these things are unworthy pursuits.  But, not a pursuit that God intends for the church to involved itself in!</a:t>
            </a:r>
          </a:p>
          <a:p>
            <a:pPr marL="628650" lvl="1" indent="-171450">
              <a:buFont typeface="Arial" panose="020B0604020202020204" pitchFamily="34" charset="0"/>
              <a:buChar char="•"/>
            </a:pPr>
            <a:r>
              <a:rPr lang="en-US" b="0" i="0" dirty="0"/>
              <a:t>Do you as an individual want to play sports or engage in other recreation?  </a:t>
            </a:r>
            <a:r>
              <a:rPr lang="en-US" b="0" i="1" dirty="0"/>
              <a:t>“For bodily exercise profits a little” </a:t>
            </a:r>
            <a:r>
              <a:rPr lang="en-US" b="0" i="0" dirty="0"/>
              <a:t>(1 Timothy 4:8)</a:t>
            </a:r>
          </a:p>
          <a:p>
            <a:pPr marL="628650" lvl="1" indent="-171450">
              <a:buFont typeface="Arial" panose="020B0604020202020204" pitchFamily="34" charset="0"/>
              <a:buChar char="•"/>
            </a:pPr>
            <a:r>
              <a:rPr lang="en-US" b="0" i="0" dirty="0"/>
              <a:t>Do you as a parent want to provide socializing for your kids?  (School, Boy &amp; Girl scouts, Youth sports leagues, City playgrounds)</a:t>
            </a:r>
          </a:p>
          <a:p>
            <a:pPr marL="628650" lvl="1" indent="-171450">
              <a:buFont typeface="Arial" panose="020B0604020202020204" pitchFamily="34" charset="0"/>
              <a:buChar char="•"/>
            </a:pPr>
            <a:r>
              <a:rPr lang="en-US" b="0" i="0" dirty="0"/>
              <a:t>Do you want to establish a school, business or social institution to help your fellow man?  </a:t>
            </a:r>
            <a:r>
              <a:rPr lang="en-US" b="0" i="1" dirty="0"/>
              <a:t>“Love your neighbor as yourself” </a:t>
            </a:r>
            <a:r>
              <a:rPr lang="en-US" b="0" i="0" dirty="0"/>
              <a:t>(Matthew 19:9)</a:t>
            </a:r>
          </a:p>
          <a:p>
            <a:pPr marL="0" lvl="0" indent="0">
              <a:buFont typeface="Arial" panose="020B0604020202020204" pitchFamily="34" charset="0"/>
              <a:buNone/>
            </a:pPr>
            <a:r>
              <a:rPr lang="en-US" b="1" i="0" dirty="0"/>
              <a:t>But, Let the church be the church!</a:t>
            </a:r>
          </a:p>
        </p:txBody>
      </p:sp>
      <p:sp>
        <p:nvSpPr>
          <p:cNvPr id="4" name="Slide Number Placeholder 3"/>
          <p:cNvSpPr>
            <a:spLocks noGrp="1"/>
          </p:cNvSpPr>
          <p:nvPr>
            <p:ph type="sldNum" sz="quarter" idx="10"/>
          </p:nvPr>
        </p:nvSpPr>
        <p:spPr/>
        <p:txBody>
          <a:bodyPr/>
          <a:lstStyle/>
          <a:p>
            <a:fld id="{9F05C619-3C80-4F06-B2DC-594D19356A01}" type="slidenum">
              <a:rPr lang="en-US" smtClean="0"/>
              <a:t>9</a:t>
            </a:fld>
            <a:endParaRPr lang="en-US"/>
          </a:p>
        </p:txBody>
      </p:sp>
    </p:spTree>
    <p:extLst>
      <p:ext uri="{BB962C8B-B14F-4D97-AF65-F5344CB8AC3E}">
        <p14:creationId xmlns:p14="http://schemas.microsoft.com/office/powerpoint/2010/main" val="27429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3EC6-7181-415F-9D64-903E5DAC93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5D83C-A61C-46B1-83FB-A0E75DB3D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422FC8-8E1E-4F00-BC97-A9D6EE7D3261}"/>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5" name="Footer Placeholder 4">
            <a:extLst>
              <a:ext uri="{FF2B5EF4-FFF2-40B4-BE49-F238E27FC236}">
                <a16:creationId xmlns:a16="http://schemas.microsoft.com/office/drawing/2014/main" id="{531DF8DF-01E3-4BB0-8CB7-08843B66E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6675A-2DC2-4CDD-8398-E205BADD41F4}"/>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365110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8CC7-8BBB-4881-9D54-43CC323DC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E244DC-114B-439D-842E-1AF1BBD81C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57023-05D2-49D2-BAE9-A5E8DF17170A}"/>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5" name="Footer Placeholder 4">
            <a:extLst>
              <a:ext uri="{FF2B5EF4-FFF2-40B4-BE49-F238E27FC236}">
                <a16:creationId xmlns:a16="http://schemas.microsoft.com/office/drawing/2014/main" id="{BE526B4D-E17C-417F-BCA9-B6BE44943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4D5EF-E6AF-4C6B-A086-107767DB478E}"/>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311618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85F50-5F89-4E7D-9B6F-237361A166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1E18D-0C98-49C0-88EB-AABFCA96FA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05683-6643-4B9B-87F1-934CF64851EA}"/>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5" name="Footer Placeholder 4">
            <a:extLst>
              <a:ext uri="{FF2B5EF4-FFF2-40B4-BE49-F238E27FC236}">
                <a16:creationId xmlns:a16="http://schemas.microsoft.com/office/drawing/2014/main" id="{CEFE6964-78F8-4F8D-8FF5-A26E9B00B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2AD82-D64E-4F7C-ABBE-A53F97F80089}"/>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131833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99FA-BC05-4672-A9E1-37BA40FC7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818A-15B6-4D6F-A89E-1EFB4D372C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9C034-174B-4D4E-A8BA-16DE786625E8}"/>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5" name="Footer Placeholder 4">
            <a:extLst>
              <a:ext uri="{FF2B5EF4-FFF2-40B4-BE49-F238E27FC236}">
                <a16:creationId xmlns:a16="http://schemas.microsoft.com/office/drawing/2014/main" id="{8C1C4B4D-3AAE-4042-9716-FBB108D20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E106D-A7B1-4114-9928-6E10399D62E1}"/>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259763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29A8-048B-4833-ADBC-1B4D24A7ED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630EE7-EFF0-4AF1-9FDC-876944AD5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B4893E-81E2-4081-9DB6-28958D6276EE}"/>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5" name="Footer Placeholder 4">
            <a:extLst>
              <a:ext uri="{FF2B5EF4-FFF2-40B4-BE49-F238E27FC236}">
                <a16:creationId xmlns:a16="http://schemas.microsoft.com/office/drawing/2014/main" id="{489B23CD-0A1C-4913-AD3A-8ECCD6B55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D3522-36B5-483E-9ADD-AC4BE12946A0}"/>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148904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A1C6-3E9C-454A-9DFB-3D63642F2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4F967-23CA-4FD1-A93C-AD0CFEE7E7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0B57D-1E89-4942-A9A9-A076D95872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CC201E-584D-4BA3-A8AC-44E6F699715B}"/>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6" name="Footer Placeholder 5">
            <a:extLst>
              <a:ext uri="{FF2B5EF4-FFF2-40B4-BE49-F238E27FC236}">
                <a16:creationId xmlns:a16="http://schemas.microsoft.com/office/drawing/2014/main" id="{5AE7DAB4-8FD6-4DA1-9747-544DCB851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3808-E194-4CC5-991B-85BB5E6C8334}"/>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174209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6C9C-EDF8-4949-96C9-AEE7CD114D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6AE27-2009-4045-BEFA-85A56B1D5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6420CA-E508-4898-8410-83DD64495A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1E8366-4D74-4681-AE37-E11454FCD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2F0B-089D-46B0-ACEE-C9315604FF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078088-89F0-4560-9C76-5EAFEE444A67}"/>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8" name="Footer Placeholder 7">
            <a:extLst>
              <a:ext uri="{FF2B5EF4-FFF2-40B4-BE49-F238E27FC236}">
                <a16:creationId xmlns:a16="http://schemas.microsoft.com/office/drawing/2014/main" id="{DC10A74D-3A8A-412A-A683-1228D98C96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389B9-D28F-439F-82D7-E8D8B3248B19}"/>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196743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6CF0-D35D-4122-817E-81B00C03DC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E66251-9D9D-421D-9FCF-BE59297E2112}"/>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4" name="Footer Placeholder 3">
            <a:extLst>
              <a:ext uri="{FF2B5EF4-FFF2-40B4-BE49-F238E27FC236}">
                <a16:creationId xmlns:a16="http://schemas.microsoft.com/office/drawing/2014/main" id="{F44C1E37-30B1-4712-85E9-50759A7560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BE3BD-63A2-4460-81FB-BF824AE3C76A}"/>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81333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3131D-8704-414F-825E-1AC54DAC0AB2}"/>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3" name="Footer Placeholder 2">
            <a:extLst>
              <a:ext uri="{FF2B5EF4-FFF2-40B4-BE49-F238E27FC236}">
                <a16:creationId xmlns:a16="http://schemas.microsoft.com/office/drawing/2014/main" id="{3EF87AC9-4CC9-47D0-9D92-965698C8BA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B017D-BE9F-4356-A1BB-F9020F281E11}"/>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349026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8A4D-74F1-491F-9460-8871ACD10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73D4-C3A0-482B-A2DC-9BE08B20D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578C7D-36F5-4BB2-8541-7A207E948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15DFE1-8ACD-4B93-AD11-E1DE5F004A3D}"/>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6" name="Footer Placeholder 5">
            <a:extLst>
              <a:ext uri="{FF2B5EF4-FFF2-40B4-BE49-F238E27FC236}">
                <a16:creationId xmlns:a16="http://schemas.microsoft.com/office/drawing/2014/main" id="{8CDE2463-1E6A-4E00-9575-469373E93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E2591-BCE7-4D74-AB7F-ACEA3DE875F0}"/>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159503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0E53-4FE7-4993-9105-69FF61CAA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5FE12-3555-477E-9C89-440B93D0F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62F84-A62E-4B01-B320-080BA41CE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981F9C-15A7-47C7-A01F-6F522299768A}"/>
              </a:ext>
            </a:extLst>
          </p:cNvPr>
          <p:cNvSpPr>
            <a:spLocks noGrp="1"/>
          </p:cNvSpPr>
          <p:nvPr>
            <p:ph type="dt" sz="half" idx="10"/>
          </p:nvPr>
        </p:nvSpPr>
        <p:spPr/>
        <p:txBody>
          <a:bodyPr/>
          <a:lstStyle/>
          <a:p>
            <a:fld id="{0DB7978B-7EDD-4A1D-911C-AF4842816AF7}" type="datetimeFigureOut">
              <a:rPr lang="en-US" smtClean="0"/>
              <a:t>6/18/2017</a:t>
            </a:fld>
            <a:endParaRPr lang="en-US"/>
          </a:p>
        </p:txBody>
      </p:sp>
      <p:sp>
        <p:nvSpPr>
          <p:cNvPr id="6" name="Footer Placeholder 5">
            <a:extLst>
              <a:ext uri="{FF2B5EF4-FFF2-40B4-BE49-F238E27FC236}">
                <a16:creationId xmlns:a16="http://schemas.microsoft.com/office/drawing/2014/main" id="{342D588A-47DB-494A-865C-C27280C76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6059F-6E3E-4B7D-9700-AF1CEBDE43D9}"/>
              </a:ext>
            </a:extLst>
          </p:cNvPr>
          <p:cNvSpPr>
            <a:spLocks noGrp="1"/>
          </p:cNvSpPr>
          <p:nvPr>
            <p:ph type="sldNum" sz="quarter" idx="12"/>
          </p:nvPr>
        </p:nvSpPr>
        <p:spPr/>
        <p:txBody>
          <a:bodyPr/>
          <a:lstStyle/>
          <a:p>
            <a:fld id="{D3A69270-7424-4B20-BB0D-26CAF758B348}" type="slidenum">
              <a:rPr lang="en-US" smtClean="0"/>
              <a:t>‹#›</a:t>
            </a:fld>
            <a:endParaRPr lang="en-US"/>
          </a:p>
        </p:txBody>
      </p:sp>
    </p:spTree>
    <p:extLst>
      <p:ext uri="{BB962C8B-B14F-4D97-AF65-F5344CB8AC3E}">
        <p14:creationId xmlns:p14="http://schemas.microsoft.com/office/powerpoint/2010/main" val="373145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CB9D2-E250-4EBF-9E62-5BE82D1B4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918FFA-6B73-4A89-9D12-2346FA328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D0364-A8A2-48F8-8751-37C60A297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7978B-7EDD-4A1D-911C-AF4842816AF7}" type="datetimeFigureOut">
              <a:rPr lang="en-US" smtClean="0"/>
              <a:t>6/18/2017</a:t>
            </a:fld>
            <a:endParaRPr lang="en-US"/>
          </a:p>
        </p:txBody>
      </p:sp>
      <p:sp>
        <p:nvSpPr>
          <p:cNvPr id="5" name="Footer Placeholder 4">
            <a:extLst>
              <a:ext uri="{FF2B5EF4-FFF2-40B4-BE49-F238E27FC236}">
                <a16:creationId xmlns:a16="http://schemas.microsoft.com/office/drawing/2014/main" id="{35BCAAA3-04BD-4AED-9836-1C06990C8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FA4C35-113E-4D01-B997-3431190BB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69270-7424-4B20-BB0D-26CAF758B348}" type="slidenum">
              <a:rPr lang="en-US" smtClean="0"/>
              <a:t>‹#›</a:t>
            </a:fld>
            <a:endParaRPr lang="en-US"/>
          </a:p>
        </p:txBody>
      </p:sp>
    </p:spTree>
    <p:extLst>
      <p:ext uri="{BB962C8B-B14F-4D97-AF65-F5344CB8AC3E}">
        <p14:creationId xmlns:p14="http://schemas.microsoft.com/office/powerpoint/2010/main" val="127716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1524000" y="595745"/>
            <a:ext cx="9144000" cy="1136073"/>
          </a:xfrm>
        </p:spPr>
        <p:txBody>
          <a:bodyPr>
            <a:prstTxWarp prst="textChevron">
              <a:avLst/>
            </a:prstTxWarp>
            <a:normAutofit/>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1620982" y="5486400"/>
            <a:ext cx="9144000" cy="990600"/>
          </a:xfrm>
        </p:spPr>
        <p:txBody>
          <a:bodyPr>
            <a:normAutofit/>
          </a:bodyPr>
          <a:lstStyle/>
          <a:p>
            <a:r>
              <a:rPr lang="en-US" sz="4400" b="1" dirty="0"/>
              <a:t>Acts 11:25-26</a:t>
            </a:r>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2" y="1839728"/>
            <a:ext cx="2945767" cy="2932998"/>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7536873" y="2557770"/>
            <a:ext cx="3228109" cy="2102677"/>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4825476" y="3159166"/>
            <a:ext cx="2286415" cy="899886"/>
          </a:xfrm>
          <a:prstGeom prst="leftRightArrow">
            <a:avLst>
              <a:gd name="adj1" fmla="val 50000"/>
              <a:gd name="adj2" fmla="val 515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bodyPr>
          <a:lstStyle/>
          <a:p>
            <a:pPr algn="ctr"/>
            <a:endParaRPr lang="en-US"/>
          </a:p>
        </p:txBody>
      </p:sp>
    </p:spTree>
    <p:extLst>
      <p:ext uri="{BB962C8B-B14F-4D97-AF65-F5344CB8AC3E}">
        <p14:creationId xmlns:p14="http://schemas.microsoft.com/office/powerpoint/2010/main" val="3974061163"/>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3494314" y="595745"/>
            <a:ext cx="5486400" cy="1136073"/>
          </a:xfrm>
        </p:spPr>
        <p:txBody>
          <a:bodyPr>
            <a:prstTxWarp prst="textChevron">
              <a:avLst/>
            </a:prstTxWarp>
            <a:normAutofit/>
          </a:bodyPr>
          <a:lstStyle/>
          <a:p>
            <a:r>
              <a:rPr lang="en-US" dirty="0">
                <a:effectLst>
                  <a:outerShdw blurRad="50800" dist="38100" dir="5400000" algn="t" rotWithShape="0">
                    <a:prstClr val="black">
                      <a:alpha val="40000"/>
                    </a:prstClr>
                  </a:outerShdw>
                </a:effectLst>
                <a:latin typeface="Berlin Sans FB Demi" panose="020E0802020502020306" pitchFamily="34" charset="0"/>
              </a:rPr>
              <a:t>Conclusion</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1620982" y="5257800"/>
            <a:ext cx="9144000" cy="1436914"/>
          </a:xfrm>
        </p:spPr>
        <p:txBody>
          <a:bodyPr>
            <a:normAutofit/>
          </a:bodyPr>
          <a:lstStyle/>
          <a:p>
            <a:r>
              <a:rPr lang="en-US" sz="4400" b="1" dirty="0"/>
              <a:t>Engage the community by preaching the precious gospel of our Lord!</a:t>
            </a:r>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2" y="1839728"/>
            <a:ext cx="2945767" cy="2932998"/>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7536873" y="2557770"/>
            <a:ext cx="3228109" cy="2102677"/>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4825476" y="3159166"/>
            <a:ext cx="2286415" cy="899886"/>
          </a:xfrm>
          <a:prstGeom prst="leftRightArrow">
            <a:avLst>
              <a:gd name="adj1" fmla="val 50000"/>
              <a:gd name="adj2" fmla="val 515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bodyPr>
          <a:lstStyle/>
          <a:p>
            <a:pPr algn="ctr"/>
            <a:endParaRPr lang="en-US"/>
          </a:p>
        </p:txBody>
      </p:sp>
    </p:spTree>
    <p:extLst>
      <p:ext uri="{BB962C8B-B14F-4D97-AF65-F5344CB8AC3E}">
        <p14:creationId xmlns:p14="http://schemas.microsoft.com/office/powerpoint/2010/main" val="345543192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741679" y="2296160"/>
            <a:ext cx="5212081" cy="4064000"/>
          </a:xfrm>
        </p:spPr>
        <p:txBody>
          <a:bodyPr>
            <a:normAutofit/>
          </a:bodyPr>
          <a:lstStyle/>
          <a:p>
            <a:pPr marL="620713" indent="-620713" algn="l">
              <a:lnSpc>
                <a:spcPct val="100000"/>
              </a:lnSpc>
              <a:spcBef>
                <a:spcPts val="0"/>
              </a:spcBef>
              <a:spcAft>
                <a:spcPts val="1200"/>
              </a:spcAft>
              <a:buFont typeface="+mj-lt"/>
              <a:buAutoNum type="arabicPeriod"/>
            </a:pPr>
            <a:r>
              <a:rPr lang="en-US" sz="4000" b="1" dirty="0"/>
              <a:t>Community Events</a:t>
            </a:r>
          </a:p>
          <a:p>
            <a:pPr marL="620713" indent="-620713" algn="l">
              <a:lnSpc>
                <a:spcPct val="100000"/>
              </a:lnSpc>
              <a:spcBef>
                <a:spcPts val="0"/>
              </a:spcBef>
              <a:spcAft>
                <a:spcPts val="1200"/>
              </a:spcAft>
              <a:buFont typeface="+mj-lt"/>
              <a:buAutoNum type="arabicPeriod"/>
            </a:pPr>
            <a:r>
              <a:rPr lang="en-US" sz="4000" b="1" dirty="0"/>
              <a:t>VBS – Childcare</a:t>
            </a:r>
          </a:p>
          <a:p>
            <a:pPr marL="620713" indent="-620713" algn="l">
              <a:lnSpc>
                <a:spcPct val="100000"/>
              </a:lnSpc>
              <a:spcBef>
                <a:spcPts val="0"/>
              </a:spcBef>
              <a:spcAft>
                <a:spcPts val="1200"/>
              </a:spcAft>
              <a:buFont typeface="+mj-lt"/>
              <a:buAutoNum type="arabicPeriod"/>
            </a:pPr>
            <a:r>
              <a:rPr lang="en-US" sz="4000" b="1" dirty="0"/>
              <a:t>Help the needy</a:t>
            </a:r>
          </a:p>
          <a:p>
            <a:pPr marL="620713" indent="-620713" algn="l">
              <a:lnSpc>
                <a:spcPct val="100000"/>
              </a:lnSpc>
              <a:spcBef>
                <a:spcPts val="0"/>
              </a:spcBef>
              <a:spcAft>
                <a:spcPts val="1200"/>
              </a:spcAft>
              <a:buFont typeface="+mj-lt"/>
              <a:buAutoNum type="arabicPeriod"/>
            </a:pPr>
            <a:r>
              <a:rPr lang="en-US" sz="4000" b="1" dirty="0"/>
              <a:t>Clean up the community</a:t>
            </a:r>
          </a:p>
          <a:p>
            <a:pPr marL="620713" indent="-620713" algn="l">
              <a:buFont typeface="+mj-lt"/>
              <a:buAutoNum type="arabicPeriod"/>
            </a:pPr>
            <a:endParaRPr lang="en-US" sz="4000" dirty="0"/>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
        <p:nvSpPr>
          <p:cNvPr id="9" name="Subtitle 2">
            <a:extLst>
              <a:ext uri="{FF2B5EF4-FFF2-40B4-BE49-F238E27FC236}">
                <a16:creationId xmlns:a16="http://schemas.microsoft.com/office/drawing/2014/main" id="{BF35EC6B-646A-46D1-AA42-87B3F13999D1}"/>
              </a:ext>
            </a:extLst>
          </p:cNvPr>
          <p:cNvSpPr txBox="1">
            <a:spLocks/>
          </p:cNvSpPr>
          <p:nvPr/>
        </p:nvSpPr>
        <p:spPr>
          <a:xfrm>
            <a:off x="6502401" y="2296160"/>
            <a:ext cx="5191760" cy="40640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30238" indent="-630238" algn="l">
              <a:lnSpc>
                <a:spcPct val="100000"/>
              </a:lnSpc>
              <a:spcBef>
                <a:spcPts val="0"/>
              </a:spcBef>
              <a:spcAft>
                <a:spcPts val="1200"/>
              </a:spcAft>
              <a:buFont typeface="+mj-lt"/>
              <a:buAutoNum type="arabicPeriod" startAt="5"/>
            </a:pPr>
            <a:r>
              <a:rPr lang="en-US" sz="4000" b="1" dirty="0"/>
              <a:t>Get involved in Sports Teams</a:t>
            </a:r>
          </a:p>
          <a:p>
            <a:pPr marL="630238" indent="-630238" algn="l">
              <a:lnSpc>
                <a:spcPct val="100000"/>
              </a:lnSpc>
              <a:spcBef>
                <a:spcPts val="0"/>
              </a:spcBef>
              <a:spcAft>
                <a:spcPts val="1200"/>
              </a:spcAft>
              <a:buFont typeface="+mj-lt"/>
              <a:buAutoNum type="arabicPeriod" startAt="5"/>
            </a:pPr>
            <a:r>
              <a:rPr lang="en-US" sz="4000" b="1" dirty="0"/>
              <a:t>Share the talents of your congregation</a:t>
            </a:r>
          </a:p>
          <a:p>
            <a:pPr marL="630238" indent="-630238" algn="l">
              <a:lnSpc>
                <a:spcPct val="100000"/>
              </a:lnSpc>
              <a:spcBef>
                <a:spcPts val="0"/>
              </a:spcBef>
              <a:spcAft>
                <a:spcPts val="1200"/>
              </a:spcAft>
              <a:buFont typeface="+mj-lt"/>
              <a:buAutoNum type="arabicPeriod" startAt="5"/>
            </a:pPr>
            <a:r>
              <a:rPr lang="en-US" sz="4000" b="1" dirty="0"/>
              <a:t>Use our messaging service.</a:t>
            </a:r>
          </a:p>
          <a:p>
            <a:pPr marL="581025" indent="-581025" algn="l">
              <a:buFont typeface="+mj-lt"/>
              <a:buAutoNum type="arabicPeriod" startAt="5"/>
            </a:pPr>
            <a:endParaRPr lang="en-US" sz="4000" dirty="0"/>
          </a:p>
        </p:txBody>
      </p:sp>
    </p:spTree>
    <p:extLst>
      <p:ext uri="{BB962C8B-B14F-4D97-AF65-F5344CB8AC3E}">
        <p14:creationId xmlns:p14="http://schemas.microsoft.com/office/powerpoint/2010/main" val="317213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anim calcmode="lin" valueType="num">
                                      <p:cBhvr>
                                        <p:cTn id="3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anim calcmode="lin" valueType="num">
                                      <p:cBhvr>
                                        <p:cTn id="3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9"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fade">
                                      <p:cBhvr>
                                        <p:cTn id="43" dur="500"/>
                                        <p:tgtEl>
                                          <p:spTgt spid="9">
                                            <p:txEl>
                                              <p:pRg st="2" end="2"/>
                                            </p:txEl>
                                          </p:spTgt>
                                        </p:tgtEl>
                                      </p:cBhvr>
                                    </p:animEffect>
                                    <p:anim calcmode="lin" valueType="num">
                                      <p:cBhvr>
                                        <p:cTn id="4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741679" y="2296159"/>
            <a:ext cx="10772988" cy="4172373"/>
          </a:xfrm>
        </p:spPr>
        <p:txBody>
          <a:bodyPr>
            <a:normAutofit/>
          </a:bodyPr>
          <a:lstStyle/>
          <a:p>
            <a:pPr>
              <a:lnSpc>
                <a:spcPct val="100000"/>
              </a:lnSpc>
              <a:spcBef>
                <a:spcPts val="0"/>
              </a:spcBef>
              <a:spcAft>
                <a:spcPts val="600"/>
              </a:spcAft>
            </a:pPr>
            <a:r>
              <a:rPr lang="en-US" sz="5400" b="1" dirty="0"/>
              <a:t>What is the Mission of the Church?</a:t>
            </a:r>
          </a:p>
          <a:p>
            <a:pPr>
              <a:lnSpc>
                <a:spcPct val="100000"/>
              </a:lnSpc>
              <a:spcBef>
                <a:spcPts val="0"/>
              </a:spcBef>
              <a:spcAft>
                <a:spcPts val="600"/>
              </a:spcAft>
            </a:pPr>
            <a:r>
              <a:rPr lang="en-US" sz="4000" b="1" dirty="0"/>
              <a:t>Toward the Community</a:t>
            </a:r>
          </a:p>
          <a:p>
            <a:pPr>
              <a:lnSpc>
                <a:spcPct val="100000"/>
              </a:lnSpc>
              <a:spcBef>
                <a:spcPts val="0"/>
              </a:spcBef>
              <a:spcAft>
                <a:spcPts val="1200"/>
              </a:spcAft>
            </a:pPr>
            <a:r>
              <a:rPr lang="en-US" sz="8000" dirty="0">
                <a:latin typeface="Mervale Script" panose="03060506000000020000" pitchFamily="66" charset="0"/>
              </a:rPr>
              <a:t>Evangelism!</a:t>
            </a:r>
          </a:p>
          <a:p>
            <a:pPr>
              <a:lnSpc>
                <a:spcPct val="100000"/>
              </a:lnSpc>
              <a:spcBef>
                <a:spcPts val="0"/>
              </a:spcBef>
              <a:spcAft>
                <a:spcPts val="1200"/>
              </a:spcAft>
            </a:pPr>
            <a:r>
              <a:rPr lang="en-US" sz="4000" b="1" dirty="0"/>
              <a:t>(1 Timothy 3:15)</a:t>
            </a:r>
          </a:p>
          <a:p>
            <a:pPr marL="620713" indent="-620713" algn="l">
              <a:buFont typeface="+mj-lt"/>
              <a:buAutoNum type="arabicPeriod"/>
            </a:pPr>
            <a:endParaRPr lang="en-US" sz="4000" dirty="0"/>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Tree>
    <p:extLst>
      <p:ext uri="{BB962C8B-B14F-4D97-AF65-F5344CB8AC3E}">
        <p14:creationId xmlns:p14="http://schemas.microsoft.com/office/powerpoint/2010/main" val="196492130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439058" y="2099732"/>
            <a:ext cx="11268528" cy="4656667"/>
          </a:xfrm>
        </p:spPr>
        <p:txBody>
          <a:bodyPr>
            <a:normAutofit/>
          </a:bodyPr>
          <a:lstStyle/>
          <a:p>
            <a:pPr>
              <a:lnSpc>
                <a:spcPct val="100000"/>
              </a:lnSpc>
              <a:spcBef>
                <a:spcPts val="0"/>
              </a:spcBef>
              <a:spcAft>
                <a:spcPts val="1200"/>
              </a:spcAft>
            </a:pPr>
            <a:r>
              <a:rPr lang="en-US" sz="4800" b="1" dirty="0"/>
              <a:t>Origins of the Social Gospel Movement</a:t>
            </a:r>
          </a:p>
          <a:p>
            <a:pPr marL="571500" indent="-571500" algn="l">
              <a:lnSpc>
                <a:spcPct val="100000"/>
              </a:lnSpc>
              <a:spcBef>
                <a:spcPts val="0"/>
              </a:spcBef>
              <a:spcAft>
                <a:spcPts val="600"/>
              </a:spcAft>
              <a:buFont typeface="Arial" panose="020B0604020202020204" pitchFamily="34" charset="0"/>
              <a:buChar char="•"/>
            </a:pPr>
            <a:r>
              <a:rPr lang="en-US" sz="4000" b="1" dirty="0"/>
              <a:t>Urbanization following Civil War</a:t>
            </a:r>
          </a:p>
          <a:p>
            <a:pPr marL="571500" indent="-571500" algn="l">
              <a:lnSpc>
                <a:spcPct val="100000"/>
              </a:lnSpc>
              <a:spcBef>
                <a:spcPts val="0"/>
              </a:spcBef>
              <a:spcAft>
                <a:spcPts val="600"/>
              </a:spcAft>
              <a:buFont typeface="Arial" panose="020B0604020202020204" pitchFamily="34" charset="0"/>
              <a:buChar char="•"/>
            </a:pPr>
            <a:r>
              <a:rPr lang="en-US" sz="4000" b="1" dirty="0"/>
              <a:t>One facet of new socio-economic movement</a:t>
            </a:r>
          </a:p>
          <a:p>
            <a:pPr marL="571500" indent="-571500" algn="l">
              <a:lnSpc>
                <a:spcPct val="100000"/>
              </a:lnSpc>
              <a:spcBef>
                <a:spcPts val="0"/>
              </a:spcBef>
              <a:spcAft>
                <a:spcPts val="600"/>
              </a:spcAft>
              <a:buFont typeface="Arial" panose="020B0604020202020204" pitchFamily="34" charset="0"/>
              <a:buChar char="•"/>
            </a:pPr>
            <a:r>
              <a:rPr lang="en-US" sz="4000" b="1" dirty="0"/>
              <a:t>Motivations: Communism,  Darwinian philosophy, rising liberal theology</a:t>
            </a:r>
          </a:p>
          <a:p>
            <a:pPr marL="571500" indent="-571500" algn="l">
              <a:lnSpc>
                <a:spcPct val="100000"/>
              </a:lnSpc>
              <a:spcBef>
                <a:spcPts val="0"/>
              </a:spcBef>
              <a:spcAft>
                <a:spcPts val="600"/>
              </a:spcAft>
              <a:buFont typeface="Arial" panose="020B0604020202020204" pitchFamily="34" charset="0"/>
              <a:buChar char="•"/>
            </a:pPr>
            <a:r>
              <a:rPr lang="en-US" sz="4000" b="1" dirty="0"/>
              <a:t>View: Social change a primary work of church</a:t>
            </a:r>
          </a:p>
          <a:p>
            <a:pPr marL="620713" indent="-620713" algn="l">
              <a:buFont typeface="+mj-lt"/>
              <a:buAutoNum type="arabicPeriod"/>
            </a:pPr>
            <a:endParaRPr lang="en-US" sz="4000" dirty="0"/>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Tree>
    <p:extLst>
      <p:ext uri="{BB962C8B-B14F-4D97-AF65-F5344CB8AC3E}">
        <p14:creationId xmlns:p14="http://schemas.microsoft.com/office/powerpoint/2010/main" val="338358806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440266" y="2099732"/>
            <a:ext cx="11243733" cy="4656667"/>
          </a:xfrm>
        </p:spPr>
        <p:txBody>
          <a:bodyPr>
            <a:normAutofit/>
          </a:bodyPr>
          <a:lstStyle/>
          <a:p>
            <a:pPr>
              <a:lnSpc>
                <a:spcPct val="100000"/>
              </a:lnSpc>
              <a:spcBef>
                <a:spcPts val="0"/>
              </a:spcBef>
              <a:spcAft>
                <a:spcPts val="1200"/>
              </a:spcAft>
            </a:pPr>
            <a:r>
              <a:rPr lang="en-US" sz="4800" b="1" dirty="0"/>
              <a:t>Problems with the Social Gospel Movement</a:t>
            </a:r>
          </a:p>
          <a:p>
            <a:pPr marL="571500" indent="-571500" algn="l">
              <a:lnSpc>
                <a:spcPct val="100000"/>
              </a:lnSpc>
              <a:spcBef>
                <a:spcPts val="0"/>
              </a:spcBef>
              <a:spcAft>
                <a:spcPts val="600"/>
              </a:spcAft>
              <a:buFont typeface="Arial" panose="020B0604020202020204" pitchFamily="34" charset="0"/>
              <a:buChar char="•"/>
            </a:pPr>
            <a:r>
              <a:rPr lang="en-US" sz="4000" b="1" dirty="0"/>
              <a:t>Emphasis on temporal rather than spiritual</a:t>
            </a:r>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Tree>
    <p:extLst>
      <p:ext uri="{BB962C8B-B14F-4D97-AF65-F5344CB8AC3E}">
        <p14:creationId xmlns:p14="http://schemas.microsoft.com/office/powerpoint/2010/main" val="163857820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440266" y="2099732"/>
            <a:ext cx="11243733" cy="4656667"/>
          </a:xfrm>
        </p:spPr>
        <p:txBody>
          <a:bodyPr>
            <a:normAutofit/>
          </a:bodyPr>
          <a:lstStyle/>
          <a:p>
            <a:pPr>
              <a:lnSpc>
                <a:spcPct val="100000"/>
              </a:lnSpc>
              <a:spcBef>
                <a:spcPts val="0"/>
              </a:spcBef>
              <a:spcAft>
                <a:spcPts val="1200"/>
              </a:spcAft>
            </a:pPr>
            <a:r>
              <a:rPr lang="en-US" sz="4800" b="1" dirty="0"/>
              <a:t>Problems with the Social Gospel Movement</a:t>
            </a:r>
          </a:p>
          <a:p>
            <a:pPr marL="571500" indent="-571500" algn="l">
              <a:lnSpc>
                <a:spcPct val="100000"/>
              </a:lnSpc>
              <a:spcBef>
                <a:spcPts val="0"/>
              </a:spcBef>
              <a:spcAft>
                <a:spcPts val="600"/>
              </a:spcAft>
              <a:buFont typeface="Arial" panose="020B0604020202020204" pitchFamily="34" charset="0"/>
              <a:buChar char="•"/>
            </a:pPr>
            <a:r>
              <a:rPr lang="en-US" sz="4000" b="1" dirty="0"/>
              <a:t>Emphasis on temporal rather than spiritual</a:t>
            </a:r>
          </a:p>
          <a:p>
            <a:pPr marL="571500" indent="-571500" algn="l">
              <a:lnSpc>
                <a:spcPct val="100000"/>
              </a:lnSpc>
              <a:spcBef>
                <a:spcPts val="0"/>
              </a:spcBef>
              <a:spcAft>
                <a:spcPts val="600"/>
              </a:spcAft>
              <a:buFont typeface="Arial" panose="020B0604020202020204" pitchFamily="34" charset="0"/>
              <a:buChar char="•"/>
            </a:pPr>
            <a:r>
              <a:rPr lang="en-US" sz="4000" b="1" dirty="0"/>
              <a:t>Lack of faith in gospel (power to save)</a:t>
            </a:r>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Tree>
    <p:extLst>
      <p:ext uri="{BB962C8B-B14F-4D97-AF65-F5344CB8AC3E}">
        <p14:creationId xmlns:p14="http://schemas.microsoft.com/office/powerpoint/2010/main" val="9148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B9451-D6B9-4C06-BBE0-DC7526306591}"/>
              </a:ext>
            </a:extLst>
          </p:cNvPr>
          <p:cNvPicPr>
            <a:picLocks noChangeAspect="1"/>
          </p:cNvPicPr>
          <p:nvPr/>
        </p:nvPicPr>
        <p:blipFill>
          <a:blip r:embed="rId3"/>
          <a:stretch>
            <a:fillRect/>
          </a:stretch>
        </p:blipFill>
        <p:spPr>
          <a:xfrm>
            <a:off x="0" y="0"/>
            <a:ext cx="4568086" cy="6858000"/>
          </a:xfrm>
          <a:prstGeom prst="rect">
            <a:avLst/>
          </a:prstGeom>
        </p:spPr>
      </p:pic>
      <p:sp>
        <p:nvSpPr>
          <p:cNvPr id="2" name="Title 1">
            <a:extLst>
              <a:ext uri="{FF2B5EF4-FFF2-40B4-BE49-F238E27FC236}">
                <a16:creationId xmlns:a16="http://schemas.microsoft.com/office/drawing/2014/main" id="{0137606B-4889-4273-9FE9-2890B490424C}"/>
              </a:ext>
            </a:extLst>
          </p:cNvPr>
          <p:cNvSpPr>
            <a:spLocks noGrp="1"/>
          </p:cNvSpPr>
          <p:nvPr>
            <p:ph type="ctrTitle"/>
          </p:nvPr>
        </p:nvSpPr>
        <p:spPr>
          <a:xfrm>
            <a:off x="4914900" y="209550"/>
            <a:ext cx="6915150" cy="6305550"/>
          </a:xfrm>
        </p:spPr>
        <p:txBody>
          <a:bodyPr anchor="t">
            <a:normAutofit/>
          </a:bodyPr>
          <a:lstStyle/>
          <a:p>
            <a:pPr algn="l"/>
            <a:r>
              <a:rPr lang="en-US" sz="3200" dirty="0">
                <a:solidFill>
                  <a:schemeClr val="bg1"/>
                </a:solidFill>
                <a:latin typeface="+mn-lt"/>
              </a:rPr>
              <a:t>Rich Wilkerson, Jr.</a:t>
            </a:r>
            <a:br>
              <a:rPr lang="en-US" sz="1800" dirty="0">
                <a:solidFill>
                  <a:schemeClr val="bg1"/>
                </a:solidFill>
                <a:latin typeface="+mn-lt"/>
              </a:rPr>
            </a:br>
            <a:br>
              <a:rPr lang="en-US" sz="1800" dirty="0">
                <a:solidFill>
                  <a:schemeClr val="bg1"/>
                </a:solidFill>
                <a:latin typeface="+mn-lt"/>
              </a:rPr>
            </a:br>
            <a:r>
              <a:rPr lang="en-US" sz="4000" dirty="0">
                <a:solidFill>
                  <a:schemeClr val="bg1"/>
                </a:solidFill>
                <a:latin typeface="+mn-lt"/>
              </a:rPr>
              <a:t>Men of the Cloth: </a:t>
            </a:r>
            <a:r>
              <a:rPr lang="en-US" sz="4000" i="1" dirty="0">
                <a:solidFill>
                  <a:schemeClr val="bg1"/>
                </a:solidFill>
                <a:latin typeface="+mn-lt"/>
              </a:rPr>
              <a:t>The New Wave of Stylish Pastors Changing the Way We Look at Christianity</a:t>
            </a:r>
            <a:br>
              <a:rPr lang="en-US" sz="1800" i="1" dirty="0">
                <a:solidFill>
                  <a:schemeClr val="bg1"/>
                </a:solidFill>
                <a:latin typeface="+mn-lt"/>
              </a:rPr>
            </a:br>
            <a:br>
              <a:rPr lang="en-US" sz="1800" dirty="0">
                <a:solidFill>
                  <a:schemeClr val="bg1"/>
                </a:solidFill>
                <a:latin typeface="+mn-lt"/>
              </a:rPr>
            </a:br>
            <a:r>
              <a:rPr lang="en-US" sz="4000" dirty="0">
                <a:solidFill>
                  <a:schemeClr val="bg1"/>
                </a:solidFill>
                <a:latin typeface="+mn-lt"/>
              </a:rPr>
              <a:t>“With a fresh approach to both dress and doctrine, and famous friends like Justin Bieber and Kanye West, these ministers are making the Bible thump.”</a:t>
            </a:r>
          </a:p>
        </p:txBody>
      </p:sp>
      <p:sp>
        <p:nvSpPr>
          <p:cNvPr id="3" name="Subtitle 2">
            <a:extLst>
              <a:ext uri="{FF2B5EF4-FFF2-40B4-BE49-F238E27FC236}">
                <a16:creationId xmlns:a16="http://schemas.microsoft.com/office/drawing/2014/main" id="{AD3C582E-E175-4912-86FE-7F9D3227CA90}"/>
              </a:ext>
            </a:extLst>
          </p:cNvPr>
          <p:cNvSpPr>
            <a:spLocks noGrp="1"/>
          </p:cNvSpPr>
          <p:nvPr>
            <p:ph type="subTitle" idx="1"/>
          </p:nvPr>
        </p:nvSpPr>
        <p:spPr>
          <a:xfrm>
            <a:off x="0" y="6515100"/>
            <a:ext cx="3036887" cy="381000"/>
          </a:xfrm>
        </p:spPr>
        <p:txBody>
          <a:bodyPr>
            <a:normAutofit/>
          </a:bodyPr>
          <a:lstStyle/>
          <a:p>
            <a:pPr algn="l"/>
            <a:r>
              <a:rPr lang="en-US" sz="2000" i="1" dirty="0"/>
              <a:t>Photo by Devin Christopher</a:t>
            </a:r>
          </a:p>
        </p:txBody>
      </p:sp>
    </p:spTree>
    <p:extLst>
      <p:ext uri="{BB962C8B-B14F-4D97-AF65-F5344CB8AC3E}">
        <p14:creationId xmlns:p14="http://schemas.microsoft.com/office/powerpoint/2010/main" val="402166641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440266" y="2099732"/>
            <a:ext cx="11243733" cy="4656667"/>
          </a:xfrm>
        </p:spPr>
        <p:txBody>
          <a:bodyPr>
            <a:normAutofit/>
          </a:bodyPr>
          <a:lstStyle/>
          <a:p>
            <a:pPr>
              <a:lnSpc>
                <a:spcPct val="100000"/>
              </a:lnSpc>
              <a:spcBef>
                <a:spcPts val="0"/>
              </a:spcBef>
              <a:spcAft>
                <a:spcPts val="1200"/>
              </a:spcAft>
            </a:pPr>
            <a:r>
              <a:rPr lang="en-US" sz="4800" b="1" dirty="0"/>
              <a:t>Problems with the Social Gospel Movement</a:t>
            </a:r>
          </a:p>
          <a:p>
            <a:pPr marL="571500" indent="-571500" algn="l">
              <a:lnSpc>
                <a:spcPct val="100000"/>
              </a:lnSpc>
              <a:spcBef>
                <a:spcPts val="0"/>
              </a:spcBef>
              <a:spcAft>
                <a:spcPts val="600"/>
              </a:spcAft>
              <a:buFont typeface="Arial" panose="020B0604020202020204" pitchFamily="34" charset="0"/>
              <a:buChar char="•"/>
            </a:pPr>
            <a:r>
              <a:rPr lang="en-US" sz="4000" b="1" dirty="0"/>
              <a:t>Emphasis on temporal rather than spiritual</a:t>
            </a:r>
          </a:p>
          <a:p>
            <a:pPr marL="571500" indent="-571500" algn="l">
              <a:lnSpc>
                <a:spcPct val="100000"/>
              </a:lnSpc>
              <a:spcBef>
                <a:spcPts val="0"/>
              </a:spcBef>
              <a:spcAft>
                <a:spcPts val="600"/>
              </a:spcAft>
              <a:buFont typeface="Arial" panose="020B0604020202020204" pitchFamily="34" charset="0"/>
              <a:buChar char="•"/>
            </a:pPr>
            <a:r>
              <a:rPr lang="en-US" sz="4000" b="1" dirty="0"/>
              <a:t>Lack of faith in gospel (power to save)</a:t>
            </a:r>
          </a:p>
          <a:p>
            <a:pPr marL="571500" indent="-571500" algn="l">
              <a:lnSpc>
                <a:spcPct val="100000"/>
              </a:lnSpc>
              <a:spcBef>
                <a:spcPts val="0"/>
              </a:spcBef>
              <a:spcAft>
                <a:spcPts val="600"/>
              </a:spcAft>
              <a:buFont typeface="Arial" panose="020B0604020202020204" pitchFamily="34" charset="0"/>
              <a:buChar char="•"/>
            </a:pPr>
            <a:r>
              <a:rPr lang="en-US" sz="4000" b="1" dirty="0"/>
              <a:t>Lack of faith in gospel (to effect change)</a:t>
            </a:r>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Tree>
    <p:extLst>
      <p:ext uri="{BB962C8B-B14F-4D97-AF65-F5344CB8AC3E}">
        <p14:creationId xmlns:p14="http://schemas.microsoft.com/office/powerpoint/2010/main" val="124196512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7DFF-D4D5-4406-815A-6CBB2C9B09B0}"/>
              </a:ext>
            </a:extLst>
          </p:cNvPr>
          <p:cNvSpPr>
            <a:spLocks noGrp="1"/>
          </p:cNvSpPr>
          <p:nvPr>
            <p:ph type="ctrTitle"/>
          </p:nvPr>
        </p:nvSpPr>
        <p:spPr>
          <a:xfrm>
            <a:off x="2092960" y="365760"/>
            <a:ext cx="8087360" cy="919017"/>
          </a:xfrm>
        </p:spPr>
        <p:txBody>
          <a:bodyPr>
            <a:prstTxWarp prst="textPlain">
              <a:avLst/>
            </a:prstTxWarp>
            <a:normAutofit fontScale="90000"/>
          </a:bodyPr>
          <a:lstStyle/>
          <a:p>
            <a:r>
              <a:rPr lang="en-US" dirty="0">
                <a:effectLst>
                  <a:outerShdw blurRad="50800" dist="38100" dir="5400000" algn="t" rotWithShape="0">
                    <a:prstClr val="black">
                      <a:alpha val="40000"/>
                    </a:prstClr>
                  </a:outerShdw>
                </a:effectLst>
                <a:latin typeface="Berlin Sans FB Demi" panose="020E0802020502020306" pitchFamily="34" charset="0"/>
              </a:rPr>
              <a:t>Engaging the Community</a:t>
            </a:r>
          </a:p>
        </p:txBody>
      </p:sp>
      <p:sp>
        <p:nvSpPr>
          <p:cNvPr id="3" name="Subtitle 2">
            <a:extLst>
              <a:ext uri="{FF2B5EF4-FFF2-40B4-BE49-F238E27FC236}">
                <a16:creationId xmlns:a16="http://schemas.microsoft.com/office/drawing/2014/main" id="{785FA6E8-23E5-4CA4-B839-5EA921609206}"/>
              </a:ext>
            </a:extLst>
          </p:cNvPr>
          <p:cNvSpPr>
            <a:spLocks noGrp="1"/>
          </p:cNvSpPr>
          <p:nvPr>
            <p:ph type="subTitle" idx="1"/>
          </p:nvPr>
        </p:nvSpPr>
        <p:spPr>
          <a:xfrm>
            <a:off x="440266" y="2099732"/>
            <a:ext cx="11243733" cy="4656667"/>
          </a:xfrm>
        </p:spPr>
        <p:txBody>
          <a:bodyPr>
            <a:normAutofit/>
          </a:bodyPr>
          <a:lstStyle/>
          <a:p>
            <a:pPr>
              <a:lnSpc>
                <a:spcPct val="100000"/>
              </a:lnSpc>
              <a:spcBef>
                <a:spcPts val="0"/>
              </a:spcBef>
              <a:spcAft>
                <a:spcPts val="1200"/>
              </a:spcAft>
            </a:pPr>
            <a:r>
              <a:rPr lang="en-US" sz="4800" b="1" dirty="0"/>
              <a:t>Problems with the Social Gospel Movement</a:t>
            </a:r>
          </a:p>
          <a:p>
            <a:pPr marL="571500" indent="-571500" algn="l">
              <a:lnSpc>
                <a:spcPct val="100000"/>
              </a:lnSpc>
              <a:spcBef>
                <a:spcPts val="0"/>
              </a:spcBef>
              <a:spcAft>
                <a:spcPts val="600"/>
              </a:spcAft>
              <a:buFont typeface="Arial" panose="020B0604020202020204" pitchFamily="34" charset="0"/>
              <a:buChar char="•"/>
            </a:pPr>
            <a:r>
              <a:rPr lang="en-US" sz="4000" b="1" dirty="0"/>
              <a:t>Emphasis on temporal rather than spiritual</a:t>
            </a:r>
          </a:p>
          <a:p>
            <a:pPr marL="571500" indent="-571500" algn="l">
              <a:lnSpc>
                <a:spcPct val="100000"/>
              </a:lnSpc>
              <a:spcBef>
                <a:spcPts val="0"/>
              </a:spcBef>
              <a:spcAft>
                <a:spcPts val="600"/>
              </a:spcAft>
              <a:buFont typeface="Arial" panose="020B0604020202020204" pitchFamily="34" charset="0"/>
              <a:buChar char="•"/>
            </a:pPr>
            <a:r>
              <a:rPr lang="en-US" sz="4000" b="1" dirty="0"/>
              <a:t>Lack of faith in gospel (power to save)</a:t>
            </a:r>
          </a:p>
          <a:p>
            <a:pPr marL="571500" indent="-571500" algn="l">
              <a:lnSpc>
                <a:spcPct val="100000"/>
              </a:lnSpc>
              <a:spcBef>
                <a:spcPts val="0"/>
              </a:spcBef>
              <a:spcAft>
                <a:spcPts val="600"/>
              </a:spcAft>
              <a:buFont typeface="Arial" panose="020B0604020202020204" pitchFamily="34" charset="0"/>
              <a:buChar char="•"/>
            </a:pPr>
            <a:r>
              <a:rPr lang="en-US" sz="4000" b="1" dirty="0"/>
              <a:t>Lack of faith in gospel (to effect change)</a:t>
            </a:r>
          </a:p>
          <a:p>
            <a:pPr marL="571500" indent="-571500" algn="l">
              <a:lnSpc>
                <a:spcPct val="100000"/>
              </a:lnSpc>
              <a:spcBef>
                <a:spcPts val="0"/>
              </a:spcBef>
              <a:spcAft>
                <a:spcPts val="600"/>
              </a:spcAft>
              <a:buFont typeface="Arial" panose="020B0604020202020204" pitchFamily="34" charset="0"/>
              <a:buChar char="•"/>
            </a:pPr>
            <a:r>
              <a:rPr lang="en-US" sz="4000" b="1" dirty="0"/>
              <a:t>Lack of authority to engage in the practices proposed by social gospel advocates</a:t>
            </a:r>
          </a:p>
          <a:p>
            <a:pPr marL="620713" indent="-620713" algn="l">
              <a:buFont typeface="+mj-lt"/>
              <a:buAutoNum type="arabicPeriod"/>
            </a:pPr>
            <a:endParaRPr lang="en-US" sz="4000" dirty="0"/>
          </a:p>
        </p:txBody>
      </p:sp>
      <p:pic>
        <p:nvPicPr>
          <p:cNvPr id="5" name="Picture 4">
            <a:extLst>
              <a:ext uri="{FF2B5EF4-FFF2-40B4-BE49-F238E27FC236}">
                <a16:creationId xmlns:a16="http://schemas.microsoft.com/office/drawing/2014/main" id="{CB63DFA4-E191-4885-A548-A2FCAFFB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11166"/>
            <a:ext cx="1623069" cy="1616034"/>
          </a:xfrm>
          <a:prstGeom prst="rect">
            <a:avLst/>
          </a:prstGeom>
        </p:spPr>
      </p:pic>
      <p:pic>
        <p:nvPicPr>
          <p:cNvPr id="6" name="Picture 5">
            <a:extLst>
              <a:ext uri="{FF2B5EF4-FFF2-40B4-BE49-F238E27FC236}">
                <a16:creationId xmlns:a16="http://schemas.microsoft.com/office/drawing/2014/main" id="{5FEDA2A5-5556-4885-97B9-8947A060E6AC}"/>
              </a:ext>
            </a:extLst>
          </p:cNvPr>
          <p:cNvPicPr>
            <a:picLocks noChangeAspect="1"/>
          </p:cNvPicPr>
          <p:nvPr/>
        </p:nvPicPr>
        <p:blipFill>
          <a:blip r:embed="rId4"/>
          <a:stretch>
            <a:fillRect/>
          </a:stretch>
        </p:blipFill>
        <p:spPr>
          <a:xfrm>
            <a:off x="10406370" y="172126"/>
            <a:ext cx="1679411" cy="1529260"/>
          </a:xfrm>
          <a:prstGeom prst="rect">
            <a:avLst/>
          </a:prstGeom>
        </p:spPr>
      </p:pic>
      <p:sp>
        <p:nvSpPr>
          <p:cNvPr id="7" name="Arrow: Left-Right 6">
            <a:extLst>
              <a:ext uri="{FF2B5EF4-FFF2-40B4-BE49-F238E27FC236}">
                <a16:creationId xmlns:a16="http://schemas.microsoft.com/office/drawing/2014/main" id="{54D73C1F-3DCD-45B1-BFCA-0B28571292D2}"/>
              </a:ext>
            </a:extLst>
          </p:cNvPr>
          <p:cNvSpPr/>
          <p:nvPr/>
        </p:nvSpPr>
        <p:spPr>
          <a:xfrm>
            <a:off x="3525519" y="1356228"/>
            <a:ext cx="5100320" cy="457463"/>
          </a:xfrm>
          <a:prstGeom prst="leftRightArrow">
            <a:avLst>
              <a:gd name="adj1" fmla="val 50000"/>
              <a:gd name="adj2" fmla="val 741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gd name="adj" fmla="val 26774"/>
              </a:avLst>
            </a:prstTxWarp>
            <a:noAutofit/>
          </a:bodyPr>
          <a:lstStyle/>
          <a:p>
            <a:pPr algn="ctr"/>
            <a:endParaRPr lang="en-US"/>
          </a:p>
        </p:txBody>
      </p:sp>
    </p:spTree>
    <p:extLst>
      <p:ext uri="{BB962C8B-B14F-4D97-AF65-F5344CB8AC3E}">
        <p14:creationId xmlns:p14="http://schemas.microsoft.com/office/powerpoint/2010/main" val="7247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2793</Words>
  <Application>Microsoft Office PowerPoint</Application>
  <PresentationFormat>Widescreen</PresentationFormat>
  <Paragraphs>145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 Light</vt:lpstr>
      <vt:lpstr>Calibri</vt:lpstr>
      <vt:lpstr>Mervale Script</vt:lpstr>
      <vt:lpstr>Berlin Sans FB Demi</vt:lpstr>
      <vt:lpstr>Arial</vt:lpstr>
      <vt:lpstr>Office Theme</vt:lpstr>
      <vt:lpstr>Engaging the Community</vt:lpstr>
      <vt:lpstr>Engaging the Community</vt:lpstr>
      <vt:lpstr>Engaging the Community</vt:lpstr>
      <vt:lpstr>Engaging the Community</vt:lpstr>
      <vt:lpstr>Engaging the Community</vt:lpstr>
      <vt:lpstr>Engaging the Community</vt:lpstr>
      <vt:lpstr>Rich Wilkerson, Jr.  Men of the Cloth: The New Wave of Stylish Pastors Changing the Way We Look at Christianity  “With a fresh approach to both dress and doctrine, and famous friends like Justin Bieber and Kanye West, these ministers are making the Bible thump.”</vt:lpstr>
      <vt:lpstr>Engaging the Community</vt:lpstr>
      <vt:lpstr>Engaging the Community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the Community</dc:title>
  <dc:creator>Josh Cox</dc:creator>
  <cp:lastModifiedBy>Josh Cox</cp:lastModifiedBy>
  <cp:revision>38</cp:revision>
  <dcterms:created xsi:type="dcterms:W3CDTF">2017-06-15T22:58:08Z</dcterms:created>
  <dcterms:modified xsi:type="dcterms:W3CDTF">2017-06-18T19:18:45Z</dcterms:modified>
</cp:coreProperties>
</file>