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7010400" cy="9296400"/>
  <p:embeddedFontLst>
    <p:embeddedFont>
      <p:font typeface="Century Gothic" panose="020B0502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Freestyle Script" panose="030804020302050B0404" pitchFamily="66" charset="0"/>
      <p:regular r:id="rId22"/>
    </p:embeddedFont>
    <p:embeddedFont>
      <p:font typeface="Wingdings 3" panose="05040102010807070707" pitchFamily="18" charset="2"/>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06" autoAdjust="0"/>
    <p:restoredTop sz="54613" autoAdjust="0"/>
  </p:normalViewPr>
  <p:slideViewPr>
    <p:cSldViewPr snapToGrid="0">
      <p:cViewPr varScale="1">
        <p:scale>
          <a:sx n="36" d="100"/>
          <a:sy n="36" d="100"/>
        </p:scale>
        <p:origin x="1176" y="42"/>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3300" b="1" spc="153" dirty="0">
                <a:latin typeface="Freestyle Script" panose="030804020302050B0404" pitchFamily="66" charset="0"/>
              </a:rPr>
              <a:t>Ethics</a:t>
            </a:r>
            <a:r>
              <a:rPr lang="en-US" sz="3300" b="1" dirty="0">
                <a:latin typeface="Freestyle Script" panose="030804020302050B0404" pitchFamily="66" charset="0"/>
              </a:rPr>
              <a:t> </a:t>
            </a:r>
            <a:r>
              <a:rPr lang="en-US" sz="1800" b="1" dirty="0"/>
              <a:t> (God VS Man)</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December 4, 2016</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29752394-28E2-4B7B-AE56-A0894F9663D3}" type="slidenum">
              <a:rPr lang="en-US" smtClean="0"/>
              <a:t>‹#›</a:t>
            </a:fld>
            <a:endParaRPr lang="en-US" dirty="0"/>
          </a:p>
        </p:txBody>
      </p:sp>
    </p:spTree>
    <p:extLst>
      <p:ext uri="{BB962C8B-B14F-4D97-AF65-F5344CB8AC3E}">
        <p14:creationId xmlns:p14="http://schemas.microsoft.com/office/powerpoint/2010/main" val="317710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C1E081-FD9D-49E7-BB2C-4F2F9241310F}" type="datetimeFigureOut">
              <a:rPr lang="en-US" smtClean="0"/>
              <a:t>12/4/2016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CEF994-0142-4ABD-85BC-BD97ED684465}" type="slidenum">
              <a:rPr lang="en-US" smtClean="0"/>
              <a:t>‹#›</a:t>
            </a:fld>
            <a:endParaRPr lang="en-US"/>
          </a:p>
        </p:txBody>
      </p:sp>
    </p:spTree>
    <p:extLst>
      <p:ext uri="{BB962C8B-B14F-4D97-AF65-F5344CB8AC3E}">
        <p14:creationId xmlns:p14="http://schemas.microsoft.com/office/powerpoint/2010/main" val="330655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Ethics</a:t>
            </a:r>
          </a:p>
          <a:p>
            <a:pPr marL="640594" lvl="1" indent="-174708">
              <a:buFont typeface="Arial" panose="020B0604020202020204" pitchFamily="34" charset="0"/>
              <a:buChar char="•"/>
            </a:pPr>
            <a:r>
              <a:rPr lang="en-US" dirty="0"/>
              <a:t>The branch of knowledge that deals with moral principles.</a:t>
            </a:r>
          </a:p>
          <a:p>
            <a:pPr marL="640594" lvl="1" indent="-174708">
              <a:buFont typeface="Arial" panose="020B0604020202020204" pitchFamily="34" charset="0"/>
              <a:buChar char="•"/>
            </a:pPr>
            <a:r>
              <a:rPr lang="en-US" dirty="0"/>
              <a:t>Moral principles that govern a person's or group's behavior.  (Oxford Dictionary)</a:t>
            </a:r>
          </a:p>
          <a:p>
            <a:r>
              <a:rPr lang="en-US" b="1" i="0" kern="1200" dirty="0">
                <a:solidFill>
                  <a:schemeClr val="tx1"/>
                </a:solidFill>
                <a:effectLst/>
                <a:latin typeface="+mn-lt"/>
                <a:ea typeface="+mn-ea"/>
                <a:cs typeface="+mn-cs"/>
              </a:rPr>
              <a:t>The</a:t>
            </a:r>
            <a:r>
              <a:rPr lang="en-US" b="1" i="0" kern="1200" baseline="0" dirty="0">
                <a:solidFill>
                  <a:schemeClr val="tx1"/>
                </a:solidFill>
                <a:effectLst/>
                <a:latin typeface="+mn-lt"/>
                <a:ea typeface="+mn-ea"/>
                <a:cs typeface="+mn-cs"/>
              </a:rPr>
              <a:t> question of right and wrong has always pitted God against man.</a:t>
            </a:r>
          </a:p>
          <a:p>
            <a:endParaRPr lang="en-US" b="1" i="0" kern="1200" baseline="0" dirty="0">
              <a:solidFill>
                <a:schemeClr val="tx1"/>
              </a:solidFill>
              <a:effectLst/>
              <a:latin typeface="+mn-lt"/>
              <a:ea typeface="+mn-ea"/>
              <a:cs typeface="+mn-cs"/>
            </a:endParaRPr>
          </a:p>
          <a:p>
            <a:r>
              <a:rPr lang="en-US" b="1" i="0" kern="1200" baseline="0" dirty="0">
                <a:solidFill>
                  <a:schemeClr val="tx1"/>
                </a:solidFill>
                <a:effectLst/>
                <a:latin typeface="+mn-lt"/>
                <a:ea typeface="+mn-ea"/>
                <a:cs typeface="+mn-cs"/>
              </a:rPr>
              <a:t>An example from this past week:  </a:t>
            </a:r>
            <a:r>
              <a:rPr lang="en-US" b="0" i="1" kern="1200" baseline="0" dirty="0">
                <a:solidFill>
                  <a:schemeClr val="tx1"/>
                </a:solidFill>
                <a:effectLst/>
                <a:latin typeface="+mn-lt"/>
                <a:ea typeface="+mn-ea"/>
                <a:cs typeface="+mn-cs"/>
              </a:rPr>
              <a:t>Chip &amp; </a:t>
            </a:r>
            <a:r>
              <a:rPr lang="en-US" b="0" i="1" kern="1200" baseline="0" dirty="0" err="1">
                <a:solidFill>
                  <a:schemeClr val="tx1"/>
                </a:solidFill>
                <a:effectLst/>
                <a:latin typeface="+mn-lt"/>
                <a:ea typeface="+mn-ea"/>
                <a:cs typeface="+mn-cs"/>
              </a:rPr>
              <a:t>JoAnna</a:t>
            </a:r>
            <a:r>
              <a:rPr lang="en-US" b="0" i="1" kern="1200" baseline="0" dirty="0">
                <a:solidFill>
                  <a:schemeClr val="tx1"/>
                </a:solidFill>
                <a:effectLst/>
                <a:latin typeface="+mn-lt"/>
                <a:ea typeface="+mn-ea"/>
                <a:cs typeface="+mn-cs"/>
              </a:rPr>
              <a:t> Gaines (who host the TV show Fixer Upper in Waco, TX) are coming  under attack by a large number of people, simply because they go to a church where the preacher has preached against homosexual marriage.</a:t>
            </a:r>
          </a:p>
          <a:p>
            <a:pPr marL="640594" lvl="1" indent="-174708">
              <a:buFont typeface="Arial" panose="020B0604020202020204" pitchFamily="34" charset="0"/>
              <a:buChar char="•"/>
            </a:pPr>
            <a:r>
              <a:rPr lang="en-US" b="1" i="0" kern="1200" baseline="0" dirty="0">
                <a:solidFill>
                  <a:schemeClr val="tx1"/>
                </a:solidFill>
                <a:effectLst/>
                <a:latin typeface="+mn-lt"/>
                <a:ea typeface="+mn-ea"/>
                <a:cs typeface="+mn-cs"/>
              </a:rPr>
              <a:t>Their morality is being questioned</a:t>
            </a:r>
          </a:p>
          <a:p>
            <a:r>
              <a:rPr lang="en-US" dirty="0"/>
              <a:t>“Given the diversity of Fixer Upper’s audience, this is a startling revelation that has left many wondering where Chip and Jo stand,” Cosmo reported.</a:t>
            </a:r>
          </a:p>
          <a:p>
            <a:endParaRPr lang="en-US" dirty="0"/>
          </a:p>
          <a:p>
            <a:r>
              <a:rPr lang="en-US" dirty="0"/>
              <a:t>“As a Fixer Upper fan, I would love to know @</a:t>
            </a:r>
            <a:r>
              <a:rPr lang="en-US" dirty="0" err="1"/>
              <a:t>joannagaines</a:t>
            </a:r>
            <a:r>
              <a:rPr lang="en-US" dirty="0"/>
              <a:t> and @</a:t>
            </a:r>
            <a:r>
              <a:rPr lang="en-US" dirty="0" err="1"/>
              <a:t>chippergaines’s</a:t>
            </a:r>
            <a:r>
              <a:rPr lang="en-US" dirty="0"/>
              <a:t> thoughts on their pastor’s hateful, anti-LGBT beliefs,” one viewer declared. Another went further, writing: “If Chip and Joanna Gaines end up being anti-LGBT, I am cancelling my mag subscription and ignoring their show.”</a:t>
            </a:r>
          </a:p>
        </p:txBody>
      </p:sp>
      <p:sp>
        <p:nvSpPr>
          <p:cNvPr id="4" name="Slide Number Placeholder 3"/>
          <p:cNvSpPr>
            <a:spLocks noGrp="1"/>
          </p:cNvSpPr>
          <p:nvPr>
            <p:ph type="sldNum" sz="quarter" idx="10"/>
          </p:nvPr>
        </p:nvSpPr>
        <p:spPr/>
        <p:txBody>
          <a:bodyPr/>
          <a:lstStyle/>
          <a:p>
            <a:fld id="{43CEF994-0142-4ABD-85BC-BD97ED684465}" type="slidenum">
              <a:rPr lang="en-US" smtClean="0"/>
              <a:t>1</a:t>
            </a:fld>
            <a:endParaRPr lang="en-US"/>
          </a:p>
        </p:txBody>
      </p:sp>
    </p:spTree>
    <p:extLst>
      <p:ext uri="{BB962C8B-B14F-4D97-AF65-F5344CB8AC3E}">
        <p14:creationId xmlns:p14="http://schemas.microsoft.com/office/powerpoint/2010/main" val="311026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baseline="0" dirty="0">
                <a:solidFill>
                  <a:schemeClr val="tx1"/>
                </a:solidFill>
                <a:effectLst/>
                <a:latin typeface="+mn-lt"/>
                <a:ea typeface="+mn-ea"/>
                <a:cs typeface="+mn-cs"/>
              </a:rPr>
              <a:t>This truth is best seen in God’s plan for saving man!</a:t>
            </a:r>
          </a:p>
          <a:p>
            <a:endParaRPr lang="en-US" b="1" i="0" kern="1200" baseline="0" dirty="0">
              <a:solidFill>
                <a:schemeClr val="tx1"/>
              </a:solidFill>
              <a:effectLst/>
              <a:latin typeface="+mn-lt"/>
              <a:ea typeface="+mn-ea"/>
              <a:cs typeface="+mn-cs"/>
            </a:endParaRPr>
          </a:p>
          <a:p>
            <a:r>
              <a:rPr lang="en-US" b="1" i="0" kern="1200" baseline="0" dirty="0">
                <a:solidFill>
                  <a:schemeClr val="tx1"/>
                </a:solidFill>
                <a:effectLst/>
                <a:latin typeface="+mn-lt"/>
                <a:ea typeface="+mn-ea"/>
                <a:cs typeface="+mn-cs"/>
              </a:rPr>
              <a:t>(1 Corinthians 1:18-21), </a:t>
            </a:r>
            <a:r>
              <a:rPr lang="en-US" b="0" i="1" kern="1200" baseline="0" dirty="0">
                <a:solidFill>
                  <a:schemeClr val="tx1"/>
                </a:solidFill>
                <a:effectLst/>
                <a:latin typeface="+mn-lt"/>
                <a:ea typeface="+mn-ea"/>
                <a:cs typeface="+mn-cs"/>
              </a:rPr>
              <a:t>“For the message of the cross is foolishness to those who are perishing, but to us who are being saved it is the power of God. </a:t>
            </a:r>
            <a:r>
              <a:rPr lang="en-US" b="0" i="1" kern="1200" baseline="30000" dirty="0">
                <a:solidFill>
                  <a:schemeClr val="tx1"/>
                </a:solidFill>
                <a:effectLst/>
                <a:latin typeface="+mn-lt"/>
                <a:ea typeface="+mn-ea"/>
                <a:cs typeface="+mn-cs"/>
              </a:rPr>
              <a:t>19</a:t>
            </a:r>
            <a:r>
              <a:rPr lang="en-US" b="0" i="1" kern="1200" baseline="0" dirty="0">
                <a:solidFill>
                  <a:schemeClr val="tx1"/>
                </a:solidFill>
                <a:effectLst/>
                <a:latin typeface="+mn-lt"/>
                <a:ea typeface="+mn-ea"/>
                <a:cs typeface="+mn-cs"/>
              </a:rPr>
              <a:t> For it is written: "</a:t>
            </a:r>
            <a:r>
              <a:rPr lang="en-US" b="0" i="1" u="sng" kern="1200" baseline="0" dirty="0">
                <a:solidFill>
                  <a:schemeClr val="tx1"/>
                </a:solidFill>
                <a:effectLst/>
                <a:latin typeface="+mn-lt"/>
                <a:ea typeface="+mn-ea"/>
                <a:cs typeface="+mn-cs"/>
              </a:rPr>
              <a:t>I will destroy the wisdom of the wise, and bring to nothing the understanding of the prudent</a:t>
            </a:r>
            <a:r>
              <a:rPr lang="en-US" b="0" i="1" kern="1200" baseline="0" dirty="0">
                <a:solidFill>
                  <a:schemeClr val="tx1"/>
                </a:solidFill>
                <a:effectLst/>
                <a:latin typeface="+mn-lt"/>
                <a:ea typeface="+mn-ea"/>
                <a:cs typeface="+mn-cs"/>
              </a:rPr>
              <a:t>.“ </a:t>
            </a:r>
            <a:r>
              <a:rPr lang="en-US" b="0" i="1" kern="1200" baseline="30000" dirty="0">
                <a:solidFill>
                  <a:schemeClr val="tx1"/>
                </a:solidFill>
                <a:effectLst/>
                <a:latin typeface="+mn-lt"/>
                <a:ea typeface="+mn-ea"/>
                <a:cs typeface="+mn-cs"/>
              </a:rPr>
              <a:t>20</a:t>
            </a:r>
            <a:r>
              <a:rPr lang="en-US" b="0" i="1" kern="1200" baseline="0" dirty="0">
                <a:solidFill>
                  <a:schemeClr val="tx1"/>
                </a:solidFill>
                <a:effectLst/>
                <a:latin typeface="+mn-lt"/>
                <a:ea typeface="+mn-ea"/>
                <a:cs typeface="+mn-cs"/>
              </a:rPr>
              <a:t> Where is the wise? Where is the scribe? Where is the disputer of this age? </a:t>
            </a:r>
            <a:r>
              <a:rPr lang="en-US" b="0" i="1" u="sng" kern="1200" baseline="0" dirty="0">
                <a:solidFill>
                  <a:schemeClr val="tx1"/>
                </a:solidFill>
                <a:effectLst/>
                <a:latin typeface="+mn-lt"/>
                <a:ea typeface="+mn-ea"/>
                <a:cs typeface="+mn-cs"/>
              </a:rPr>
              <a:t>Has not God made foolish the wisdom of this world</a:t>
            </a:r>
            <a:r>
              <a:rPr lang="en-US" b="0" i="1" kern="1200" baseline="0" dirty="0">
                <a:solidFill>
                  <a:schemeClr val="tx1"/>
                </a:solidFill>
                <a:effectLst/>
                <a:latin typeface="+mn-lt"/>
                <a:ea typeface="+mn-ea"/>
                <a:cs typeface="+mn-cs"/>
              </a:rPr>
              <a:t>? </a:t>
            </a:r>
            <a:r>
              <a:rPr lang="en-US" b="0" i="1" kern="1200" baseline="30000" dirty="0">
                <a:solidFill>
                  <a:schemeClr val="tx1"/>
                </a:solidFill>
                <a:effectLst/>
                <a:latin typeface="+mn-lt"/>
                <a:ea typeface="+mn-ea"/>
                <a:cs typeface="+mn-cs"/>
              </a:rPr>
              <a:t>21</a:t>
            </a:r>
            <a:r>
              <a:rPr lang="en-US" b="0" i="1" kern="1200" baseline="0" dirty="0">
                <a:solidFill>
                  <a:schemeClr val="tx1"/>
                </a:solidFill>
                <a:effectLst/>
                <a:latin typeface="+mn-lt"/>
                <a:ea typeface="+mn-ea"/>
                <a:cs typeface="+mn-cs"/>
              </a:rPr>
              <a:t> For since, in the wisdom of God, the world through wisdom did not know God, it pleased God through the foolishness of the message preached to save those who believe.”</a:t>
            </a:r>
            <a:endParaRPr lang="en-US" b="1"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CEF994-0142-4ABD-85BC-BD97ED684465}" type="slidenum">
              <a:rPr lang="en-US" smtClean="0"/>
              <a:t>10</a:t>
            </a:fld>
            <a:endParaRPr lang="en-US"/>
          </a:p>
        </p:txBody>
      </p:sp>
    </p:spTree>
    <p:extLst>
      <p:ext uri="{BB962C8B-B14F-4D97-AF65-F5344CB8AC3E}">
        <p14:creationId xmlns:p14="http://schemas.microsoft.com/office/powerpoint/2010/main" val="7550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discussion will center on</a:t>
            </a:r>
            <a:r>
              <a:rPr lang="en-US" b="1" baseline="0" dirty="0"/>
              <a:t> some astounding statements from a recent article in </a:t>
            </a:r>
            <a:r>
              <a:rPr lang="en-US" b="1" i="1" baseline="0" dirty="0"/>
              <a:t>New Yorker Magazine</a:t>
            </a:r>
            <a:r>
              <a:rPr lang="en-US" b="1" baseline="0" dirty="0"/>
              <a:t>.</a:t>
            </a:r>
          </a:p>
          <a:p>
            <a:pPr marL="174708" indent="-174708">
              <a:buFont typeface="Arial" panose="020B0604020202020204" pitchFamily="34" charset="0"/>
              <a:buChar char="•"/>
            </a:pPr>
            <a:r>
              <a:rPr lang="en-US" baseline="0" dirty="0"/>
              <a:t>The article begins by noting the uproar surrounding the killing of a gorilla in a Cincinnati zoo in May of 2016.  Young boy had fallen in to the primate enclosure, and officials were concerned for his safety when they could not lure the gorilla away.</a:t>
            </a:r>
          </a:p>
          <a:p>
            <a:pPr marL="174708" indent="-174708">
              <a:buFont typeface="Arial" panose="020B0604020202020204" pitchFamily="34" charset="0"/>
              <a:buChar char="•"/>
            </a:pPr>
            <a:r>
              <a:rPr lang="en-US" baseline="0" dirty="0"/>
              <a:t>Some argue that since gorillas have cognitive ability (ability to think), it was immoral to kill this gorilla</a:t>
            </a:r>
          </a:p>
          <a:p>
            <a:pPr marL="174708" indent="-174708">
              <a:buFont typeface="Arial" panose="020B0604020202020204" pitchFamily="34" charset="0"/>
              <a:buChar char="•"/>
            </a:pPr>
            <a:r>
              <a:rPr lang="en-US" baseline="0" dirty="0"/>
              <a:t>The article asks the question, what is the basis for our decisions regarding right and wrong in our treatment of non-humans.</a:t>
            </a:r>
          </a:p>
          <a:p>
            <a:pPr marL="174708" indent="-174708">
              <a:buFont typeface="Arial" panose="020B0604020202020204" pitchFamily="34" charset="0"/>
              <a:buChar char="•"/>
            </a:pPr>
            <a:r>
              <a:rPr lang="en-US" baseline="0" dirty="0"/>
              <a:t>For example, should we kill fish to eat?</a:t>
            </a:r>
          </a:p>
          <a:p>
            <a:pPr marL="174708" indent="-174708">
              <a:buFont typeface="Arial" panose="020B0604020202020204" pitchFamily="34" charset="0"/>
              <a:buChar char="•"/>
            </a:pPr>
            <a:r>
              <a:rPr lang="en-US" b="1" baseline="0" dirty="0"/>
              <a:t>(Click on Quote) </a:t>
            </a:r>
            <a:r>
              <a:rPr lang="en-US" baseline="0" dirty="0"/>
              <a:t>Notice the quote from Jonathan </a:t>
            </a:r>
            <a:r>
              <a:rPr lang="en-US" baseline="0" dirty="0" err="1"/>
              <a:t>Balcomb</a:t>
            </a:r>
            <a:r>
              <a:rPr lang="en-US" baseline="0" dirty="0"/>
              <a:t>, the Humane Societies’ director of Animal Sentience…</a:t>
            </a:r>
          </a:p>
          <a:p>
            <a:pPr marL="640594" lvl="1" indent="-174708">
              <a:buFont typeface="Arial" panose="020B0604020202020204" pitchFamily="34" charset="0"/>
              <a:buChar char="•"/>
            </a:pPr>
            <a:r>
              <a:rPr lang="en-US" baseline="0" dirty="0"/>
              <a:t>He suggests our bias keeps us from recognizing that “</a:t>
            </a:r>
            <a:r>
              <a:rPr lang="en-US" dirty="0"/>
              <a:t>the experience of many lower-order creatures—is nearer to ours than we might think.” (Heller)</a:t>
            </a:r>
          </a:p>
          <a:p>
            <a:r>
              <a:rPr lang="en-US" b="1" i="0" kern="1200" dirty="0">
                <a:solidFill>
                  <a:schemeClr val="tx1"/>
                </a:solidFill>
                <a:effectLst/>
                <a:latin typeface="+mn-lt"/>
                <a:ea typeface="+mn-ea"/>
                <a:cs typeface="+mn-cs"/>
              </a:rPr>
              <a:t>Problem</a:t>
            </a:r>
            <a:r>
              <a:rPr lang="en-US" b="1" i="0" kern="1200" baseline="0" dirty="0">
                <a:solidFill>
                  <a:schemeClr val="tx1"/>
                </a:solidFill>
                <a:effectLst/>
                <a:latin typeface="+mn-lt"/>
                <a:ea typeface="+mn-ea"/>
                <a:cs typeface="+mn-cs"/>
              </a:rPr>
              <a:t>:  Blurring the distinction between men and animals</a:t>
            </a:r>
            <a:endParaRPr lang="en-US" b="1" dirty="0"/>
          </a:p>
        </p:txBody>
      </p:sp>
      <p:sp>
        <p:nvSpPr>
          <p:cNvPr id="4" name="Slide Number Placeholder 3"/>
          <p:cNvSpPr>
            <a:spLocks noGrp="1"/>
          </p:cNvSpPr>
          <p:nvPr>
            <p:ph type="sldNum" sz="quarter" idx="10"/>
          </p:nvPr>
        </p:nvSpPr>
        <p:spPr/>
        <p:txBody>
          <a:bodyPr/>
          <a:lstStyle/>
          <a:p>
            <a:fld id="{43CEF994-0142-4ABD-85BC-BD97ED684465}" type="slidenum">
              <a:rPr lang="en-US" smtClean="0"/>
              <a:t>2</a:t>
            </a:fld>
            <a:endParaRPr lang="en-US"/>
          </a:p>
        </p:txBody>
      </p:sp>
    </p:spTree>
    <p:extLst>
      <p:ext uri="{BB962C8B-B14F-4D97-AF65-F5344CB8AC3E}">
        <p14:creationId xmlns:p14="http://schemas.microsoft.com/office/powerpoint/2010/main" val="405654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book by the Cornell law professors Sherry F. </a:t>
            </a:r>
            <a:r>
              <a:rPr lang="en-US" dirty="0" err="1"/>
              <a:t>Colb</a:t>
            </a:r>
            <a:r>
              <a:rPr lang="en-US" dirty="0"/>
              <a:t> and Michael C. Dorf, </a:t>
            </a:r>
            <a:br>
              <a:rPr lang="en-US" dirty="0"/>
            </a:br>
            <a:r>
              <a:rPr lang="en-US" b="1" dirty="0"/>
              <a:t>“Beating Hearts: Abortion and Animal Rights” </a:t>
            </a:r>
            <a:r>
              <a:rPr lang="en-US" dirty="0"/>
              <a:t>(Columbia), </a:t>
            </a:r>
          </a:p>
          <a:p>
            <a:endParaRPr lang="en-US" dirty="0"/>
          </a:p>
          <a:p>
            <a:pPr marL="174708" indent="-174708">
              <a:buFont typeface="Arial" panose="020B0604020202020204" pitchFamily="34" charset="0"/>
              <a:buChar char="•"/>
            </a:pPr>
            <a:r>
              <a:rPr lang="en-US" dirty="0"/>
              <a:t>Discusses challenges of determining what deserves protection (not ending lives).</a:t>
            </a:r>
          </a:p>
          <a:p>
            <a:pPr marL="174708" indent="-174708">
              <a:buFont typeface="Arial" panose="020B0604020202020204" pitchFamily="34" charset="0"/>
              <a:buChar char="•"/>
            </a:pPr>
            <a:r>
              <a:rPr lang="en-US" dirty="0"/>
              <a:t>Point out most animal rights supporters are pro-abortion, most pro-life supporters are not against killing animals (at least for eating).</a:t>
            </a:r>
          </a:p>
          <a:p>
            <a:pPr marL="174708" indent="-174708">
              <a:buFont typeface="Arial" panose="020B0604020202020204" pitchFamily="34" charset="0"/>
              <a:buChar char="•"/>
            </a:pPr>
            <a:r>
              <a:rPr lang="en-US" dirty="0"/>
              <a:t>Seems like a paradox</a:t>
            </a:r>
          </a:p>
          <a:p>
            <a:pPr marL="174708" indent="-174708">
              <a:buFont typeface="Arial" panose="020B0604020202020204" pitchFamily="34" charset="0"/>
              <a:buChar char="•"/>
            </a:pPr>
            <a:r>
              <a:rPr lang="en-US" dirty="0"/>
              <a:t>The authors themselves are pro-choice vegans (“Our own journey to veganism began with the experience of sharing our lives with our dogs”).</a:t>
            </a:r>
          </a:p>
          <a:p>
            <a:pPr marL="174708" indent="-174708">
              <a:buFont typeface="Arial" panose="020B0604020202020204" pitchFamily="34" charset="0"/>
              <a:buChar char="•"/>
            </a:pPr>
            <a:r>
              <a:rPr lang="en-US" b="1" dirty="0"/>
              <a:t>(Their Argument, click on quote)</a:t>
            </a:r>
          </a:p>
          <a:p>
            <a:pPr marL="174708" indent="-174708">
              <a:buFont typeface="Arial" panose="020B0604020202020204" pitchFamily="34" charset="0"/>
              <a:buChar char="•"/>
            </a:pPr>
            <a:endParaRPr lang="en-US" dirty="0"/>
          </a:p>
          <a:p>
            <a:r>
              <a:rPr lang="en-US" dirty="0"/>
              <a:t>This is the consequence of blurring the lines between men and animals:  a willingness to kill a human unborn child, but an unwillingness to take the life of a fish!</a:t>
            </a:r>
          </a:p>
        </p:txBody>
      </p:sp>
      <p:sp>
        <p:nvSpPr>
          <p:cNvPr id="4" name="Slide Number Placeholder 3"/>
          <p:cNvSpPr>
            <a:spLocks noGrp="1"/>
          </p:cNvSpPr>
          <p:nvPr>
            <p:ph type="sldNum" sz="quarter" idx="10"/>
          </p:nvPr>
        </p:nvSpPr>
        <p:spPr/>
        <p:txBody>
          <a:bodyPr/>
          <a:lstStyle/>
          <a:p>
            <a:fld id="{43CEF994-0142-4ABD-85BC-BD97ED684465}" type="slidenum">
              <a:rPr lang="en-US" smtClean="0"/>
              <a:t>3</a:t>
            </a:fld>
            <a:endParaRPr lang="en-US"/>
          </a:p>
        </p:txBody>
      </p:sp>
    </p:spTree>
    <p:extLst>
      <p:ext uri="{BB962C8B-B14F-4D97-AF65-F5344CB8AC3E}">
        <p14:creationId xmlns:p14="http://schemas.microsoft.com/office/powerpoint/2010/main" val="101658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Future question:</a:t>
            </a:r>
            <a:r>
              <a:rPr lang="en-US" b="1" baseline="0" dirty="0"/>
              <a:t>  (Nearer than you think… What about AI (i.e. – autonomous robots).</a:t>
            </a:r>
          </a:p>
          <a:p>
            <a:pPr marL="640594" lvl="1" indent="-174708">
              <a:buFont typeface="Arial" panose="020B0604020202020204" pitchFamily="34" charset="0"/>
              <a:buChar char="•"/>
            </a:pPr>
            <a:r>
              <a:rPr lang="en-US" baseline="0" dirty="0"/>
              <a:t>What constitutes sentience, and can our ethics allow for the “killing” of non-organic, sentient machines?</a:t>
            </a:r>
          </a:p>
          <a:p>
            <a:pPr marL="640594" lvl="1" indent="-174708">
              <a:buFont typeface="Arial" panose="020B0604020202020204" pitchFamily="34" charset="0"/>
              <a:buChar char="•"/>
            </a:pPr>
            <a:r>
              <a:rPr lang="en-US" baseline="0" dirty="0"/>
              <a:t>Note:  I realize these questions have less impact upon a Christian ethic.  Therein lies an important point about God’s ways VS Man’s ways.  We will examine momentarily.</a:t>
            </a:r>
          </a:p>
          <a:p>
            <a:r>
              <a:rPr lang="en-US" b="1" dirty="0"/>
              <a:t> A researcher named Kate Darling, with affiliations at M.I.T., Harvard, and Yale, </a:t>
            </a:r>
          </a:p>
          <a:p>
            <a:pPr marL="640594" lvl="1" indent="-174708">
              <a:buFont typeface="Arial" panose="020B0604020202020204" pitchFamily="34" charset="0"/>
              <a:buChar char="•"/>
            </a:pPr>
            <a:r>
              <a:rPr lang="en-US" dirty="0"/>
              <a:t>Recently weighed in on where our views are going w/ regard to interaction with AI</a:t>
            </a:r>
          </a:p>
          <a:p>
            <a:pPr marL="640594" lvl="1" indent="-174708">
              <a:buFont typeface="Arial" panose="020B0604020202020204" pitchFamily="34" charset="0"/>
              <a:buChar char="•"/>
            </a:pPr>
            <a:r>
              <a:rPr lang="en-US" dirty="0"/>
              <a:t>She contends we should develop an idea of “passive guardianship”.  Since humans are at the top of the chain regarding sentience, we should try to take care of and protect others (animals or robots) that are lifelike…</a:t>
            </a:r>
          </a:p>
          <a:p>
            <a:pPr marL="640594" lvl="1" indent="-174708">
              <a:buFont typeface="Arial" panose="020B0604020202020204" pitchFamily="34" charset="0"/>
              <a:buChar char="•"/>
            </a:pPr>
            <a:r>
              <a:rPr lang="en-US" b="1" dirty="0"/>
              <a:t>(Read Quote Here)</a:t>
            </a:r>
          </a:p>
          <a:p>
            <a:pPr marL="640594" lvl="1" indent="-174708">
              <a:buFont typeface="Arial" panose="020B0604020202020204" pitchFamily="34" charset="0"/>
              <a:buChar char="•"/>
            </a:pPr>
            <a:r>
              <a:rPr lang="en-US" dirty="0"/>
              <a:t>According to Darling’s view, Keller says:  “We talk to our friends, we talk to our devices, we pet our dogs, we caress our lovers. In the flow of modern life, the idea that rights obtain only in human-on-human action seems unhelpfully restrictive.”</a:t>
            </a:r>
            <a:endParaRPr lang="en-US" b="0" dirty="0"/>
          </a:p>
        </p:txBody>
      </p:sp>
      <p:sp>
        <p:nvSpPr>
          <p:cNvPr id="4" name="Slide Number Placeholder 3"/>
          <p:cNvSpPr>
            <a:spLocks noGrp="1"/>
          </p:cNvSpPr>
          <p:nvPr>
            <p:ph type="sldNum" sz="quarter" idx="10"/>
          </p:nvPr>
        </p:nvSpPr>
        <p:spPr/>
        <p:txBody>
          <a:bodyPr/>
          <a:lstStyle/>
          <a:p>
            <a:fld id="{43CEF994-0142-4ABD-85BC-BD97ED684465}" type="slidenum">
              <a:rPr lang="en-US" smtClean="0"/>
              <a:t>4</a:t>
            </a:fld>
            <a:endParaRPr lang="en-US"/>
          </a:p>
        </p:txBody>
      </p:sp>
    </p:spTree>
    <p:extLst>
      <p:ext uri="{BB962C8B-B14F-4D97-AF65-F5344CB8AC3E}">
        <p14:creationId xmlns:p14="http://schemas.microsoft.com/office/powerpoint/2010/main" val="380694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a:t>
            </a:r>
            <a:r>
              <a:rPr lang="en-US" b="1" baseline="0" dirty="0"/>
              <a:t> questions trouble men who do not consider God’s will.  Some have developed these views to full maturity, advocating what they call </a:t>
            </a:r>
            <a:r>
              <a:rPr lang="en-US" b="1" u="sng" baseline="0" dirty="0" err="1"/>
              <a:t>Posthumanism</a:t>
            </a:r>
            <a:r>
              <a:rPr lang="en-US" b="1" baseline="0" dirty="0"/>
              <a:t>.</a:t>
            </a:r>
          </a:p>
          <a:p>
            <a:endParaRPr lang="en-US" b="1" baseline="0" dirty="0"/>
          </a:p>
          <a:p>
            <a:r>
              <a:rPr lang="en-US" b="1" dirty="0"/>
              <a:t>Keller writes</a:t>
            </a:r>
            <a:r>
              <a:rPr lang="en-US" b="1" baseline="0" dirty="0"/>
              <a:t> the following (click on Quote)</a:t>
            </a:r>
          </a:p>
          <a:p>
            <a:pPr marL="640594" lvl="1" indent="-174708">
              <a:buFont typeface="Arial" panose="020B0604020202020204" pitchFamily="34" charset="0"/>
              <a:buChar char="•"/>
            </a:pPr>
            <a:r>
              <a:rPr lang="en-US" b="0" dirty="0"/>
              <a:t>This, ultimately</a:t>
            </a:r>
            <a:r>
              <a:rPr lang="en-US" b="0" baseline="0" dirty="0"/>
              <a:t> is not new.  Remember what Paul wrote of the Romans 2,000 years ago…</a:t>
            </a:r>
          </a:p>
          <a:p>
            <a:r>
              <a:rPr lang="en-US" b="1" baseline="0" dirty="0"/>
              <a:t>(Romans 1:22-23,28),  </a:t>
            </a:r>
          </a:p>
          <a:p>
            <a:pPr marL="174708" indent="-174708">
              <a:buFont typeface="Arial" panose="020B0604020202020204" pitchFamily="34" charset="0"/>
              <a:buChar char="•"/>
            </a:pPr>
            <a:r>
              <a:rPr lang="en-US" b="1" baseline="0" dirty="0"/>
              <a:t>(22), </a:t>
            </a:r>
            <a:r>
              <a:rPr lang="en-US" b="0" i="1" baseline="0" dirty="0"/>
              <a:t>“Professing to be wise, they became fools, </a:t>
            </a:r>
            <a:r>
              <a:rPr lang="en-US" b="0" i="1" baseline="30000" dirty="0"/>
              <a:t>23</a:t>
            </a:r>
            <a:r>
              <a:rPr lang="en-US" b="0" i="1" baseline="0" dirty="0"/>
              <a:t> and changed the glory of the incorruptible God into an image made like corruptible man—and birds and four- footed animals and creeping things.”</a:t>
            </a:r>
          </a:p>
          <a:p>
            <a:pPr marL="174708" indent="-174708">
              <a:buFont typeface="Arial" panose="020B0604020202020204" pitchFamily="34" charset="0"/>
              <a:buChar char="•"/>
            </a:pPr>
            <a:r>
              <a:rPr lang="en-US" b="1" baseline="0" dirty="0"/>
              <a:t>(28), </a:t>
            </a:r>
            <a:r>
              <a:rPr lang="en-US" b="0" i="1" baseline="0" dirty="0"/>
              <a:t>“And even as they did not like to retain God in their knowledge, God gave them over to a debased mind, to do those things which are not fitting.”</a:t>
            </a:r>
            <a:endParaRPr lang="en-US" b="0" i="1" dirty="0"/>
          </a:p>
        </p:txBody>
      </p:sp>
      <p:sp>
        <p:nvSpPr>
          <p:cNvPr id="4" name="Slide Number Placeholder 3"/>
          <p:cNvSpPr>
            <a:spLocks noGrp="1"/>
          </p:cNvSpPr>
          <p:nvPr>
            <p:ph type="sldNum" sz="quarter" idx="10"/>
          </p:nvPr>
        </p:nvSpPr>
        <p:spPr/>
        <p:txBody>
          <a:bodyPr/>
          <a:lstStyle/>
          <a:p>
            <a:fld id="{43CEF994-0142-4ABD-85BC-BD97ED684465}" type="slidenum">
              <a:rPr lang="en-US" smtClean="0"/>
              <a:t>5</a:t>
            </a:fld>
            <a:endParaRPr lang="en-US"/>
          </a:p>
        </p:txBody>
      </p:sp>
    </p:spTree>
    <p:extLst>
      <p:ext uri="{BB962C8B-B14F-4D97-AF65-F5344CB8AC3E}">
        <p14:creationId xmlns:p14="http://schemas.microsoft.com/office/powerpoint/2010/main" val="369314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(Ecclesiastes 3:18), [ESV] </a:t>
            </a:r>
            <a:r>
              <a:rPr lang="en-US" i="1" dirty="0"/>
              <a:t>“I said in my heart with regard to the children of man that God is testing them that they may see that they themselves are but beasts.“</a:t>
            </a:r>
          </a:p>
          <a:p>
            <a:pPr marL="640594" lvl="1" indent="-174708">
              <a:buFont typeface="Arial" panose="020B0604020202020204" pitchFamily="34" charset="0"/>
              <a:buChar char="•"/>
            </a:pPr>
            <a:r>
              <a:rPr lang="en-US" dirty="0"/>
              <a:t>This more accurate than [NKJV] “they themselves are </a:t>
            </a:r>
            <a:r>
              <a:rPr lang="en-US" i="1" dirty="0"/>
              <a:t>like</a:t>
            </a:r>
            <a:r>
              <a:rPr lang="en-US" dirty="0"/>
              <a:t> animals”</a:t>
            </a:r>
          </a:p>
          <a:p>
            <a:pPr marL="640594" lvl="1" indent="-174708">
              <a:buFont typeface="Arial" panose="020B0604020202020204" pitchFamily="34" charset="0"/>
              <a:buChar char="•"/>
            </a:pPr>
            <a:r>
              <a:rPr lang="en-US" dirty="0"/>
              <a:t>This makes our point for us, regarding man’s view without respect to God</a:t>
            </a:r>
          </a:p>
          <a:p>
            <a:pPr marL="640594" lvl="1" indent="-174708">
              <a:buFont typeface="Arial" panose="020B0604020202020204" pitchFamily="34" charset="0"/>
              <a:buChar char="•"/>
            </a:pPr>
            <a:r>
              <a:rPr lang="en-US" i="1" dirty="0"/>
              <a:t>(Man and animal both die.  Without life after death, there is no advantage. Life vain.)</a:t>
            </a:r>
          </a:p>
          <a:p>
            <a:pPr marL="640594" lvl="1" indent="-174708">
              <a:buFont typeface="Arial" panose="020B0604020202020204" pitchFamily="34" charset="0"/>
              <a:buChar char="•"/>
            </a:pPr>
            <a:r>
              <a:rPr lang="en-US" b="1" dirty="0"/>
              <a:t>(</a:t>
            </a:r>
            <a:r>
              <a:rPr lang="en-US" b="1" dirty="0" err="1"/>
              <a:t>Keil</a:t>
            </a:r>
            <a:r>
              <a:rPr lang="en-US" b="1" dirty="0"/>
              <a:t> &amp; </a:t>
            </a:r>
            <a:r>
              <a:rPr lang="en-US" b="1" dirty="0" err="1"/>
              <a:t>Delitzsch</a:t>
            </a:r>
            <a:r>
              <a:rPr lang="en-US" b="1" dirty="0"/>
              <a:t>) </a:t>
            </a:r>
            <a:r>
              <a:rPr lang="en-US" u="sng" dirty="0"/>
              <a:t>“In general, if one loses sight of God, the distinction between the life of man and of beast disappears.”</a:t>
            </a:r>
          </a:p>
          <a:p>
            <a:r>
              <a:rPr lang="en-US" b="1" dirty="0"/>
              <a:t>Not So!  Man is physically and animal, but he is also different from the animals.</a:t>
            </a:r>
          </a:p>
          <a:p>
            <a:pPr marL="640594" lvl="1" indent="-174708">
              <a:buFont typeface="Arial" panose="020B0604020202020204" pitchFamily="34" charset="0"/>
              <a:buChar char="•"/>
            </a:pPr>
            <a:r>
              <a:rPr lang="en-US" dirty="0"/>
              <a:t>He alone created in God’s image:  </a:t>
            </a:r>
            <a:r>
              <a:rPr lang="en-US" b="1" dirty="0"/>
              <a:t>(See quote: Genesis 1:27)</a:t>
            </a:r>
          </a:p>
          <a:p>
            <a:pPr marL="640594" lvl="1" indent="-174708">
              <a:buFont typeface="Arial" panose="020B0604020202020204" pitchFamily="34" charset="0"/>
              <a:buChar char="•"/>
            </a:pPr>
            <a:r>
              <a:rPr lang="en-US" dirty="0"/>
              <a:t>He alone was made only a little lower than the angels!</a:t>
            </a:r>
          </a:p>
          <a:p>
            <a:r>
              <a:rPr lang="en-US" b="1" dirty="0"/>
              <a:t>(Psalm 8:5), </a:t>
            </a:r>
            <a:r>
              <a:rPr lang="en-US" i="1" dirty="0"/>
              <a:t>“For You have made him a little lower than the angels, and You have crowned him with glory and honor.”</a:t>
            </a:r>
            <a:endParaRPr lang="en-US" dirty="0"/>
          </a:p>
          <a:p>
            <a:pPr marL="640594" lvl="1" indent="-174708">
              <a:buFont typeface="Arial" panose="020B0604020202020204" pitchFamily="34" charset="0"/>
              <a:buChar char="•"/>
            </a:pPr>
            <a:r>
              <a:rPr lang="en-US" dirty="0"/>
              <a:t>He alone has a soul!</a:t>
            </a:r>
            <a:endParaRPr lang="en-US" i="1" dirty="0"/>
          </a:p>
          <a:p>
            <a:r>
              <a:rPr lang="en-US" b="1" dirty="0"/>
              <a:t>(1 Thessalonians 5:23), </a:t>
            </a:r>
            <a:r>
              <a:rPr lang="en-US" i="1" dirty="0"/>
              <a:t>“Now may the God of peace Himself sanctify you completely; </a:t>
            </a:r>
            <a:r>
              <a:rPr lang="en-US" i="1" u="sng" dirty="0"/>
              <a:t>and may your whole spirit, soul, and body be preserved blameless at the coming of our Lord Jesus Christ</a:t>
            </a:r>
            <a:r>
              <a:rPr lang="en-US" i="1" dirty="0"/>
              <a:t>.”</a:t>
            </a:r>
          </a:p>
        </p:txBody>
      </p:sp>
      <p:sp>
        <p:nvSpPr>
          <p:cNvPr id="4" name="Slide Number Placeholder 3"/>
          <p:cNvSpPr>
            <a:spLocks noGrp="1"/>
          </p:cNvSpPr>
          <p:nvPr>
            <p:ph type="sldNum" sz="quarter" idx="10"/>
          </p:nvPr>
        </p:nvSpPr>
        <p:spPr/>
        <p:txBody>
          <a:bodyPr/>
          <a:lstStyle/>
          <a:p>
            <a:fld id="{43CEF994-0142-4ABD-85BC-BD97ED684465}" type="slidenum">
              <a:rPr lang="en-US" smtClean="0"/>
              <a:t>6</a:t>
            </a:fld>
            <a:endParaRPr lang="en-US"/>
          </a:p>
        </p:txBody>
      </p:sp>
    </p:spTree>
    <p:extLst>
      <p:ext uri="{BB962C8B-B14F-4D97-AF65-F5344CB8AC3E}">
        <p14:creationId xmlns:p14="http://schemas.microsoft.com/office/powerpoint/2010/main" val="401005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settles the question whether it is right for man to kill animals for food.  This is a right given to man by God, and emphasizes the difference between man and animals.  (See Genesis 9:3)</a:t>
            </a:r>
          </a:p>
          <a:p>
            <a:endParaRPr lang="en-US" dirty="0"/>
          </a:p>
          <a:p>
            <a:r>
              <a:rPr lang="en-US" dirty="0"/>
              <a:t>Also, the Psalmist expresses that dominance…</a:t>
            </a:r>
          </a:p>
          <a:p>
            <a:endParaRPr lang="en-US" dirty="0"/>
          </a:p>
          <a:p>
            <a:r>
              <a:rPr lang="en-US" b="1" dirty="0"/>
              <a:t>(Psalm 8:5-9), </a:t>
            </a:r>
            <a:r>
              <a:rPr lang="en-US" i="1" dirty="0"/>
              <a:t>“For You have made him a little lower than the angels, and You have crowned him with glory and honor. </a:t>
            </a:r>
            <a:r>
              <a:rPr lang="en-US" i="1" baseline="30000" dirty="0"/>
              <a:t>6</a:t>
            </a:r>
            <a:r>
              <a:rPr lang="en-US" i="1" dirty="0"/>
              <a:t> You have made him to have dominion over the works of Your hands; You have put all things under his feet, </a:t>
            </a:r>
            <a:r>
              <a:rPr lang="en-US" i="1" baseline="30000" dirty="0"/>
              <a:t>7</a:t>
            </a:r>
            <a:r>
              <a:rPr lang="en-US" i="1" dirty="0"/>
              <a:t> All sheep and oxen—Even the beasts of the field, </a:t>
            </a:r>
            <a:r>
              <a:rPr lang="en-US" i="1" baseline="30000" dirty="0"/>
              <a:t>8</a:t>
            </a:r>
            <a:r>
              <a:rPr lang="en-US" i="1" dirty="0"/>
              <a:t> The birds of the air, and the fish of the sea that pass through the paths of the seas. </a:t>
            </a:r>
            <a:r>
              <a:rPr lang="en-US" i="1" baseline="30000" dirty="0"/>
              <a:t>9</a:t>
            </a:r>
            <a:r>
              <a:rPr lang="en-US" i="1" dirty="0"/>
              <a:t> O Lord, our Lord, how excellent is Your name in all the earth!”</a:t>
            </a:r>
          </a:p>
        </p:txBody>
      </p:sp>
      <p:sp>
        <p:nvSpPr>
          <p:cNvPr id="4" name="Slide Number Placeholder 3"/>
          <p:cNvSpPr>
            <a:spLocks noGrp="1"/>
          </p:cNvSpPr>
          <p:nvPr>
            <p:ph type="sldNum" sz="quarter" idx="10"/>
          </p:nvPr>
        </p:nvSpPr>
        <p:spPr/>
        <p:txBody>
          <a:bodyPr/>
          <a:lstStyle/>
          <a:p>
            <a:fld id="{43CEF994-0142-4ABD-85BC-BD97ED684465}" type="slidenum">
              <a:rPr lang="en-US" smtClean="0"/>
              <a:t>7</a:t>
            </a:fld>
            <a:endParaRPr lang="en-US"/>
          </a:p>
        </p:txBody>
      </p:sp>
    </p:spTree>
    <p:extLst>
      <p:ext uri="{BB962C8B-B14F-4D97-AF65-F5344CB8AC3E}">
        <p14:creationId xmlns:p14="http://schemas.microsoft.com/office/powerpoint/2010/main" val="266979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Stewardship is the consequence of dominion:</a:t>
            </a:r>
          </a:p>
          <a:p>
            <a:r>
              <a:rPr lang="en-US" b="1" dirty="0"/>
              <a:t>(Genesis 1:28), </a:t>
            </a:r>
            <a:r>
              <a:rPr lang="en-US" i="1" dirty="0"/>
              <a:t>“Then God blessed them, and God said to them, "Be fruitful and multiply; fill the earth and subdue it; have dominion over the fish of the sea, over the birds of the air, and over every living thing that moves on the earth.“</a:t>
            </a:r>
          </a:p>
          <a:p>
            <a:pPr marL="174708" indent="-174708">
              <a:buFont typeface="Arial" panose="020B0604020202020204" pitchFamily="34" charset="0"/>
              <a:buChar char="•"/>
            </a:pPr>
            <a:r>
              <a:rPr lang="en-US" b="1" dirty="0"/>
              <a:t>Example: [Garden of Eden] (Genesis 2:15), </a:t>
            </a:r>
            <a:r>
              <a:rPr lang="en-US" i="1" dirty="0"/>
              <a:t>“Then the Lord God took the man and put him in the garden of Eden to tend and keep it.”</a:t>
            </a:r>
          </a:p>
          <a:p>
            <a:r>
              <a:rPr lang="en-US" b="1" dirty="0"/>
              <a:t>The earth BELONGS to God (see quote, Deut. 10:14) and He loves it! (cf. Psalm 136)</a:t>
            </a:r>
          </a:p>
          <a:p>
            <a:pPr marL="174708" indent="-174708">
              <a:buFont typeface="Arial" panose="020B0604020202020204" pitchFamily="34" charset="0"/>
              <a:buChar char="•"/>
            </a:pPr>
            <a:r>
              <a:rPr lang="en-US" dirty="0"/>
              <a:t>He has given it to us to use and care for!</a:t>
            </a:r>
          </a:p>
          <a:p>
            <a:pPr marL="174708" indent="-174708">
              <a:buFont typeface="Arial" panose="020B0604020202020204" pitchFamily="34" charset="0"/>
              <a:buChar char="•"/>
            </a:pPr>
            <a:r>
              <a:rPr lang="en-US" b="1" dirty="0"/>
              <a:t>Stewards must be faithful! </a:t>
            </a:r>
            <a:r>
              <a:rPr lang="en-US" dirty="0"/>
              <a:t>(Paul noted this with regard to his apostleship in 1 Corinthians 4</a:t>
            </a:r>
          </a:p>
          <a:p>
            <a:r>
              <a:rPr lang="en-US" b="1" dirty="0"/>
              <a:t>(1 Corinthians 4:1-2), </a:t>
            </a:r>
            <a:r>
              <a:rPr lang="en-US" i="1" dirty="0"/>
              <a:t>“Let a man so consider us, as servants of Christ and stewards of the mysteries of God. </a:t>
            </a:r>
            <a:r>
              <a:rPr lang="en-US" i="1" baseline="30000" dirty="0"/>
              <a:t>2</a:t>
            </a:r>
            <a:r>
              <a:rPr lang="en-US" i="1" dirty="0"/>
              <a:t> Moreover it is required in stewards that one be found faithful.”</a:t>
            </a:r>
          </a:p>
        </p:txBody>
      </p:sp>
      <p:sp>
        <p:nvSpPr>
          <p:cNvPr id="4" name="Slide Number Placeholder 3"/>
          <p:cNvSpPr>
            <a:spLocks noGrp="1"/>
          </p:cNvSpPr>
          <p:nvPr>
            <p:ph type="sldNum" sz="quarter" idx="10"/>
          </p:nvPr>
        </p:nvSpPr>
        <p:spPr/>
        <p:txBody>
          <a:bodyPr/>
          <a:lstStyle/>
          <a:p>
            <a:fld id="{43CEF994-0142-4ABD-85BC-BD97ED684465}" type="slidenum">
              <a:rPr lang="en-US" smtClean="0"/>
              <a:t>8</a:t>
            </a:fld>
            <a:endParaRPr lang="en-US"/>
          </a:p>
        </p:txBody>
      </p:sp>
    </p:spTree>
    <p:extLst>
      <p:ext uri="{BB962C8B-B14F-4D97-AF65-F5344CB8AC3E}">
        <p14:creationId xmlns:p14="http://schemas.microsoft.com/office/powerpoint/2010/main" val="353402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(Deuteronomy 25:4), </a:t>
            </a:r>
            <a:r>
              <a:rPr lang="en-US" i="1" dirty="0"/>
              <a:t>“You shall not muzzle an ox while it treads out the grain.”</a:t>
            </a:r>
          </a:p>
          <a:p>
            <a:pPr marL="640594" lvl="1" indent="-174708">
              <a:buFont typeface="Arial" panose="020B0604020202020204" pitchFamily="34" charset="0"/>
              <a:buChar char="•"/>
            </a:pPr>
            <a:r>
              <a:rPr lang="en-US" dirty="0"/>
              <a:t>Those who understand this can clearly see the difference between the not too distant practice of a wife and mother going to the barnyard, and chopping of the head of a chicken / and the barbaric practice of clubbing baby seals.</a:t>
            </a:r>
          </a:p>
          <a:p>
            <a:pPr marL="640594" lvl="1" indent="-174708">
              <a:buFont typeface="Arial" panose="020B0604020202020204" pitchFamily="34" charset="0"/>
              <a:buChar char="•"/>
            </a:pPr>
            <a:r>
              <a:rPr lang="en-US" dirty="0"/>
              <a:t>Farmer slaughters pig w/out remorse, but weeps at the untimely death of his dog companion.</a:t>
            </a:r>
          </a:p>
          <a:p>
            <a:pPr marL="640594" lvl="1" indent="-174708">
              <a:buFont typeface="Arial" panose="020B0604020202020204" pitchFamily="34" charset="0"/>
              <a:buChar char="•"/>
            </a:pPr>
            <a:r>
              <a:rPr lang="en-US" b="1" dirty="0"/>
              <a:t>Internet video:  Hunter (after a day of deer hunting), sees a doe with her leg hopelessly caught in a fence.  Tenderly extricates the foot, and rejoices as she bounds away safely.</a:t>
            </a:r>
          </a:p>
          <a:p>
            <a:pPr marL="640594" lvl="1" indent="-174708">
              <a:buFont typeface="Arial" panose="020B0604020202020204" pitchFamily="34" charset="0"/>
              <a:buChar char="•"/>
            </a:pPr>
            <a:r>
              <a:rPr lang="en-US" dirty="0"/>
              <a:t>Wildlife management (State of Texas), benefits of hunting…</a:t>
            </a:r>
          </a:p>
          <a:p>
            <a:pPr marL="640594" lvl="1" indent="-174708">
              <a:buFont typeface="Arial" panose="020B0604020202020204" pitchFamily="34" charset="0"/>
              <a:buChar char="•"/>
            </a:pPr>
            <a:r>
              <a:rPr lang="en-US" b="1" dirty="0"/>
              <a:t>Characteristic of sociopath:  Torture of animals</a:t>
            </a:r>
          </a:p>
          <a:p>
            <a:pPr marL="465887" lvl="1"/>
            <a:endParaRPr lang="en-US" b="1" dirty="0"/>
          </a:p>
          <a:p>
            <a:r>
              <a:rPr lang="en-US" b="1" dirty="0"/>
              <a:t>While human wisdom struggles with these, thinking them contradictory – An understanding of God’s will alleviates any supposed inconsistencies.</a:t>
            </a:r>
          </a:p>
        </p:txBody>
      </p:sp>
      <p:sp>
        <p:nvSpPr>
          <p:cNvPr id="4" name="Slide Number Placeholder 3"/>
          <p:cNvSpPr>
            <a:spLocks noGrp="1"/>
          </p:cNvSpPr>
          <p:nvPr>
            <p:ph type="sldNum" sz="quarter" idx="10"/>
          </p:nvPr>
        </p:nvSpPr>
        <p:spPr/>
        <p:txBody>
          <a:bodyPr/>
          <a:lstStyle/>
          <a:p>
            <a:fld id="{43CEF994-0142-4ABD-85BC-BD97ED684465}" type="slidenum">
              <a:rPr lang="en-US" smtClean="0"/>
              <a:t>9</a:t>
            </a:fld>
            <a:endParaRPr lang="en-US"/>
          </a:p>
        </p:txBody>
      </p:sp>
    </p:spTree>
    <p:extLst>
      <p:ext uri="{BB962C8B-B14F-4D97-AF65-F5344CB8AC3E}">
        <p14:creationId xmlns:p14="http://schemas.microsoft.com/office/powerpoint/2010/main" val="292421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12/4/2016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000" y="914399"/>
            <a:ext cx="3629980" cy="2017059"/>
          </a:xfrm>
        </p:spPr>
        <p:txBody>
          <a:bodyPr>
            <a:noAutofit/>
          </a:bodyPr>
          <a:lstStyle/>
          <a:p>
            <a:r>
              <a:rPr lang="en-US" sz="11500" b="1" cap="small" spc="520" dirty="0">
                <a:effectLst>
                  <a:outerShdw blurRad="38100" dist="38100" dir="2700000" algn="tl">
                    <a:srgbClr val="000000">
                      <a:alpha val="43137"/>
                    </a:srgbClr>
                  </a:outerShdw>
                </a:effectLst>
                <a:latin typeface="Freestyle Script" panose="030804020302050B0404" pitchFamily="66" charset="0"/>
              </a:rPr>
              <a:t>Ethics</a:t>
            </a:r>
          </a:p>
        </p:txBody>
      </p:sp>
      <p:sp>
        <p:nvSpPr>
          <p:cNvPr id="3" name="Subtitle 2"/>
          <p:cNvSpPr>
            <a:spLocks noGrp="1"/>
          </p:cNvSpPr>
          <p:nvPr>
            <p:ph type="subTitle" idx="1"/>
          </p:nvPr>
        </p:nvSpPr>
        <p:spPr>
          <a:xfrm>
            <a:off x="543578" y="3343656"/>
            <a:ext cx="4640823" cy="1947333"/>
          </a:xfrm>
        </p:spPr>
        <p:txBody>
          <a:bodyPr>
            <a:normAutofit/>
          </a:bodyPr>
          <a:lstStyle/>
          <a:p>
            <a:pPr algn="ctr"/>
            <a:r>
              <a:rPr lang="en-US" sz="4400" b="1" dirty="0">
                <a:effectLst>
                  <a:outerShdw blurRad="38100" dist="38100" dir="2700000" algn="tl">
                    <a:srgbClr val="000000">
                      <a:alpha val="43137"/>
                    </a:srgbClr>
                  </a:outerShdw>
                </a:effectLst>
              </a:rPr>
              <a:t>God VS Man</a:t>
            </a:r>
          </a:p>
          <a:p>
            <a:pPr algn="ctr"/>
            <a:r>
              <a:rPr lang="en-US" sz="4000" dirty="0">
                <a:effectLst>
                  <a:outerShdw blurRad="38100" dist="38100" dir="2700000" algn="tl">
                    <a:srgbClr val="000000">
                      <a:alpha val="43137"/>
                    </a:srgbClr>
                  </a:outerShdw>
                </a:effectLst>
              </a:rPr>
              <a:t>1 Corinthians 1:25</a:t>
            </a:r>
          </a:p>
        </p:txBody>
      </p:sp>
      <p:sp>
        <p:nvSpPr>
          <p:cNvPr id="4" name="TextBox 3"/>
          <p:cNvSpPr txBox="1"/>
          <p:nvPr/>
        </p:nvSpPr>
        <p:spPr>
          <a:xfrm>
            <a:off x="5823698" y="527501"/>
            <a:ext cx="5626584" cy="5632311"/>
          </a:xfrm>
          <a:prstGeom prst="rect">
            <a:avLst/>
          </a:prstGeom>
          <a:solidFill>
            <a:schemeClr val="accent2">
              <a:lumMod val="40000"/>
              <a:lumOff val="60000"/>
              <a:alpha val="72000"/>
            </a:schemeClr>
          </a:solidFill>
          <a:ln>
            <a:solidFill>
              <a:schemeClr val="bg1"/>
            </a:solidFill>
          </a:ln>
        </p:spPr>
        <p:txBody>
          <a:bodyPr wrap="square" rtlCol="0">
            <a:spAutoFit/>
          </a:bodyPr>
          <a:lstStyle/>
          <a:p>
            <a:pPr algn="ctr"/>
            <a:r>
              <a:rPr lang="en-US" sz="7200" dirty="0">
                <a:solidFill>
                  <a:schemeClr val="bg1"/>
                </a:solidFill>
                <a:latin typeface="Freestyle Script" panose="030804020302050B0404" pitchFamily="66" charset="0"/>
              </a:rPr>
              <a:t>Because the foolishness of God is wiser than men, and the weakness of God  is stronger than men.</a:t>
            </a:r>
          </a:p>
        </p:txBody>
      </p:sp>
    </p:spTree>
    <p:extLst>
      <p:ext uri="{BB962C8B-B14F-4D97-AF65-F5344CB8AC3E}">
        <p14:creationId xmlns:p14="http://schemas.microsoft.com/office/powerpoint/2010/main" val="1582020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81799"/>
            <a:ext cx="5286283" cy="1635260"/>
          </a:xfrm>
        </p:spPr>
        <p:txBody>
          <a:bodyPr>
            <a:noAutofit/>
          </a:bodyPr>
          <a:lstStyle/>
          <a:p>
            <a:pPr algn="ctr"/>
            <a:r>
              <a:rPr lang="en-US" sz="9600" b="1" cap="small" spc="520" dirty="0">
                <a:effectLst>
                  <a:outerShdw blurRad="38100" dist="38100" dir="2700000" algn="tl">
                    <a:srgbClr val="000000">
                      <a:alpha val="43137"/>
                    </a:srgbClr>
                  </a:outerShdw>
                </a:effectLst>
                <a:latin typeface="Freestyle Script" panose="030804020302050B0404" pitchFamily="66" charset="0"/>
              </a:rPr>
              <a:t>Conclusion</a:t>
            </a:r>
          </a:p>
        </p:txBody>
      </p:sp>
      <p:sp>
        <p:nvSpPr>
          <p:cNvPr id="3" name="Subtitle 2"/>
          <p:cNvSpPr>
            <a:spLocks noGrp="1"/>
          </p:cNvSpPr>
          <p:nvPr>
            <p:ph type="subTitle" idx="1"/>
          </p:nvPr>
        </p:nvSpPr>
        <p:spPr>
          <a:xfrm>
            <a:off x="684212" y="2205319"/>
            <a:ext cx="5286282" cy="3585882"/>
          </a:xfrm>
        </p:spPr>
        <p:txBody>
          <a:bodyPr>
            <a:normAutofit/>
          </a:bodyPr>
          <a:lstStyle/>
          <a:p>
            <a:pPr algn="ctr"/>
            <a:r>
              <a:rPr lang="en-US" sz="4400" b="1" dirty="0">
                <a:effectLst>
                  <a:outerShdw blurRad="38100" dist="38100" dir="2700000" algn="tl">
                    <a:srgbClr val="000000">
                      <a:alpha val="43137"/>
                    </a:srgbClr>
                  </a:outerShdw>
                </a:effectLst>
              </a:rPr>
              <a:t>Men will always struggle with moral issues if they reject the counsel of God!</a:t>
            </a:r>
            <a:endParaRPr lang="en-US" sz="4000" dirty="0">
              <a:effectLst>
                <a:outerShdw blurRad="38100" dist="38100" dir="2700000" algn="tl">
                  <a:srgbClr val="000000">
                    <a:alpha val="43137"/>
                  </a:srgbClr>
                </a:outerShdw>
              </a:effectLst>
            </a:endParaRPr>
          </a:p>
        </p:txBody>
      </p:sp>
      <p:sp>
        <p:nvSpPr>
          <p:cNvPr id="4" name="TextBox 3"/>
          <p:cNvSpPr txBox="1"/>
          <p:nvPr/>
        </p:nvSpPr>
        <p:spPr>
          <a:xfrm>
            <a:off x="6938681" y="381799"/>
            <a:ext cx="4625789" cy="5970865"/>
          </a:xfrm>
          <a:prstGeom prst="rect">
            <a:avLst/>
          </a:prstGeom>
          <a:solidFill>
            <a:schemeClr val="accent2">
              <a:lumMod val="40000"/>
              <a:lumOff val="60000"/>
              <a:alpha val="72000"/>
            </a:schemeClr>
          </a:solidFill>
          <a:ln>
            <a:solidFill>
              <a:schemeClr val="bg1"/>
            </a:solidFill>
          </a:ln>
        </p:spPr>
        <p:txBody>
          <a:bodyPr wrap="square" rtlCol="0">
            <a:spAutoFit/>
          </a:bodyPr>
          <a:lstStyle/>
          <a:p>
            <a:pPr algn="ctr"/>
            <a:r>
              <a:rPr lang="en-US" sz="6600" dirty="0">
                <a:solidFill>
                  <a:schemeClr val="bg1"/>
                </a:solidFill>
                <a:latin typeface="Freestyle Script" panose="030804020302050B0404" pitchFamily="66" charset="0"/>
                <a:cs typeface="Calibri" panose="020F0502020204030204" pitchFamily="34" charset="0"/>
              </a:rPr>
              <a:t>O Lord, I know the way of man is not in himself; it is not in man who walks to direct his own step.</a:t>
            </a:r>
          </a:p>
          <a:p>
            <a:pPr algn="ctr"/>
            <a:endParaRPr lang="en-US" sz="1600" dirty="0">
              <a:solidFill>
                <a:schemeClr val="bg1"/>
              </a:solidFill>
              <a:latin typeface="Calibri" panose="020F0502020204030204" pitchFamily="34" charset="0"/>
              <a:cs typeface="Calibri" panose="020F0502020204030204" pitchFamily="34" charset="0"/>
            </a:endParaRPr>
          </a:p>
          <a:p>
            <a:pPr algn="r"/>
            <a:r>
              <a:rPr lang="en-US" sz="3600" dirty="0">
                <a:solidFill>
                  <a:schemeClr val="bg1"/>
                </a:solidFill>
                <a:latin typeface="Calibri" panose="020F0502020204030204" pitchFamily="34" charset="0"/>
                <a:cs typeface="Calibri" panose="020F0502020204030204" pitchFamily="34" charset="0"/>
              </a:rPr>
              <a:t>(Jeremiah 10:23)</a:t>
            </a:r>
            <a:endParaRPr lang="en-US" sz="36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228741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4"/>
            <a:ext cx="4291200" cy="4840941"/>
          </a:xfrm>
        </p:spPr>
        <p:txBody>
          <a:bodyPr>
            <a:normAutofit fontScale="90000"/>
          </a:bodyPr>
          <a:lstStyle/>
          <a:p>
            <a:pPr algn="ctr"/>
            <a:r>
              <a:rPr lang="en-US" b="1" dirty="0">
                <a:effectLst>
                  <a:outerShdw blurRad="38100" dist="38100" dir="2700000" algn="tl">
                    <a:srgbClr val="000000">
                      <a:alpha val="43137"/>
                    </a:srgbClr>
                  </a:outerShdw>
                </a:effectLst>
              </a:rPr>
              <a:t>New Yorker</a:t>
            </a: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If Animals Have Rights, Should</a:t>
            </a:r>
            <a:br>
              <a:rPr lang="en-US" cap="none"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Robots?</a:t>
            </a:r>
            <a:br>
              <a:rPr lang="en-US" cap="none" dirty="0">
                <a:effectLst>
                  <a:outerShdw blurRad="38100" dist="38100" dir="2700000" algn="tl">
                    <a:srgbClr val="000000">
                      <a:alpha val="43137"/>
                    </a:srgbClr>
                  </a:outerShdw>
                </a:effectLst>
              </a:rPr>
            </a:br>
            <a:br>
              <a:rPr lang="en-US"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by Nathan Heller</a:t>
            </a:r>
          </a:p>
        </p:txBody>
      </p:sp>
      <p:sp>
        <p:nvSpPr>
          <p:cNvPr id="3" name="Subtitle 2"/>
          <p:cNvSpPr>
            <a:spLocks noGrp="1"/>
          </p:cNvSpPr>
          <p:nvPr>
            <p:ph type="subTitle" idx="1"/>
          </p:nvPr>
        </p:nvSpPr>
        <p:spPr>
          <a:xfrm>
            <a:off x="5862919" y="993211"/>
            <a:ext cx="5459506" cy="4304305"/>
          </a:xfrm>
          <a:solidFill>
            <a:schemeClr val="accent2">
              <a:lumMod val="40000"/>
              <a:lumOff val="60000"/>
              <a:alpha val="72000"/>
            </a:schemeClr>
          </a:solidFill>
          <a:ln w="22225">
            <a:solidFill>
              <a:schemeClr val="bg1"/>
            </a:solidFill>
          </a:ln>
        </p:spPr>
        <p:txBody>
          <a:bodyPr lIns="182880" tIns="91440" rIns="182880" bIns="91440">
            <a:normAutofit/>
          </a:bodyPr>
          <a:lstStyle/>
          <a:p>
            <a:pPr indent="349250"/>
            <a:r>
              <a:rPr lang="en-US" sz="4400" dirty="0">
                <a:solidFill>
                  <a:schemeClr val="bg1"/>
                </a:solidFill>
                <a:latin typeface="Calibri" panose="020F0502020204030204" pitchFamily="34" charset="0"/>
                <a:cs typeface="Calibri" panose="020F0502020204030204" pitchFamily="34" charset="0"/>
              </a:rPr>
              <a:t>“Evidence indicates a range of emotions in at least some fishes, including fear, stress, playfulness, joy, and curiosity.”</a:t>
            </a:r>
          </a:p>
        </p:txBody>
      </p:sp>
    </p:spTree>
    <p:extLst>
      <p:ext uri="{BB962C8B-B14F-4D97-AF65-F5344CB8AC3E}">
        <p14:creationId xmlns:p14="http://schemas.microsoft.com/office/powerpoint/2010/main" val="3816865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4"/>
            <a:ext cx="4291200" cy="4840941"/>
          </a:xfrm>
        </p:spPr>
        <p:txBody>
          <a:bodyPr>
            <a:normAutofit fontScale="90000"/>
          </a:bodyPr>
          <a:lstStyle/>
          <a:p>
            <a:pPr algn="ctr"/>
            <a:r>
              <a:rPr lang="en-US" b="1" dirty="0">
                <a:effectLst>
                  <a:outerShdw blurRad="38100" dist="38100" dir="2700000" algn="tl">
                    <a:srgbClr val="000000">
                      <a:alpha val="43137"/>
                    </a:srgbClr>
                  </a:outerShdw>
                </a:effectLst>
              </a:rPr>
              <a:t>New Yorker</a:t>
            </a: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If Animals Have Rights, Should</a:t>
            </a:r>
            <a:br>
              <a:rPr lang="en-US" cap="none"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Robots?</a:t>
            </a:r>
            <a:br>
              <a:rPr lang="en-US" cap="none" dirty="0">
                <a:effectLst>
                  <a:outerShdw blurRad="38100" dist="38100" dir="2700000" algn="tl">
                    <a:srgbClr val="000000">
                      <a:alpha val="43137"/>
                    </a:srgbClr>
                  </a:outerShdw>
                </a:effectLst>
              </a:rPr>
            </a:br>
            <a:br>
              <a:rPr lang="en-US"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by Nathan Heller</a:t>
            </a:r>
          </a:p>
        </p:txBody>
      </p:sp>
      <p:sp>
        <p:nvSpPr>
          <p:cNvPr id="3" name="Subtitle 2"/>
          <p:cNvSpPr>
            <a:spLocks noGrp="1"/>
          </p:cNvSpPr>
          <p:nvPr>
            <p:ph type="subTitle" idx="1"/>
          </p:nvPr>
        </p:nvSpPr>
        <p:spPr>
          <a:xfrm>
            <a:off x="5217459" y="724895"/>
            <a:ext cx="6535269" cy="5030446"/>
          </a:xfrm>
          <a:solidFill>
            <a:schemeClr val="accent2">
              <a:lumMod val="40000"/>
              <a:lumOff val="60000"/>
              <a:alpha val="72000"/>
            </a:schemeClr>
          </a:solidFill>
          <a:ln w="22225">
            <a:solidFill>
              <a:schemeClr val="bg1"/>
            </a:solidFill>
          </a:ln>
        </p:spPr>
        <p:txBody>
          <a:bodyPr lIns="182880" tIns="91440" rIns="182880" bIns="91440">
            <a:normAutofit/>
          </a:bodyPr>
          <a:lstStyle/>
          <a:p>
            <a:pPr indent="349250"/>
            <a:r>
              <a:rPr lang="en-US" sz="4400" dirty="0">
                <a:solidFill>
                  <a:schemeClr val="bg1"/>
                </a:solidFill>
                <a:latin typeface="Calibri" panose="020F0502020204030204" pitchFamily="34" charset="0"/>
                <a:cs typeface="Calibri" panose="020F0502020204030204" pitchFamily="34" charset="0"/>
              </a:rPr>
              <a:t>“The big difference, they argue, is ‘sentience.’ Many animals have it; zygotes and embryos don’t. </a:t>
            </a:r>
            <a:r>
              <a:rPr lang="en-US" sz="4400" dirty="0" err="1">
                <a:solidFill>
                  <a:schemeClr val="bg1"/>
                </a:solidFill>
                <a:latin typeface="Calibri" panose="020F0502020204030204" pitchFamily="34" charset="0"/>
                <a:cs typeface="Calibri" panose="020F0502020204030204" pitchFamily="34" charset="0"/>
              </a:rPr>
              <a:t>Colb</a:t>
            </a:r>
            <a:r>
              <a:rPr lang="en-US" sz="4400" dirty="0">
                <a:solidFill>
                  <a:schemeClr val="bg1"/>
                </a:solidFill>
                <a:latin typeface="Calibri" panose="020F0502020204030204" pitchFamily="34" charset="0"/>
                <a:cs typeface="Calibri" panose="020F0502020204030204" pitchFamily="34" charset="0"/>
              </a:rPr>
              <a:t> and Dorf define sentience as ‘the ability to have subjective experiences’”</a:t>
            </a:r>
          </a:p>
        </p:txBody>
      </p:sp>
    </p:spTree>
    <p:extLst>
      <p:ext uri="{BB962C8B-B14F-4D97-AF65-F5344CB8AC3E}">
        <p14:creationId xmlns:p14="http://schemas.microsoft.com/office/powerpoint/2010/main" val="1021337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4"/>
            <a:ext cx="4291200" cy="4840941"/>
          </a:xfrm>
        </p:spPr>
        <p:txBody>
          <a:bodyPr>
            <a:normAutofit fontScale="90000"/>
          </a:bodyPr>
          <a:lstStyle/>
          <a:p>
            <a:pPr algn="ctr"/>
            <a:r>
              <a:rPr lang="en-US" b="1" dirty="0">
                <a:effectLst>
                  <a:outerShdw blurRad="38100" dist="38100" dir="2700000" algn="tl">
                    <a:srgbClr val="000000">
                      <a:alpha val="43137"/>
                    </a:srgbClr>
                  </a:outerShdw>
                </a:effectLst>
              </a:rPr>
              <a:t>New Yorker</a:t>
            </a: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If Animals Have Rights, Should</a:t>
            </a:r>
            <a:br>
              <a:rPr lang="en-US" cap="none"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Robots?</a:t>
            </a:r>
            <a:br>
              <a:rPr lang="en-US" cap="none" dirty="0">
                <a:effectLst>
                  <a:outerShdw blurRad="38100" dist="38100" dir="2700000" algn="tl">
                    <a:srgbClr val="000000">
                      <a:alpha val="43137"/>
                    </a:srgbClr>
                  </a:outerShdw>
                </a:effectLst>
              </a:rPr>
            </a:br>
            <a:br>
              <a:rPr lang="en-US"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by Nathan Heller</a:t>
            </a:r>
          </a:p>
        </p:txBody>
      </p:sp>
      <p:sp>
        <p:nvSpPr>
          <p:cNvPr id="3" name="Subtitle 2"/>
          <p:cNvSpPr>
            <a:spLocks noGrp="1"/>
          </p:cNvSpPr>
          <p:nvPr>
            <p:ph type="subTitle" idx="1"/>
          </p:nvPr>
        </p:nvSpPr>
        <p:spPr>
          <a:xfrm>
            <a:off x="5217459" y="403412"/>
            <a:ext cx="6535269" cy="6051176"/>
          </a:xfrm>
          <a:solidFill>
            <a:schemeClr val="accent2">
              <a:lumMod val="40000"/>
              <a:lumOff val="60000"/>
              <a:alpha val="72000"/>
            </a:schemeClr>
          </a:solidFill>
          <a:ln w="22225">
            <a:solidFill>
              <a:schemeClr val="bg1"/>
            </a:solidFill>
          </a:ln>
        </p:spPr>
        <p:txBody>
          <a:bodyPr lIns="182880" tIns="91440" rIns="182880" bIns="91440">
            <a:normAutofit fontScale="92500" lnSpcReduction="10000"/>
          </a:bodyPr>
          <a:lstStyle/>
          <a:p>
            <a:pPr indent="349250"/>
            <a:r>
              <a:rPr lang="en-US" sz="4400" dirty="0">
                <a:solidFill>
                  <a:schemeClr val="bg1"/>
                </a:solidFill>
                <a:latin typeface="Calibri" panose="020F0502020204030204" pitchFamily="34" charset="0"/>
                <a:cs typeface="Calibri" panose="020F0502020204030204" pitchFamily="34" charset="0"/>
              </a:rPr>
              <a:t>“Do we expect our sixteen-month-old children to understand why it’s cruel to pull the tail of the cat but morally acceptable to chase the Roomba? Don’t we want to raise a child without the impulse to terrorize any life like thing, regardless of its putative ontology?”</a:t>
            </a:r>
          </a:p>
        </p:txBody>
      </p:sp>
    </p:spTree>
    <p:extLst>
      <p:ext uri="{BB962C8B-B14F-4D97-AF65-F5344CB8AC3E}">
        <p14:creationId xmlns:p14="http://schemas.microsoft.com/office/powerpoint/2010/main" val="2633050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4"/>
            <a:ext cx="4291200" cy="4840941"/>
          </a:xfrm>
        </p:spPr>
        <p:txBody>
          <a:bodyPr>
            <a:normAutofit fontScale="90000"/>
          </a:bodyPr>
          <a:lstStyle/>
          <a:p>
            <a:pPr algn="ctr"/>
            <a:r>
              <a:rPr lang="en-US" b="1" dirty="0">
                <a:effectLst>
                  <a:outerShdw blurRad="38100" dist="38100" dir="2700000" algn="tl">
                    <a:srgbClr val="000000">
                      <a:alpha val="43137"/>
                    </a:srgbClr>
                  </a:outerShdw>
                </a:effectLst>
              </a:rPr>
              <a:t>New Yorker</a:t>
            </a: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If Animals Have Rights, Should</a:t>
            </a:r>
            <a:br>
              <a:rPr lang="en-US" cap="none"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Robots?</a:t>
            </a:r>
            <a:br>
              <a:rPr lang="en-US" cap="none" dirty="0">
                <a:effectLst>
                  <a:outerShdw blurRad="38100" dist="38100" dir="2700000" algn="tl">
                    <a:srgbClr val="000000">
                      <a:alpha val="43137"/>
                    </a:srgbClr>
                  </a:outerShdw>
                </a:effectLst>
              </a:rPr>
            </a:br>
            <a:br>
              <a:rPr lang="en-US"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by Nathan Heller</a:t>
            </a:r>
          </a:p>
        </p:txBody>
      </p:sp>
      <p:sp>
        <p:nvSpPr>
          <p:cNvPr id="3" name="Subtitle 2"/>
          <p:cNvSpPr>
            <a:spLocks noGrp="1"/>
          </p:cNvSpPr>
          <p:nvPr>
            <p:ph type="subTitle" idx="1"/>
          </p:nvPr>
        </p:nvSpPr>
        <p:spPr>
          <a:xfrm>
            <a:off x="5217459" y="403412"/>
            <a:ext cx="6535269" cy="6051175"/>
          </a:xfrm>
          <a:solidFill>
            <a:schemeClr val="accent2">
              <a:lumMod val="40000"/>
              <a:lumOff val="60000"/>
              <a:alpha val="72000"/>
            </a:schemeClr>
          </a:solidFill>
          <a:ln w="22225">
            <a:solidFill>
              <a:schemeClr val="bg1"/>
            </a:solidFill>
          </a:ln>
        </p:spPr>
        <p:txBody>
          <a:bodyPr lIns="182880" tIns="91440" rIns="182880" bIns="91440">
            <a:normAutofit fontScale="92500" lnSpcReduction="10000"/>
          </a:bodyPr>
          <a:lstStyle/>
          <a:p>
            <a:pPr indent="349250"/>
            <a:r>
              <a:rPr lang="en-US" sz="4400" dirty="0">
                <a:solidFill>
                  <a:schemeClr val="bg1"/>
                </a:solidFill>
                <a:latin typeface="Calibri" panose="020F0502020204030204" pitchFamily="34" charset="0"/>
                <a:cs typeface="Calibri" panose="020F0502020204030204" pitchFamily="34" charset="0"/>
              </a:rPr>
              <a:t>“A fashionable approach in the academic humanities right now is ‘</a:t>
            </a:r>
            <a:r>
              <a:rPr lang="en-US" sz="4400" dirty="0" err="1">
                <a:solidFill>
                  <a:schemeClr val="bg1"/>
                </a:solidFill>
                <a:latin typeface="Calibri" panose="020F0502020204030204" pitchFamily="34" charset="0"/>
                <a:cs typeface="Calibri" panose="020F0502020204030204" pitchFamily="34" charset="0"/>
              </a:rPr>
              <a:t>posthuman</a:t>
            </a:r>
            <a:r>
              <a:rPr lang="en-US" sz="4400" dirty="0">
                <a:solidFill>
                  <a:schemeClr val="bg1"/>
                </a:solidFill>
                <a:latin typeface="Calibri" panose="020F0502020204030204" pitchFamily="34" charset="0"/>
                <a:cs typeface="Calibri" panose="020F0502020204030204" pitchFamily="34" charset="0"/>
              </a:rPr>
              <a:t>-ism,’ which seeks to avoid the premise—popular during the Enlightenment, but questionable based on present knowledge—that there’s something magical in humanness.”</a:t>
            </a:r>
          </a:p>
        </p:txBody>
      </p:sp>
    </p:spTree>
    <p:extLst>
      <p:ext uri="{BB962C8B-B14F-4D97-AF65-F5344CB8AC3E}">
        <p14:creationId xmlns:p14="http://schemas.microsoft.com/office/powerpoint/2010/main" val="149194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5"/>
            <a:ext cx="4291200" cy="3470588"/>
          </a:xfrm>
        </p:spPr>
        <p:txBody>
          <a:bodyPr anchor="t">
            <a:normAutofit/>
          </a:bodyPr>
          <a:lstStyle/>
          <a:p>
            <a:pPr algn="ctr"/>
            <a:r>
              <a:rPr lang="en-US" b="1" dirty="0">
                <a:effectLst>
                  <a:outerShdw blurRad="38100" dist="38100" dir="2700000" algn="tl">
                    <a:srgbClr val="000000">
                      <a:alpha val="43137"/>
                    </a:srgbClr>
                  </a:outerShdw>
                </a:effectLst>
              </a:rPr>
              <a:t>God’s View</a:t>
            </a:r>
            <a:br>
              <a:rPr lang="en-US" b="1" dirty="0">
                <a:effectLst>
                  <a:outerShdw blurRad="38100" dist="38100" dir="2700000" algn="tl">
                    <a:srgbClr val="000000">
                      <a:alpha val="43137"/>
                    </a:srgbClr>
                  </a:outerShdw>
                </a:effectLst>
              </a:rPr>
            </a:br>
            <a:br>
              <a:rPr lang="en-US" sz="1800"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Man is different from the animals </a:t>
            </a:r>
          </a:p>
        </p:txBody>
      </p:sp>
      <p:sp>
        <p:nvSpPr>
          <p:cNvPr id="3" name="Subtitle 2"/>
          <p:cNvSpPr>
            <a:spLocks noGrp="1"/>
          </p:cNvSpPr>
          <p:nvPr>
            <p:ph type="subTitle" idx="1"/>
          </p:nvPr>
        </p:nvSpPr>
        <p:spPr>
          <a:xfrm>
            <a:off x="5217459" y="724895"/>
            <a:ext cx="6535269" cy="3712634"/>
          </a:xfrm>
          <a:solidFill>
            <a:schemeClr val="accent2">
              <a:lumMod val="40000"/>
              <a:lumOff val="60000"/>
              <a:alpha val="72000"/>
            </a:schemeClr>
          </a:solidFill>
          <a:ln w="22225">
            <a:solidFill>
              <a:schemeClr val="bg1"/>
            </a:solidFill>
          </a:ln>
        </p:spPr>
        <p:txBody>
          <a:bodyPr lIns="182880" tIns="91440" rIns="182880" bIns="91440">
            <a:normAutofit/>
          </a:bodyPr>
          <a:lstStyle/>
          <a:p>
            <a:pPr indent="349250"/>
            <a:r>
              <a:rPr lang="en-US" sz="4400" dirty="0">
                <a:solidFill>
                  <a:schemeClr val="bg1"/>
                </a:solidFill>
                <a:latin typeface="Calibri" panose="020F0502020204030204" pitchFamily="34" charset="0"/>
                <a:cs typeface="Calibri" panose="020F0502020204030204" pitchFamily="34" charset="0"/>
              </a:rPr>
              <a:t>“So God created man in His own image; in the image of God He created him; male and female He created them.”</a:t>
            </a:r>
          </a:p>
        </p:txBody>
      </p:sp>
      <p:sp>
        <p:nvSpPr>
          <p:cNvPr id="4" name="TextBox 3"/>
          <p:cNvSpPr txBox="1"/>
          <p:nvPr/>
        </p:nvSpPr>
        <p:spPr>
          <a:xfrm>
            <a:off x="1391853" y="4437529"/>
            <a:ext cx="2499402" cy="1569660"/>
          </a:xfrm>
          <a:prstGeom prst="rect">
            <a:avLst/>
          </a:prstGeom>
          <a:noFill/>
        </p:spPr>
        <p:txBody>
          <a:bodyPr wrap="none" rtlCol="0">
            <a:spAutoFit/>
          </a:bodyPr>
          <a:lstStyle/>
          <a:p>
            <a:pPr algn="ctr"/>
            <a:r>
              <a:rPr lang="en-US" sz="4800" dirty="0">
                <a:ln w="3175" cmpd="sng">
                  <a:noFill/>
                </a:ln>
                <a:solidFill>
                  <a:prstClr val="white"/>
                </a:solidFill>
                <a:effectLst>
                  <a:outerShdw blurRad="38100" dist="38100" dir="2700000" algn="tl">
                    <a:srgbClr val="000000">
                      <a:alpha val="43137"/>
                    </a:srgbClr>
                  </a:outerShdw>
                </a:effectLst>
                <a:ea typeface="+mj-ea"/>
                <a:cs typeface="+mj-cs"/>
              </a:rPr>
              <a:t>Genesis</a:t>
            </a:r>
            <a:br>
              <a:rPr lang="en-US" sz="4800" dirty="0">
                <a:ln w="3175" cmpd="sng">
                  <a:noFill/>
                </a:ln>
                <a:solidFill>
                  <a:prstClr val="white"/>
                </a:solidFill>
                <a:effectLst>
                  <a:outerShdw blurRad="38100" dist="38100" dir="2700000" algn="tl">
                    <a:srgbClr val="000000">
                      <a:alpha val="43137"/>
                    </a:srgbClr>
                  </a:outerShdw>
                </a:effectLst>
                <a:ea typeface="+mj-ea"/>
                <a:cs typeface="+mj-cs"/>
              </a:rPr>
            </a:br>
            <a:r>
              <a:rPr lang="en-US" sz="4800" dirty="0">
                <a:ln w="3175" cmpd="sng">
                  <a:noFill/>
                </a:ln>
                <a:solidFill>
                  <a:prstClr val="white"/>
                </a:solidFill>
                <a:effectLst>
                  <a:outerShdw blurRad="38100" dist="38100" dir="2700000" algn="tl">
                    <a:srgbClr val="000000">
                      <a:alpha val="43137"/>
                    </a:srgbClr>
                  </a:outerShdw>
                </a:effectLst>
                <a:ea typeface="+mj-ea"/>
                <a:cs typeface="+mj-cs"/>
              </a:rPr>
              <a:t>1:27</a:t>
            </a:r>
            <a:endParaRPr lang="en-US" dirty="0"/>
          </a:p>
        </p:txBody>
      </p:sp>
    </p:spTree>
    <p:extLst>
      <p:ext uri="{BB962C8B-B14F-4D97-AF65-F5344CB8AC3E}">
        <p14:creationId xmlns:p14="http://schemas.microsoft.com/office/powerpoint/2010/main" val="64620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5"/>
            <a:ext cx="4291200" cy="3443694"/>
          </a:xfrm>
        </p:spPr>
        <p:txBody>
          <a:bodyPr anchor="t">
            <a:normAutofit/>
          </a:bodyPr>
          <a:lstStyle/>
          <a:p>
            <a:pPr algn="ctr"/>
            <a:r>
              <a:rPr lang="en-US" b="1" dirty="0">
                <a:effectLst>
                  <a:outerShdw blurRad="38100" dist="38100" dir="2700000" algn="tl">
                    <a:srgbClr val="000000">
                      <a:alpha val="43137"/>
                    </a:srgbClr>
                  </a:outerShdw>
                </a:effectLst>
              </a:rPr>
              <a:t>God’s View</a:t>
            </a:r>
            <a:br>
              <a:rPr lang="en-US" b="1" dirty="0">
                <a:effectLst>
                  <a:outerShdw blurRad="38100" dist="38100" dir="2700000" algn="tl">
                    <a:srgbClr val="000000">
                      <a:alpha val="43137"/>
                    </a:srgbClr>
                  </a:outerShdw>
                </a:effectLst>
              </a:rPr>
            </a:br>
            <a:br>
              <a:rPr lang="en-US" sz="1800"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Man has dominion over animals</a:t>
            </a:r>
          </a:p>
        </p:txBody>
      </p:sp>
      <p:sp>
        <p:nvSpPr>
          <p:cNvPr id="3" name="Subtitle 2"/>
          <p:cNvSpPr>
            <a:spLocks noGrp="1"/>
          </p:cNvSpPr>
          <p:nvPr>
            <p:ph type="subTitle" idx="1"/>
          </p:nvPr>
        </p:nvSpPr>
        <p:spPr>
          <a:xfrm>
            <a:off x="5217459" y="724895"/>
            <a:ext cx="6535269" cy="3013387"/>
          </a:xfrm>
          <a:solidFill>
            <a:schemeClr val="accent2">
              <a:lumMod val="40000"/>
              <a:lumOff val="60000"/>
              <a:alpha val="72000"/>
            </a:schemeClr>
          </a:solidFill>
          <a:ln w="22225">
            <a:solidFill>
              <a:schemeClr val="bg1"/>
            </a:solidFill>
          </a:ln>
        </p:spPr>
        <p:txBody>
          <a:bodyPr lIns="182880" tIns="91440" rIns="182880" bIns="91440">
            <a:normAutofit/>
          </a:bodyPr>
          <a:lstStyle/>
          <a:p>
            <a:pPr indent="349250"/>
            <a:r>
              <a:rPr lang="en-US" sz="4400" dirty="0">
                <a:solidFill>
                  <a:schemeClr val="bg1"/>
                </a:solidFill>
                <a:latin typeface="Calibri" panose="020F0502020204030204" pitchFamily="34" charset="0"/>
                <a:cs typeface="Calibri" panose="020F0502020204030204" pitchFamily="34" charset="0"/>
              </a:rPr>
              <a:t>“Every moving thing that lives shall be food for you. I have given you all things, even as the green herbs.”</a:t>
            </a:r>
          </a:p>
        </p:txBody>
      </p:sp>
      <p:sp>
        <p:nvSpPr>
          <p:cNvPr id="5" name="Rectangle 4"/>
          <p:cNvSpPr/>
          <p:nvPr/>
        </p:nvSpPr>
        <p:spPr>
          <a:xfrm>
            <a:off x="1234095" y="4499865"/>
            <a:ext cx="2814918" cy="1569660"/>
          </a:xfrm>
          <a:prstGeom prst="rect">
            <a:avLst/>
          </a:prstGeom>
        </p:spPr>
        <p:txBody>
          <a:bodyPr wrap="square">
            <a:spAutoFit/>
          </a:bodyPr>
          <a:lstStyle/>
          <a:p>
            <a:pPr algn="ctr"/>
            <a:r>
              <a:rPr lang="en-US" sz="4800" dirty="0">
                <a:ln w="3175" cmpd="sng">
                  <a:noFill/>
                </a:ln>
                <a:solidFill>
                  <a:prstClr val="white"/>
                </a:solidFill>
                <a:effectLst>
                  <a:outerShdw blurRad="38100" dist="38100" dir="2700000" algn="tl">
                    <a:srgbClr val="000000">
                      <a:alpha val="43137"/>
                    </a:srgbClr>
                  </a:outerShdw>
                </a:effectLst>
                <a:ea typeface="+mj-ea"/>
                <a:cs typeface="+mj-cs"/>
              </a:rPr>
              <a:t>Genesis</a:t>
            </a:r>
            <a:br>
              <a:rPr lang="en-US" sz="4800" dirty="0">
                <a:ln w="3175" cmpd="sng">
                  <a:noFill/>
                </a:ln>
                <a:solidFill>
                  <a:prstClr val="white"/>
                </a:solidFill>
                <a:effectLst>
                  <a:outerShdw blurRad="38100" dist="38100" dir="2700000" algn="tl">
                    <a:srgbClr val="000000">
                      <a:alpha val="43137"/>
                    </a:srgbClr>
                  </a:outerShdw>
                </a:effectLst>
                <a:ea typeface="+mj-ea"/>
                <a:cs typeface="+mj-cs"/>
              </a:rPr>
            </a:br>
            <a:r>
              <a:rPr lang="en-US" sz="4800" dirty="0">
                <a:ln w="3175" cmpd="sng">
                  <a:noFill/>
                </a:ln>
                <a:solidFill>
                  <a:prstClr val="white"/>
                </a:solidFill>
                <a:effectLst>
                  <a:outerShdw blurRad="38100" dist="38100" dir="2700000" algn="tl">
                    <a:srgbClr val="000000">
                      <a:alpha val="43137"/>
                    </a:srgbClr>
                  </a:outerShdw>
                </a:effectLst>
                <a:ea typeface="+mj-ea"/>
                <a:cs typeface="+mj-cs"/>
              </a:rPr>
              <a:t>9:3</a:t>
            </a:r>
            <a:endParaRPr lang="en-US" dirty="0"/>
          </a:p>
        </p:txBody>
      </p:sp>
    </p:spTree>
    <p:extLst>
      <p:ext uri="{BB962C8B-B14F-4D97-AF65-F5344CB8AC3E}">
        <p14:creationId xmlns:p14="http://schemas.microsoft.com/office/powerpoint/2010/main" val="2491344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5"/>
            <a:ext cx="4291200" cy="3336118"/>
          </a:xfrm>
        </p:spPr>
        <p:txBody>
          <a:bodyPr anchor="t">
            <a:normAutofit/>
          </a:bodyPr>
          <a:lstStyle/>
          <a:p>
            <a:pPr algn="ctr"/>
            <a:r>
              <a:rPr lang="en-US" b="1" dirty="0">
                <a:effectLst>
                  <a:outerShdw blurRad="38100" dist="38100" dir="2700000" algn="tl">
                    <a:srgbClr val="000000">
                      <a:alpha val="43137"/>
                    </a:srgbClr>
                  </a:outerShdw>
                </a:effectLst>
              </a:rPr>
              <a:t>God’s View</a:t>
            </a:r>
            <a:br>
              <a:rPr lang="en-US" b="1" dirty="0">
                <a:effectLst>
                  <a:outerShdw blurRad="38100" dist="38100" dir="2700000" algn="tl">
                    <a:srgbClr val="000000">
                      <a:alpha val="43137"/>
                    </a:srgbClr>
                  </a:outerShdw>
                </a:effectLst>
              </a:rPr>
            </a:br>
            <a:br>
              <a:rPr lang="en-US" sz="1800"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Man: steward of God’s creation</a:t>
            </a:r>
          </a:p>
        </p:txBody>
      </p:sp>
      <p:sp>
        <p:nvSpPr>
          <p:cNvPr id="3" name="Subtitle 2"/>
          <p:cNvSpPr>
            <a:spLocks noGrp="1"/>
          </p:cNvSpPr>
          <p:nvPr>
            <p:ph type="subTitle" idx="1"/>
          </p:nvPr>
        </p:nvSpPr>
        <p:spPr>
          <a:xfrm>
            <a:off x="5217459" y="724895"/>
            <a:ext cx="6535269" cy="3551270"/>
          </a:xfrm>
          <a:solidFill>
            <a:schemeClr val="accent2">
              <a:lumMod val="40000"/>
              <a:lumOff val="60000"/>
              <a:alpha val="72000"/>
            </a:schemeClr>
          </a:solidFill>
          <a:ln w="22225">
            <a:solidFill>
              <a:schemeClr val="bg1"/>
            </a:solidFill>
          </a:ln>
        </p:spPr>
        <p:txBody>
          <a:bodyPr lIns="182880" tIns="91440" rIns="182880" bIns="91440">
            <a:normAutofit/>
          </a:bodyPr>
          <a:lstStyle/>
          <a:p>
            <a:pPr indent="349250"/>
            <a:r>
              <a:rPr lang="en-US" sz="4400" dirty="0">
                <a:solidFill>
                  <a:schemeClr val="bg1"/>
                </a:solidFill>
                <a:latin typeface="Calibri" panose="020F0502020204030204" pitchFamily="34" charset="0"/>
                <a:cs typeface="Calibri" panose="020F0502020204030204" pitchFamily="34" charset="0"/>
              </a:rPr>
              <a:t>“Indeed heaven and the highest heavens belong to the Lord your God, also the earth with all that is in it.”</a:t>
            </a:r>
          </a:p>
        </p:txBody>
      </p:sp>
      <p:sp>
        <p:nvSpPr>
          <p:cNvPr id="4" name="TextBox 3"/>
          <p:cNvSpPr txBox="1"/>
          <p:nvPr/>
        </p:nvSpPr>
        <p:spPr>
          <a:xfrm>
            <a:off x="487579" y="4356848"/>
            <a:ext cx="4299575" cy="1569660"/>
          </a:xfrm>
          <a:prstGeom prst="rect">
            <a:avLst/>
          </a:prstGeom>
          <a:noFill/>
        </p:spPr>
        <p:txBody>
          <a:bodyPr wrap="none" rtlCol="0">
            <a:spAutoFit/>
          </a:bodyPr>
          <a:lstStyle/>
          <a:p>
            <a:pPr algn="ctr"/>
            <a:r>
              <a:rPr lang="en-US" sz="4800" dirty="0">
                <a:ln w="3175" cmpd="sng">
                  <a:noFill/>
                </a:ln>
                <a:solidFill>
                  <a:prstClr val="white"/>
                </a:solidFill>
                <a:effectLst>
                  <a:outerShdw blurRad="38100" dist="38100" dir="2700000" algn="tl">
                    <a:srgbClr val="000000">
                      <a:alpha val="43137"/>
                    </a:srgbClr>
                  </a:outerShdw>
                </a:effectLst>
                <a:ea typeface="+mj-ea"/>
                <a:cs typeface="+mj-cs"/>
              </a:rPr>
              <a:t>Deuteronomy</a:t>
            </a:r>
            <a:br>
              <a:rPr lang="en-US" sz="4800" dirty="0">
                <a:ln w="3175" cmpd="sng">
                  <a:noFill/>
                </a:ln>
                <a:solidFill>
                  <a:prstClr val="white"/>
                </a:solidFill>
                <a:effectLst>
                  <a:outerShdw blurRad="38100" dist="38100" dir="2700000" algn="tl">
                    <a:srgbClr val="000000">
                      <a:alpha val="43137"/>
                    </a:srgbClr>
                  </a:outerShdw>
                </a:effectLst>
                <a:ea typeface="+mj-ea"/>
                <a:cs typeface="+mj-cs"/>
              </a:rPr>
            </a:br>
            <a:r>
              <a:rPr lang="en-US" sz="4800" dirty="0">
                <a:ln w="3175" cmpd="sng">
                  <a:noFill/>
                </a:ln>
                <a:solidFill>
                  <a:prstClr val="white"/>
                </a:solidFill>
                <a:effectLst>
                  <a:outerShdw blurRad="38100" dist="38100" dir="2700000" algn="tl">
                    <a:srgbClr val="000000">
                      <a:alpha val="43137"/>
                    </a:srgbClr>
                  </a:outerShdw>
                </a:effectLst>
                <a:ea typeface="+mj-ea"/>
                <a:cs typeface="+mj-cs"/>
              </a:rPr>
              <a:t>10:14</a:t>
            </a:r>
            <a:endParaRPr lang="en-US" dirty="0"/>
          </a:p>
        </p:txBody>
      </p:sp>
    </p:spTree>
    <p:extLst>
      <p:ext uri="{BB962C8B-B14F-4D97-AF65-F5344CB8AC3E}">
        <p14:creationId xmlns:p14="http://schemas.microsoft.com/office/powerpoint/2010/main" val="445458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54" y="724895"/>
            <a:ext cx="4291200" cy="3497482"/>
          </a:xfrm>
        </p:spPr>
        <p:txBody>
          <a:bodyPr anchor="t">
            <a:normAutofit/>
          </a:bodyPr>
          <a:lstStyle/>
          <a:p>
            <a:pPr algn="ctr"/>
            <a:r>
              <a:rPr lang="en-US" b="1" dirty="0">
                <a:effectLst>
                  <a:outerShdw blurRad="38100" dist="38100" dir="2700000" algn="tl">
                    <a:srgbClr val="000000">
                      <a:alpha val="43137"/>
                    </a:srgbClr>
                  </a:outerShdw>
                </a:effectLst>
              </a:rPr>
              <a:t>God’s View</a:t>
            </a:r>
            <a:br>
              <a:rPr lang="en-US" b="1" dirty="0">
                <a:effectLst>
                  <a:outerShdw blurRad="38100" dist="38100" dir="2700000" algn="tl">
                    <a:srgbClr val="000000">
                      <a:alpha val="43137"/>
                    </a:srgbClr>
                  </a:outerShdw>
                </a:effectLst>
              </a:rPr>
            </a:br>
            <a:br>
              <a:rPr lang="en-US" sz="1800" b="1"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Morality seen in treatment of animals</a:t>
            </a:r>
          </a:p>
        </p:txBody>
      </p:sp>
      <p:sp>
        <p:nvSpPr>
          <p:cNvPr id="3" name="Subtitle 2"/>
          <p:cNvSpPr>
            <a:spLocks noGrp="1"/>
          </p:cNvSpPr>
          <p:nvPr>
            <p:ph type="subTitle" idx="1"/>
          </p:nvPr>
        </p:nvSpPr>
        <p:spPr>
          <a:xfrm>
            <a:off x="5217459" y="724895"/>
            <a:ext cx="6535269" cy="2959599"/>
          </a:xfrm>
          <a:solidFill>
            <a:schemeClr val="accent2">
              <a:lumMod val="40000"/>
              <a:lumOff val="60000"/>
              <a:alpha val="72000"/>
            </a:schemeClr>
          </a:solidFill>
          <a:ln w="22225">
            <a:solidFill>
              <a:schemeClr val="bg1"/>
            </a:solidFill>
          </a:ln>
        </p:spPr>
        <p:txBody>
          <a:bodyPr lIns="182880" tIns="91440" rIns="182880" bIns="91440">
            <a:normAutofit/>
          </a:bodyPr>
          <a:lstStyle/>
          <a:p>
            <a:pPr indent="349250"/>
            <a:r>
              <a:rPr lang="en-US" sz="4400" dirty="0">
                <a:solidFill>
                  <a:schemeClr val="bg1"/>
                </a:solidFill>
                <a:latin typeface="Calibri" panose="020F0502020204030204" pitchFamily="34" charset="0"/>
                <a:cs typeface="Calibri" panose="020F0502020204030204" pitchFamily="34" charset="0"/>
              </a:rPr>
              <a:t>“A righteous man regards the life of his animal, but the tender mercies of the wicked are cruel.”</a:t>
            </a:r>
          </a:p>
        </p:txBody>
      </p:sp>
      <p:sp>
        <p:nvSpPr>
          <p:cNvPr id="4" name="TextBox 3"/>
          <p:cNvSpPr txBox="1"/>
          <p:nvPr/>
        </p:nvSpPr>
        <p:spPr>
          <a:xfrm>
            <a:off x="1279642" y="4410636"/>
            <a:ext cx="2723823" cy="1569660"/>
          </a:xfrm>
          <a:prstGeom prst="rect">
            <a:avLst/>
          </a:prstGeom>
          <a:noFill/>
        </p:spPr>
        <p:txBody>
          <a:bodyPr wrap="none" rtlCol="0">
            <a:spAutoFit/>
          </a:bodyPr>
          <a:lstStyle/>
          <a:p>
            <a:pPr algn="ctr"/>
            <a:r>
              <a:rPr lang="en-US" sz="4800" dirty="0">
                <a:ln w="3175" cmpd="sng">
                  <a:noFill/>
                </a:ln>
                <a:solidFill>
                  <a:prstClr val="white"/>
                </a:solidFill>
                <a:effectLst>
                  <a:outerShdw blurRad="38100" dist="38100" dir="2700000" algn="tl">
                    <a:srgbClr val="000000">
                      <a:alpha val="43137"/>
                    </a:srgbClr>
                  </a:outerShdw>
                </a:effectLst>
                <a:ea typeface="+mj-ea"/>
                <a:cs typeface="+mj-cs"/>
              </a:rPr>
              <a:t>Proverbs</a:t>
            </a:r>
            <a:br>
              <a:rPr lang="en-US" sz="4800" dirty="0">
                <a:ln w="3175" cmpd="sng">
                  <a:noFill/>
                </a:ln>
                <a:solidFill>
                  <a:prstClr val="white"/>
                </a:solidFill>
                <a:effectLst>
                  <a:outerShdw blurRad="38100" dist="38100" dir="2700000" algn="tl">
                    <a:srgbClr val="000000">
                      <a:alpha val="43137"/>
                    </a:srgbClr>
                  </a:outerShdw>
                </a:effectLst>
                <a:ea typeface="+mj-ea"/>
                <a:cs typeface="+mj-cs"/>
              </a:rPr>
            </a:br>
            <a:r>
              <a:rPr lang="en-US" sz="4800" dirty="0">
                <a:ln w="3175" cmpd="sng">
                  <a:noFill/>
                </a:ln>
                <a:solidFill>
                  <a:prstClr val="white"/>
                </a:solidFill>
                <a:effectLst>
                  <a:outerShdw blurRad="38100" dist="38100" dir="2700000" algn="tl">
                    <a:srgbClr val="000000">
                      <a:alpha val="43137"/>
                    </a:srgbClr>
                  </a:outerShdw>
                </a:effectLst>
                <a:ea typeface="+mj-ea"/>
                <a:cs typeface="+mj-cs"/>
              </a:rPr>
              <a:t>12:10</a:t>
            </a:r>
            <a:endParaRPr lang="en-US" dirty="0"/>
          </a:p>
        </p:txBody>
      </p:sp>
    </p:spTree>
    <p:extLst>
      <p:ext uri="{BB962C8B-B14F-4D97-AF65-F5344CB8AC3E}">
        <p14:creationId xmlns:p14="http://schemas.microsoft.com/office/powerpoint/2010/main" val="3709200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263</TotalTime>
  <Words>1779</Words>
  <Application>Microsoft Office PowerPoint</Application>
  <PresentationFormat>Widescreen</PresentationFormat>
  <Paragraphs>115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Century Gothic</vt:lpstr>
      <vt:lpstr>Calibri</vt:lpstr>
      <vt:lpstr>Freestyle Script</vt:lpstr>
      <vt:lpstr>Wingdings 3</vt:lpstr>
      <vt:lpstr>Arial</vt:lpstr>
      <vt:lpstr>Slice</vt:lpstr>
      <vt:lpstr>Ethics</vt:lpstr>
      <vt:lpstr>New Yorker  If Animals Have Rights, Should Robots?  by Nathan Heller</vt:lpstr>
      <vt:lpstr>New Yorker  If Animals Have Rights, Should Robots?  by Nathan Heller</vt:lpstr>
      <vt:lpstr>New Yorker  If Animals Have Rights, Should Robots?  by Nathan Heller</vt:lpstr>
      <vt:lpstr>New Yorker  If Animals Have Rights, Should Robots?  by Nathan Heller</vt:lpstr>
      <vt:lpstr>God’s View  Man is different from the animals </vt:lpstr>
      <vt:lpstr>God’s View  Man has dominion over animals</vt:lpstr>
      <vt:lpstr>God’s View  Man: steward of God’s creation</vt:lpstr>
      <vt:lpstr>God’s View  Morality seen in treatment of animals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Stan Cox</dc:creator>
  <cp:lastModifiedBy>Stan Cox</cp:lastModifiedBy>
  <cp:revision>29</cp:revision>
  <cp:lastPrinted>2016-12-04T13:44:04Z</cp:lastPrinted>
  <dcterms:created xsi:type="dcterms:W3CDTF">2016-12-03T23:22:18Z</dcterms:created>
  <dcterms:modified xsi:type="dcterms:W3CDTF">2016-12-04T13:46:05Z</dcterms:modified>
</cp:coreProperties>
</file>