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embeddedFontLst>
    <p:embeddedFont>
      <p:font typeface="Gill Sans Ultra Bold Condensed" panose="020B0A06020104020203" pitchFamily="34" charset="0"/>
      <p:regular r:id="rId9"/>
    </p:embeddedFont>
    <p:embeddedFont>
      <p:font typeface="Calibri Light" panose="020F0302020204030204" pitchFamily="34" charset="0"/>
      <p:regular r:id="rId10"/>
      <p:italic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7D4A"/>
    <a:srgbClr val="765D2F"/>
    <a:srgbClr val="776443"/>
    <a:srgbClr val="4C41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0402" autoAdjust="0"/>
  </p:normalViewPr>
  <p:slideViewPr>
    <p:cSldViewPr snapToGrid="0">
      <p:cViewPr varScale="1">
        <p:scale>
          <a:sx n="31" d="100"/>
          <a:sy n="31" d="100"/>
        </p:scale>
        <p:origin x="2597" y="34"/>
      </p:cViewPr>
      <p:guideLst/>
    </p:cSldViewPr>
  </p:slideViewPr>
  <p:notesTextViewPr>
    <p:cViewPr>
      <p:scale>
        <a:sx n="1" d="1"/>
        <a:sy n="1" d="1"/>
      </p:scale>
      <p:origin x="0" y="0"/>
    </p:cViewPr>
  </p:notesTextViewPr>
  <p:notesViewPr>
    <p:cSldViewPr snapToGrid="0">
      <p:cViewPr varScale="1">
        <p:scale>
          <a:sx n="63" d="100"/>
          <a:sy n="63" d="100"/>
        </p:scale>
        <p:origin x="1099"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CFD673-9570-443E-AA1F-FCB960177B73}"/>
              </a:ext>
            </a:extLst>
          </p:cNvPr>
          <p:cNvSpPr>
            <a:spLocks noGrp="1"/>
          </p:cNvSpPr>
          <p:nvPr>
            <p:ph type="hdr" sz="quarter"/>
          </p:nvPr>
        </p:nvSpPr>
        <p:spPr>
          <a:xfrm>
            <a:off x="0" y="0"/>
            <a:ext cx="2971800" cy="841248"/>
          </a:xfrm>
          <a:prstGeom prst="rect">
            <a:avLst/>
          </a:prstGeom>
        </p:spPr>
        <p:txBody>
          <a:bodyPr vert="horz" lIns="91440" tIns="45720" rIns="91440" bIns="45720" rtlCol="0"/>
          <a:lstStyle>
            <a:lvl1pPr algn="l">
              <a:defRPr sz="1200"/>
            </a:lvl1pPr>
          </a:lstStyle>
          <a:p>
            <a:r>
              <a:rPr lang="en-US" sz="2000" dirty="0">
                <a:latin typeface="Gill Sans Ultra Bold Condensed" panose="020B0A06020104020203" pitchFamily="34" charset="0"/>
              </a:rPr>
              <a:t>Faulty Assumptions </a:t>
            </a:r>
          </a:p>
          <a:p>
            <a:r>
              <a:rPr lang="en-US" dirty="0"/>
              <a:t>(Matthew 22:23-33)</a:t>
            </a:r>
          </a:p>
        </p:txBody>
      </p:sp>
      <p:sp>
        <p:nvSpPr>
          <p:cNvPr id="3" name="Date Placeholder 2">
            <a:extLst>
              <a:ext uri="{FF2B5EF4-FFF2-40B4-BE49-F238E27FC236}">
                <a16:creationId xmlns:a16="http://schemas.microsoft.com/office/drawing/2014/main" id="{A7DCF97B-7A79-4322-BA99-88F4CDDC8F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February 4, 2018 AM</a:t>
            </a:r>
          </a:p>
        </p:txBody>
      </p:sp>
      <p:sp>
        <p:nvSpPr>
          <p:cNvPr id="4" name="Footer Placeholder 3">
            <a:extLst>
              <a:ext uri="{FF2B5EF4-FFF2-40B4-BE49-F238E27FC236}">
                <a16:creationId xmlns:a16="http://schemas.microsoft.com/office/drawing/2014/main" id="{F6DC2F96-0359-4B0E-9401-5A88067A4D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26F33725-8F71-4708-BE3E-79989DFF37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853001C4-C8BA-442D-BC7C-C13297C71470}" type="slidenum">
              <a:rPr lang="en-US" smtClean="0"/>
              <a:t>‹#›</a:t>
            </a:fld>
            <a:endParaRPr lang="en-US" dirty="0"/>
          </a:p>
        </p:txBody>
      </p:sp>
    </p:spTree>
    <p:extLst>
      <p:ext uri="{BB962C8B-B14F-4D97-AF65-F5344CB8AC3E}">
        <p14:creationId xmlns:p14="http://schemas.microsoft.com/office/powerpoint/2010/main" val="2438860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E0BEC-C33D-4836-8E44-D0BF5389FDB6}" type="datetimeFigureOut">
              <a:rPr lang="en-US" smtClean="0"/>
              <a:t>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39E01-0297-4761-AD49-2C4330752D6A}" type="slidenum">
              <a:rPr lang="en-US" smtClean="0"/>
              <a:t>‹#›</a:t>
            </a:fld>
            <a:endParaRPr lang="en-US"/>
          </a:p>
        </p:txBody>
      </p:sp>
    </p:spTree>
    <p:extLst>
      <p:ext uri="{BB962C8B-B14F-4D97-AF65-F5344CB8AC3E}">
        <p14:creationId xmlns:p14="http://schemas.microsoft.com/office/powerpoint/2010/main" val="2094650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biblia.com/bible/nasb95/Exodus%203.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(2 Timothy 2:15), </a:t>
            </a:r>
            <a:r>
              <a:rPr lang="en-US" sz="1200" b="0" i="1" u="none" strike="noStrike" kern="1200" dirty="0">
                <a:solidFill>
                  <a:schemeClr val="tx1"/>
                </a:solidFill>
                <a:effectLst/>
                <a:latin typeface="+mn-lt"/>
                <a:ea typeface="+mn-ea"/>
                <a:cs typeface="+mn-cs"/>
              </a:rPr>
              <a:t>“</a:t>
            </a:r>
            <a:r>
              <a:rPr lang="en-US" b="0" i="1" dirty="0"/>
              <a:t>Be diligent to present yourself approved to God, a worker who does not need to be ashamed, rightly dividing the word of truth.”</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text is typically used to indicate the importance of Bible study</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Equally important to the study itself is </a:t>
            </a:r>
            <a:r>
              <a:rPr lang="en-US" sz="1200" b="0" i="1" u="none" strike="noStrike" kern="1200" dirty="0">
                <a:solidFill>
                  <a:schemeClr val="tx1"/>
                </a:solidFill>
                <a:effectLst/>
                <a:latin typeface="+mn-lt"/>
                <a:ea typeface="+mn-ea"/>
                <a:cs typeface="+mn-cs"/>
              </a:rPr>
              <a:t>“rightly dividing the word of truth.”</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There are many learned individuals who have made certain faulty assumptions about God or His will, and because of it hold to error.  Such error can endanger the soul!</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Sadducees in Matthew 22 serve as an example</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b="1" i="0" u="none" strike="noStrike" kern="1200" dirty="0">
                <a:solidFill>
                  <a:schemeClr val="tx1"/>
                </a:solidFill>
                <a:effectLst/>
                <a:latin typeface="+mn-lt"/>
                <a:ea typeface="+mn-ea"/>
                <a:cs typeface="+mn-cs"/>
              </a:rPr>
              <a:t>(Matthew 22:23-33) READ</a:t>
            </a:r>
          </a:p>
        </p:txBody>
      </p:sp>
      <p:sp>
        <p:nvSpPr>
          <p:cNvPr id="4" name="Slide Number Placeholder 3"/>
          <p:cNvSpPr>
            <a:spLocks noGrp="1"/>
          </p:cNvSpPr>
          <p:nvPr>
            <p:ph type="sldNum" sz="quarter" idx="10"/>
          </p:nvPr>
        </p:nvSpPr>
        <p:spPr/>
        <p:txBody>
          <a:bodyPr/>
          <a:lstStyle/>
          <a:p>
            <a:fld id="{6C439E01-0297-4761-AD49-2C4330752D6A}" type="slidenum">
              <a:rPr lang="en-US" smtClean="0"/>
              <a:t>1</a:t>
            </a:fld>
            <a:endParaRPr lang="en-US"/>
          </a:p>
        </p:txBody>
      </p:sp>
    </p:spTree>
    <p:extLst>
      <p:ext uri="{BB962C8B-B14F-4D97-AF65-F5344CB8AC3E}">
        <p14:creationId xmlns:p14="http://schemas.microsoft.com/office/powerpoint/2010/main" val="1134170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Sadducees didn't believe in the resurrection.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They asked Jesus a question that seemed to them to substantiate their belief.  Based on Deuteronomy 25:5</a:t>
            </a:r>
          </a:p>
          <a:p>
            <a:pPr marL="0" indent="0">
              <a:buFont typeface="Arial" panose="020B0604020202020204" pitchFamily="34" charset="0"/>
              <a:buNone/>
            </a:pPr>
            <a:r>
              <a:rPr lang="en-US" sz="1200" b="1" kern="1200" dirty="0">
                <a:solidFill>
                  <a:schemeClr val="tx1"/>
                </a:solidFill>
                <a:effectLst/>
                <a:latin typeface="+mn-lt"/>
                <a:ea typeface="+mn-ea"/>
                <a:cs typeface="+mn-cs"/>
              </a:rPr>
              <a:t>(Deuteronomy 25:5), </a:t>
            </a:r>
            <a:r>
              <a:rPr lang="en-US" sz="1200" i="1" kern="1200" dirty="0">
                <a:solidFill>
                  <a:schemeClr val="tx1"/>
                </a:solidFill>
                <a:effectLst/>
                <a:latin typeface="+mn-lt"/>
                <a:ea typeface="+mn-ea"/>
                <a:cs typeface="+mn-cs"/>
              </a:rPr>
              <a:t>“</a:t>
            </a:r>
            <a:r>
              <a:rPr lang="en-US" i="1" dirty="0"/>
              <a:t>If brothers dwell together, and one of them dies and has no son, the widow of the dead man shall not be married to a stranger outside the family; her husband's brother shall go in to her, take her as his wife, and perform the duty of a husband's brother to her.”</a:t>
            </a:r>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reasoning of the Sadducees goes like this: If a woman had seven husbands on earth, and died after her seventh husband died, she couldn't be married to all seven men in the resurrection.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 there can't be a resurrection</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Sadducees made two false assumptions, in constructing their doctrine on the resurrection.</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They didn't understand the Scriptures.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Jesus quotes from </a:t>
            </a:r>
            <a:r>
              <a:rPr lang="en-US" sz="1200" kern="1200" dirty="0">
                <a:solidFill>
                  <a:schemeClr val="tx1"/>
                </a:solidFill>
                <a:effectLst/>
                <a:latin typeface="+mn-lt"/>
                <a:ea typeface="+mn-ea"/>
                <a:cs typeface="+mn-cs"/>
                <a:hlinkClick r:id="rId3"/>
              </a:rPr>
              <a:t>Exodus 3:6</a:t>
            </a:r>
            <a:r>
              <a:rPr lang="en-US" sz="1200" kern="1200" dirty="0">
                <a:solidFill>
                  <a:schemeClr val="tx1"/>
                </a:solidFill>
                <a:effectLst/>
                <a:latin typeface="+mn-lt"/>
                <a:ea typeface="+mn-ea"/>
                <a:cs typeface="+mn-cs"/>
              </a:rPr>
              <a:t> to show that dead saints were still alive, because of the present tense used by God who said, </a:t>
            </a:r>
            <a:r>
              <a:rPr lang="en-US" sz="1200" i="1" kern="1200" dirty="0">
                <a:solidFill>
                  <a:schemeClr val="tx1"/>
                </a:solidFill>
                <a:effectLst/>
                <a:latin typeface="+mn-lt"/>
                <a:ea typeface="+mn-ea"/>
                <a:cs typeface="+mn-cs"/>
              </a:rPr>
              <a:t>"I am the God of Abraham. . . ,“</a:t>
            </a:r>
          </a:p>
          <a:p>
            <a:pPr marL="0" indent="0">
              <a:buFont typeface="Arial" panose="020B0604020202020204" pitchFamily="34" charset="0"/>
              <a:buNone/>
            </a:pPr>
            <a:r>
              <a:rPr lang="en-US" sz="1200" b="1" i="0" kern="1200" dirty="0">
                <a:solidFill>
                  <a:schemeClr val="tx1"/>
                </a:solidFill>
                <a:effectLst/>
                <a:latin typeface="+mn-lt"/>
                <a:ea typeface="+mn-ea"/>
                <a:cs typeface="+mn-cs"/>
              </a:rPr>
              <a:t>(Matthew 22:32), </a:t>
            </a:r>
            <a:r>
              <a:rPr lang="en-US" sz="1200" i="1" kern="1200" dirty="0">
                <a:solidFill>
                  <a:schemeClr val="tx1"/>
                </a:solidFill>
                <a:effectLst/>
                <a:latin typeface="+mn-lt"/>
                <a:ea typeface="+mn-ea"/>
                <a:cs typeface="+mn-cs"/>
              </a:rPr>
              <a:t>“</a:t>
            </a:r>
            <a:r>
              <a:rPr lang="en-US" i="1" dirty="0"/>
              <a:t>God is not the God of the dead, but of the living.”</a:t>
            </a:r>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This truth is demonstrated in Luke 16:19-31, in Jesus recounting of the fates of the rich man and the beggar Lazarus.  Both continued to exist [live] (the soul) after their deaths.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They didn't understand the power of God.</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In their skewed view of the afterlife, men would still be unchanged.  The supposed heaven would be just like it is on earth. </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Note:  </a:t>
            </a:r>
            <a:r>
              <a:rPr lang="en-US" sz="1200" b="0" kern="1200" dirty="0">
                <a:solidFill>
                  <a:schemeClr val="tx1"/>
                </a:solidFill>
                <a:effectLst/>
                <a:latin typeface="+mn-lt"/>
                <a:ea typeface="+mn-ea"/>
                <a:cs typeface="+mn-cs"/>
              </a:rPr>
              <a:t>We struggle with the same.  How will I be happy, knowing about family that are lost?  I either will not be happy, or I will not know.  That doesn’t allow for the great change that will be eternity in God’s presence).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 the resurrection, we won't be like men who marry, but like angels.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(Matthew 22:30), </a:t>
            </a:r>
            <a:r>
              <a:rPr lang="en-US" sz="1200" b="1" i="1" kern="1200" dirty="0">
                <a:solidFill>
                  <a:schemeClr val="tx1"/>
                </a:solidFill>
                <a:effectLst/>
                <a:latin typeface="+mn-lt"/>
                <a:ea typeface="+mn-ea"/>
                <a:cs typeface="+mn-cs"/>
              </a:rPr>
              <a:t>“</a:t>
            </a:r>
            <a:r>
              <a:rPr lang="en-US" i="1" dirty="0"/>
              <a:t>For in the resurrection they neither marry nor are given in marriage, but are like angels of God in heaven.”</a:t>
            </a:r>
          </a:p>
          <a:p>
            <a:pPr marL="171450" indent="-171450">
              <a:buFont typeface="Arial" panose="020B0604020202020204" pitchFamily="34" charset="0"/>
              <a:buChar char="•"/>
            </a:pPr>
            <a:endParaRPr lang="en-US" sz="1200" b="1" i="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result of making these false assumptions, was the creation of a false religious doctrine.</a:t>
            </a:r>
          </a:p>
          <a:p>
            <a:r>
              <a:rPr lang="en-US" b="1" dirty="0"/>
              <a:t>(1 Corinthians 15:16-19), </a:t>
            </a:r>
            <a:r>
              <a:rPr lang="en-US" i="1" dirty="0"/>
              <a:t>“For if the dead do not rise, then Christ is not risen.</a:t>
            </a:r>
            <a:r>
              <a:rPr lang="en-US" i="1" baseline="30000" dirty="0"/>
              <a:t> 17</a:t>
            </a:r>
            <a:r>
              <a:rPr lang="en-US" i="1" dirty="0"/>
              <a:t> And if Christ is not risen, your faith is futile; you are still in your sins!</a:t>
            </a:r>
            <a:r>
              <a:rPr lang="en-US" i="1" baseline="30000" dirty="0"/>
              <a:t> 18</a:t>
            </a:r>
            <a:r>
              <a:rPr lang="en-US" i="1" dirty="0"/>
              <a:t> Then also those who have fallen asleep in Christ have perished.</a:t>
            </a:r>
            <a:r>
              <a:rPr lang="en-US" i="1" baseline="30000" dirty="0"/>
              <a:t> 19</a:t>
            </a:r>
            <a:r>
              <a:rPr lang="en-US" i="1" dirty="0"/>
              <a:t> If in this life only we have hope in Christ, we are of all men the most pitiable.”</a:t>
            </a:r>
          </a:p>
        </p:txBody>
      </p:sp>
      <p:sp>
        <p:nvSpPr>
          <p:cNvPr id="4" name="Slide Number Placeholder 3"/>
          <p:cNvSpPr>
            <a:spLocks noGrp="1"/>
          </p:cNvSpPr>
          <p:nvPr>
            <p:ph type="sldNum" sz="quarter" idx="10"/>
          </p:nvPr>
        </p:nvSpPr>
        <p:spPr/>
        <p:txBody>
          <a:bodyPr/>
          <a:lstStyle/>
          <a:p>
            <a:fld id="{6C439E01-0297-4761-AD49-2C4330752D6A}" type="slidenum">
              <a:rPr lang="en-US" smtClean="0"/>
              <a:t>2</a:t>
            </a:fld>
            <a:endParaRPr lang="en-US"/>
          </a:p>
        </p:txBody>
      </p:sp>
    </p:spTree>
    <p:extLst>
      <p:ext uri="{BB962C8B-B14F-4D97-AF65-F5344CB8AC3E}">
        <p14:creationId xmlns:p14="http://schemas.microsoft.com/office/powerpoint/2010/main" val="1200452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False Assumptions in Religion Today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Like the Sadducees, many people make assumptions to try and justify their beliefs.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Calvinism is based on a false assumption regarding the sovereignty of God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toleration of sin is based upon a false assumption regarding God’s character (Love)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People argue for infant baptism based on the false assumption that there were infants in Lydia’s household.  </a:t>
            </a:r>
            <a:r>
              <a:rPr lang="en-US" sz="1200" b="1" kern="1200" dirty="0">
                <a:solidFill>
                  <a:schemeClr val="tx1"/>
                </a:solidFill>
                <a:effectLst/>
                <a:latin typeface="+mn-lt"/>
                <a:ea typeface="+mn-ea"/>
                <a:cs typeface="+mn-cs"/>
              </a:rPr>
              <a:t>(Acts 16:15), </a:t>
            </a:r>
            <a:r>
              <a:rPr lang="en-US" sz="1200" i="1" kern="1200" dirty="0">
                <a:solidFill>
                  <a:schemeClr val="tx1"/>
                </a:solidFill>
                <a:effectLst/>
                <a:latin typeface="+mn-lt"/>
                <a:ea typeface="+mn-ea"/>
                <a:cs typeface="+mn-cs"/>
              </a:rPr>
              <a:t>“</a:t>
            </a:r>
            <a:r>
              <a:rPr lang="en-US" i="1" dirty="0"/>
              <a:t>And when she and her household were baptized…”</a:t>
            </a:r>
            <a:endParaRPr lang="en-US" sz="120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 example:  </a:t>
            </a:r>
            <a:r>
              <a:rPr lang="en-US" sz="1200" kern="1200" dirty="0">
                <a:solidFill>
                  <a:schemeClr val="tx1"/>
                </a:solidFill>
                <a:effectLst/>
                <a:latin typeface="+mn-lt"/>
                <a:ea typeface="+mn-ea"/>
                <a:cs typeface="+mn-cs"/>
              </a:rPr>
              <a:t>Some people make </a:t>
            </a:r>
            <a:r>
              <a:rPr lang="en-US" sz="1200" u="sng" kern="1200" dirty="0">
                <a:solidFill>
                  <a:schemeClr val="tx1"/>
                </a:solidFill>
                <a:effectLst/>
                <a:latin typeface="+mn-lt"/>
                <a:ea typeface="+mn-ea"/>
                <a:cs typeface="+mn-cs"/>
              </a:rPr>
              <a:t>unsubstantiated</a:t>
            </a:r>
            <a:r>
              <a:rPr lang="en-US" sz="1200" kern="1200" dirty="0">
                <a:solidFill>
                  <a:schemeClr val="tx1"/>
                </a:solidFill>
                <a:effectLst/>
                <a:latin typeface="+mn-lt"/>
                <a:ea typeface="+mn-ea"/>
                <a:cs typeface="+mn-cs"/>
              </a:rPr>
              <a:t> assumptions about the thief on the cross, trying to prove that we don't have to be baptized to be saved. </a:t>
            </a:r>
          </a:p>
          <a:p>
            <a:r>
              <a:rPr lang="en-US" sz="1200" b="1" kern="1200" dirty="0">
                <a:solidFill>
                  <a:schemeClr val="tx1"/>
                </a:solidFill>
                <a:effectLst/>
                <a:latin typeface="+mn-lt"/>
                <a:ea typeface="+mn-ea"/>
                <a:cs typeface="+mn-cs"/>
              </a:rPr>
              <a:t>(Luke 23:40-43), [The first thief had blasphemed Jesus, the second…],</a:t>
            </a:r>
            <a:r>
              <a:rPr lang="en-US" sz="1200" b="1"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t>
            </a:r>
            <a:r>
              <a:rPr lang="en-US" i="1" dirty="0"/>
              <a:t>But the other, answering, rebuked him, saying, “Do you not even fear God, seeing you are under the same condemnation?</a:t>
            </a:r>
            <a:r>
              <a:rPr lang="en-US" i="1" baseline="30000" dirty="0"/>
              <a:t> 41</a:t>
            </a:r>
            <a:r>
              <a:rPr lang="en-US" i="1" dirty="0"/>
              <a:t> And we indeed justly, for we receive the due reward of our deeds; but this Man has done nothing wrong.”</a:t>
            </a:r>
            <a:r>
              <a:rPr lang="en-US" i="1" baseline="30000" dirty="0"/>
              <a:t> 42</a:t>
            </a:r>
            <a:r>
              <a:rPr lang="en-US" i="1" dirty="0"/>
              <a:t> Then he said to Jesus, “Lord, remember me when You come into Your kingdom.” </a:t>
            </a:r>
            <a:r>
              <a:rPr lang="en-US" i="1" baseline="30000" dirty="0"/>
              <a:t>43</a:t>
            </a:r>
            <a:r>
              <a:rPr lang="en-US" i="1" dirty="0"/>
              <a:t> And Jesus said to him, “Assuredly, I say to you, today you will be with Me in Paradise.”</a:t>
            </a:r>
            <a:endParaRPr lang="en-US" sz="1200" i="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Some of the assumptions are: (Click on Slide to Reveal)</a:t>
            </a:r>
          </a:p>
          <a:p>
            <a:pPr marL="171450" indent="-171450">
              <a:buFont typeface="Arial" panose="020B0604020202020204" pitchFamily="34" charset="0"/>
              <a:buChar char="•"/>
            </a:pPr>
            <a:r>
              <a:rPr lang="en-US" sz="1200" b="0" dirty="0">
                <a:solidFill>
                  <a:schemeClr val="accent4">
                    <a:lumMod val="20000"/>
                    <a:lumOff val="80000"/>
                  </a:schemeClr>
                </a:solidFill>
              </a:rPr>
              <a:t>The thief hadn’t been forgiven before his crucifixion. (There is not direct statement of forgiveness, only the declaration, </a:t>
            </a:r>
            <a:r>
              <a:rPr lang="en-US" sz="1200" b="0" i="1" dirty="0">
                <a:solidFill>
                  <a:schemeClr val="accent4">
                    <a:lumMod val="20000"/>
                    <a:lumOff val="80000"/>
                  </a:schemeClr>
                </a:solidFill>
              </a:rPr>
              <a:t>“today you will be with Me in Paradise”, </a:t>
            </a:r>
            <a:r>
              <a:rPr lang="en-US" sz="1200" b="0" dirty="0">
                <a:solidFill>
                  <a:schemeClr val="accent4">
                    <a:lumMod val="20000"/>
                    <a:lumOff val="80000"/>
                  </a:schemeClr>
                </a:solidFill>
              </a:rPr>
              <a:t>Lk. 23:43)</a:t>
            </a:r>
          </a:p>
          <a:p>
            <a:pPr marL="171450" indent="-171450">
              <a:buFont typeface="Arial" panose="020B0604020202020204" pitchFamily="34" charset="0"/>
              <a:buChar char="•"/>
            </a:pPr>
            <a:r>
              <a:rPr lang="en-US" sz="1200" b="0" dirty="0">
                <a:solidFill>
                  <a:schemeClr val="accent4">
                    <a:lumMod val="20000"/>
                    <a:lumOff val="80000"/>
                  </a:schemeClr>
                </a:solidFill>
              </a:rPr>
              <a:t>The thief hadn’t been baptized by John the Baptist.</a:t>
            </a:r>
          </a:p>
          <a:p>
            <a:pPr marL="171450" indent="-171450">
              <a:buFont typeface="Arial" panose="020B0604020202020204" pitchFamily="34" charset="0"/>
              <a:buChar char="•"/>
            </a:pPr>
            <a:r>
              <a:rPr lang="en-US" sz="1200" b="1" dirty="0">
                <a:solidFill>
                  <a:schemeClr val="accent4">
                    <a:lumMod val="20000"/>
                    <a:lumOff val="80000"/>
                  </a:schemeClr>
                </a:solidFill>
              </a:rPr>
              <a:t>The terms of forgiveness for the thief were the same as they are today.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This last one is certainly a faulty assumption!</a:t>
            </a:r>
          </a:p>
          <a:p>
            <a:pPr marL="0" lvl="0" indent="0">
              <a:buFont typeface="Arial" panose="020B0604020202020204" pitchFamily="34" charset="0"/>
              <a:buNone/>
            </a:pPr>
            <a:r>
              <a:rPr lang="en-US" sz="1200" b="1" kern="1200" dirty="0">
                <a:solidFill>
                  <a:schemeClr val="tx1"/>
                </a:solidFill>
                <a:effectLst/>
                <a:latin typeface="+mn-lt"/>
                <a:ea typeface="+mn-ea"/>
                <a:cs typeface="+mn-cs"/>
              </a:rPr>
              <a:t>(Matthew 9:6-7) [Healing of Paralytic… Jesus had said to him, </a:t>
            </a:r>
            <a:r>
              <a:rPr lang="en-US" sz="1200" b="0" i="1" kern="1200" dirty="0">
                <a:solidFill>
                  <a:schemeClr val="tx1"/>
                </a:solidFill>
                <a:effectLst/>
                <a:latin typeface="+mn-lt"/>
                <a:ea typeface="+mn-ea"/>
                <a:cs typeface="+mn-cs"/>
              </a:rPr>
              <a:t>“Son, be of good cheer; your sins are forgiven you”</a:t>
            </a:r>
            <a:r>
              <a:rPr lang="en-US" sz="1200" b="1" kern="1200" dirty="0">
                <a:solidFill>
                  <a:schemeClr val="tx1"/>
                </a:solidFill>
                <a:effectLst/>
                <a:latin typeface="+mn-lt"/>
                <a:ea typeface="+mn-ea"/>
                <a:cs typeface="+mn-cs"/>
              </a:rPr>
              <a:t> (2).  Scribes said He blasphemed.  His response…] </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t>
            </a:r>
            <a:r>
              <a:rPr lang="en-US" i="1" dirty="0"/>
              <a:t>But that you may know that </a:t>
            </a:r>
            <a:r>
              <a:rPr lang="en-US" i="1" u="sng" dirty="0"/>
              <a:t>the Son of Man has power on earth to forgive sins</a:t>
            </a:r>
            <a:r>
              <a:rPr lang="en-US" i="1" dirty="0"/>
              <a:t>”—then He said to the paralytic, “Arise, take up your bed, and go to your house.”</a:t>
            </a:r>
            <a:r>
              <a:rPr lang="en-US" i="1" baseline="30000" dirty="0"/>
              <a:t> 7</a:t>
            </a:r>
            <a:r>
              <a:rPr lang="en-US" i="1" dirty="0"/>
              <a:t> And he arose and departed to his house.”</a:t>
            </a:r>
          </a:p>
          <a:p>
            <a:pPr marL="0" lvl="0" indent="0">
              <a:buFont typeface="Arial" panose="020B0604020202020204" pitchFamily="34" charset="0"/>
              <a:buNone/>
            </a:pPr>
            <a:endParaRPr lang="en-US" sz="1200"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0" kern="1200" dirty="0">
                <a:solidFill>
                  <a:schemeClr val="tx1"/>
                </a:solidFill>
                <a:effectLst/>
                <a:latin typeface="+mn-lt"/>
                <a:ea typeface="+mn-ea"/>
                <a:cs typeface="+mn-cs"/>
              </a:rPr>
              <a:t>(Acts 2:38), </a:t>
            </a:r>
            <a:r>
              <a:rPr lang="en-US" sz="1200" i="1" kern="1200" dirty="0">
                <a:solidFill>
                  <a:schemeClr val="tx1"/>
                </a:solidFill>
                <a:effectLst/>
                <a:latin typeface="+mn-lt"/>
                <a:ea typeface="+mn-ea"/>
                <a:cs typeface="+mn-cs"/>
              </a:rPr>
              <a:t>“</a:t>
            </a:r>
            <a:r>
              <a:rPr lang="en-US" i="1" dirty="0"/>
              <a:t>Then Peter said to them, “Repent, and let every one of you be baptized in the name of Jesus Christ for the remission of sins; and you shall receive the gift of the Holy Spirit.”</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439E01-0297-4761-AD49-2C4330752D6A}" type="slidenum">
              <a:rPr lang="en-US" smtClean="0"/>
              <a:t>3</a:t>
            </a:fld>
            <a:endParaRPr lang="en-US"/>
          </a:p>
        </p:txBody>
      </p:sp>
    </p:spTree>
    <p:extLst>
      <p:ext uri="{BB962C8B-B14F-4D97-AF65-F5344CB8AC3E}">
        <p14:creationId xmlns:p14="http://schemas.microsoft.com/office/powerpoint/2010/main" val="1992923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Beware</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Never accepted a doctrine built upon an assumption.</a:t>
            </a:r>
          </a:p>
          <a:p>
            <a:pPr marL="171450" indent="-171450">
              <a:buFont typeface="Arial" panose="020B0604020202020204" pitchFamily="34" charset="0"/>
              <a:buChar char="•"/>
            </a:pPr>
            <a:r>
              <a:rPr lang="en-US" sz="1200" b="0" dirty="0">
                <a:solidFill>
                  <a:schemeClr val="accent4">
                    <a:lumMod val="20000"/>
                    <a:lumOff val="80000"/>
                  </a:schemeClr>
                </a:solidFill>
              </a:rPr>
              <a:t>“God doesn’t care how we worship Him…”</a:t>
            </a:r>
          </a:p>
          <a:p>
            <a:pPr marL="171450" indent="-171450">
              <a:buFont typeface="Arial" panose="020B0604020202020204" pitchFamily="34" charset="0"/>
              <a:buChar char="•"/>
            </a:pPr>
            <a:r>
              <a:rPr lang="en-US" sz="1200" b="0" dirty="0">
                <a:solidFill>
                  <a:schemeClr val="accent4">
                    <a:lumMod val="20000"/>
                    <a:lumOff val="80000"/>
                  </a:schemeClr>
                </a:solidFill>
              </a:rPr>
              <a:t>“All that is required is sincerity”</a:t>
            </a:r>
          </a:p>
          <a:p>
            <a:pPr marL="171450" indent="-171450">
              <a:buFont typeface="Arial" panose="020B0604020202020204" pitchFamily="34" charset="0"/>
              <a:buChar char="•"/>
            </a:pPr>
            <a:r>
              <a:rPr lang="en-US" sz="1200" b="0" dirty="0">
                <a:solidFill>
                  <a:schemeClr val="accent4">
                    <a:lumMod val="20000"/>
                    <a:lumOff val="80000"/>
                  </a:schemeClr>
                </a:solidFill>
              </a:rPr>
              <a:t>“As long as you keep the 10 commandments you are OK with God”</a:t>
            </a:r>
          </a:p>
          <a:p>
            <a:pPr marL="171450" indent="-171450">
              <a:buFont typeface="Arial" panose="020B0604020202020204" pitchFamily="34" charset="0"/>
              <a:buChar char="•"/>
            </a:pPr>
            <a:r>
              <a:rPr lang="en-US" sz="1200" b="0" dirty="0">
                <a:solidFill>
                  <a:schemeClr val="accent4">
                    <a:lumMod val="20000"/>
                    <a:lumOff val="80000"/>
                  </a:schemeClr>
                </a:solidFill>
              </a:rPr>
              <a:t>“We do many things for which we have no authority”, </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Everything we say and do, must be authorized by Jesus</a:t>
            </a:r>
          </a:p>
          <a:p>
            <a:r>
              <a:rPr lang="en-US" sz="1200" b="1" kern="1200" dirty="0">
                <a:solidFill>
                  <a:schemeClr val="tx1"/>
                </a:solidFill>
                <a:effectLst/>
                <a:latin typeface="+mn-lt"/>
                <a:ea typeface="+mn-ea"/>
                <a:cs typeface="+mn-cs"/>
              </a:rPr>
              <a:t>(Colossians 3:17), </a:t>
            </a:r>
            <a:r>
              <a:rPr lang="en-US" sz="1200" b="0" i="1" kern="1200" dirty="0">
                <a:solidFill>
                  <a:schemeClr val="tx1"/>
                </a:solidFill>
                <a:effectLst/>
                <a:latin typeface="+mn-lt"/>
                <a:ea typeface="+mn-ea"/>
                <a:cs typeface="+mn-cs"/>
              </a:rPr>
              <a:t>“</a:t>
            </a:r>
            <a:r>
              <a:rPr lang="en-US" b="0" i="1" dirty="0"/>
              <a:t>And whatever you do in word or deed, do all in the name of the Lord Jesus, giving thanks to God the Father through Him.”</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Using our example of the thief…</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Peter said, in 1 Peter 3:21…</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Peter 3:21), </a:t>
            </a:r>
            <a:r>
              <a:rPr lang="en-US" sz="1200" b="0" i="0" kern="1200" dirty="0">
                <a:solidFill>
                  <a:schemeClr val="tx1"/>
                </a:solidFill>
                <a:effectLst/>
                <a:latin typeface="+mn-lt"/>
                <a:ea typeface="+mn-ea"/>
                <a:cs typeface="+mn-cs"/>
              </a:rPr>
              <a:t>“</a:t>
            </a:r>
            <a:r>
              <a:rPr lang="en-US" i="0" dirty="0"/>
              <a:t>There is also an antitype </a:t>
            </a:r>
            <a:r>
              <a:rPr lang="en-US" b="1" i="0" dirty="0"/>
              <a:t>which now saves us—baptism </a:t>
            </a:r>
            <a:r>
              <a:rPr lang="en-US" i="0" dirty="0"/>
              <a:t>(not the removal of the filth of the flesh, but the answer of a good conscience toward God), through the resurrection of Jesus Christ.”</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 doctrine that contradicts this fact must be false</a:t>
            </a:r>
          </a:p>
          <a:p>
            <a:pPr marL="0" lvl="0" indent="0">
              <a:buFont typeface="Arial" panose="020B0604020202020204" pitchFamily="34" charset="0"/>
              <a:buNone/>
            </a:pPr>
            <a:r>
              <a:rPr lang="en-US" sz="1200" b="1" kern="1200" dirty="0">
                <a:solidFill>
                  <a:schemeClr val="tx1"/>
                </a:solidFill>
                <a:effectLst/>
                <a:latin typeface="+mn-lt"/>
                <a:ea typeface="+mn-ea"/>
                <a:cs typeface="+mn-cs"/>
              </a:rPr>
              <a:t>(Mark 16:16), </a:t>
            </a:r>
            <a:r>
              <a:rPr lang="en-US" sz="1200" i="1" kern="1200" dirty="0">
                <a:solidFill>
                  <a:schemeClr val="tx1"/>
                </a:solidFill>
                <a:effectLst/>
                <a:latin typeface="+mn-lt"/>
                <a:ea typeface="+mn-ea"/>
                <a:cs typeface="+mn-cs"/>
              </a:rPr>
              <a:t>“</a:t>
            </a:r>
            <a:r>
              <a:rPr lang="en-US" i="1" dirty="0"/>
              <a:t>He who believes and is baptized will be saved; but he who does not believe will be condemned.”</a:t>
            </a:r>
            <a:endParaRPr lang="en-US" sz="1200" i="1" kern="1200" dirty="0">
              <a:solidFill>
                <a:schemeClr val="tx1"/>
              </a:solidFill>
              <a:effectLst/>
              <a:latin typeface="+mn-lt"/>
              <a:ea typeface="+mn-ea"/>
              <a:cs typeface="+mn-cs"/>
            </a:endParaRPr>
          </a:p>
          <a:p>
            <a:pPr marL="0" lvl="0" indent="0">
              <a:buFont typeface="Arial" panose="020B0604020202020204" pitchFamily="34" charset="0"/>
              <a:buNone/>
            </a:pPr>
            <a:r>
              <a:rPr lang="en-US" sz="1200" b="1" kern="1200" dirty="0">
                <a:solidFill>
                  <a:schemeClr val="tx1"/>
                </a:solidFill>
                <a:effectLst/>
                <a:latin typeface="+mn-lt"/>
                <a:ea typeface="+mn-ea"/>
                <a:cs typeface="+mn-cs"/>
              </a:rPr>
              <a:t>(Acts 22:16), </a:t>
            </a:r>
            <a:r>
              <a:rPr lang="en-US" sz="1200" i="1" kern="1200" dirty="0">
                <a:solidFill>
                  <a:schemeClr val="tx1"/>
                </a:solidFill>
                <a:effectLst/>
                <a:latin typeface="+mn-lt"/>
                <a:ea typeface="+mn-ea"/>
                <a:cs typeface="+mn-cs"/>
              </a:rPr>
              <a:t>“</a:t>
            </a:r>
            <a:r>
              <a:rPr lang="en-US" i="1" dirty="0"/>
              <a:t>And now why are you waiting? Arise and be baptized, and wash away your sins, calling on the name of the Lord.’”</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439E01-0297-4761-AD49-2C4330752D6A}" type="slidenum">
              <a:rPr lang="en-US" smtClean="0"/>
              <a:t>4</a:t>
            </a:fld>
            <a:endParaRPr lang="en-US"/>
          </a:p>
        </p:txBody>
      </p:sp>
    </p:spTree>
    <p:extLst>
      <p:ext uri="{BB962C8B-B14F-4D97-AF65-F5344CB8AC3E}">
        <p14:creationId xmlns:p14="http://schemas.microsoft.com/office/powerpoint/2010/main" val="2416586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(Revelation 22:18-19), </a:t>
            </a:r>
            <a:r>
              <a:rPr lang="en-US" sz="1200" b="1" i="1" u="none" strike="noStrike" kern="1200" dirty="0">
                <a:solidFill>
                  <a:schemeClr val="tx1"/>
                </a:solidFill>
                <a:effectLst/>
                <a:latin typeface="+mn-lt"/>
                <a:ea typeface="+mn-ea"/>
                <a:cs typeface="+mn-cs"/>
              </a:rPr>
              <a:t>“</a:t>
            </a:r>
            <a:r>
              <a:rPr lang="en-US" i="1" dirty="0"/>
              <a:t>For I testify to everyone who hears the words of the prophecy of this book: If anyone adds to these things, God will add to him the plagues that are written in this book;</a:t>
            </a:r>
            <a:r>
              <a:rPr lang="en-US" i="1" baseline="30000" dirty="0"/>
              <a:t> 19</a:t>
            </a:r>
            <a:r>
              <a:rPr lang="en-US" i="1" dirty="0"/>
              <a:t> and if anyone takes away from the words of the book of this prophecy, God shall take away his part from the Book of Life, from the holy city, and from the things which are written in this book.”</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IT MATTERS WHAT YOU BELIEVE AND TEACH!</a:t>
            </a:r>
          </a:p>
        </p:txBody>
      </p:sp>
      <p:sp>
        <p:nvSpPr>
          <p:cNvPr id="4" name="Slide Number Placeholder 3"/>
          <p:cNvSpPr>
            <a:spLocks noGrp="1"/>
          </p:cNvSpPr>
          <p:nvPr>
            <p:ph type="sldNum" sz="quarter" idx="10"/>
          </p:nvPr>
        </p:nvSpPr>
        <p:spPr/>
        <p:txBody>
          <a:bodyPr/>
          <a:lstStyle/>
          <a:p>
            <a:fld id="{6C439E01-0297-4761-AD49-2C4330752D6A}" type="slidenum">
              <a:rPr lang="en-US" smtClean="0"/>
              <a:t>5</a:t>
            </a:fld>
            <a:endParaRPr lang="en-US"/>
          </a:p>
        </p:txBody>
      </p:sp>
    </p:spTree>
    <p:extLst>
      <p:ext uri="{BB962C8B-B14F-4D97-AF65-F5344CB8AC3E}">
        <p14:creationId xmlns:p14="http://schemas.microsoft.com/office/powerpoint/2010/main" val="2502128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50A8F-8676-48F9-97B7-A755A6D121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48E8FC-3EA7-4B88-AEBB-79FA2DC1C9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F84CD9-C7EB-4932-B547-C601AC4A99A4}"/>
              </a:ext>
            </a:extLst>
          </p:cNvPr>
          <p:cNvSpPr>
            <a:spLocks noGrp="1"/>
          </p:cNvSpPr>
          <p:nvPr>
            <p:ph type="dt" sz="half" idx="10"/>
          </p:nvPr>
        </p:nvSpPr>
        <p:spPr/>
        <p:txBody>
          <a:bodyPr/>
          <a:lstStyle/>
          <a:p>
            <a:fld id="{A1F8ED96-925C-4C56-A2B5-6422FA554DAA}" type="datetimeFigureOut">
              <a:rPr lang="en-US" smtClean="0"/>
              <a:t>2/3/2018</a:t>
            </a:fld>
            <a:endParaRPr lang="en-US"/>
          </a:p>
        </p:txBody>
      </p:sp>
      <p:sp>
        <p:nvSpPr>
          <p:cNvPr id="5" name="Footer Placeholder 4">
            <a:extLst>
              <a:ext uri="{FF2B5EF4-FFF2-40B4-BE49-F238E27FC236}">
                <a16:creationId xmlns:a16="http://schemas.microsoft.com/office/drawing/2014/main" id="{3883522B-47AA-4753-901F-3AAEB3EF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7C0D0-C8F2-427C-B7C4-02AF20DE34FE}"/>
              </a:ext>
            </a:extLst>
          </p:cNvPr>
          <p:cNvSpPr>
            <a:spLocks noGrp="1"/>
          </p:cNvSpPr>
          <p:nvPr>
            <p:ph type="sldNum" sz="quarter" idx="12"/>
          </p:nvPr>
        </p:nvSpPr>
        <p:spPr/>
        <p:txBody>
          <a:bodyPr/>
          <a:lstStyle/>
          <a:p>
            <a:fld id="{12FA43E5-3DE2-47E1-8FA8-0608F3D3472E}" type="slidenum">
              <a:rPr lang="en-US" smtClean="0"/>
              <a:t>‹#›</a:t>
            </a:fld>
            <a:endParaRPr lang="en-US"/>
          </a:p>
        </p:txBody>
      </p:sp>
    </p:spTree>
    <p:extLst>
      <p:ext uri="{BB962C8B-B14F-4D97-AF65-F5344CB8AC3E}">
        <p14:creationId xmlns:p14="http://schemas.microsoft.com/office/powerpoint/2010/main" val="196734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BB6D-4A64-498D-AE6D-B53C91091D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A5F9D4-AABF-41D1-B246-5FDF286B46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4E8EC-4625-4AB1-9441-AF9C1528F0A1}"/>
              </a:ext>
            </a:extLst>
          </p:cNvPr>
          <p:cNvSpPr>
            <a:spLocks noGrp="1"/>
          </p:cNvSpPr>
          <p:nvPr>
            <p:ph type="dt" sz="half" idx="10"/>
          </p:nvPr>
        </p:nvSpPr>
        <p:spPr/>
        <p:txBody>
          <a:bodyPr/>
          <a:lstStyle/>
          <a:p>
            <a:fld id="{A1F8ED96-925C-4C56-A2B5-6422FA554DAA}" type="datetimeFigureOut">
              <a:rPr lang="en-US" smtClean="0"/>
              <a:t>2/3/2018</a:t>
            </a:fld>
            <a:endParaRPr lang="en-US"/>
          </a:p>
        </p:txBody>
      </p:sp>
      <p:sp>
        <p:nvSpPr>
          <p:cNvPr id="5" name="Footer Placeholder 4">
            <a:extLst>
              <a:ext uri="{FF2B5EF4-FFF2-40B4-BE49-F238E27FC236}">
                <a16:creationId xmlns:a16="http://schemas.microsoft.com/office/drawing/2014/main" id="{47C2B1C1-85EA-48DA-97DE-96A9EA4D7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A32FC-2946-479A-A6B3-0462D3AACB3E}"/>
              </a:ext>
            </a:extLst>
          </p:cNvPr>
          <p:cNvSpPr>
            <a:spLocks noGrp="1"/>
          </p:cNvSpPr>
          <p:nvPr>
            <p:ph type="sldNum" sz="quarter" idx="12"/>
          </p:nvPr>
        </p:nvSpPr>
        <p:spPr/>
        <p:txBody>
          <a:bodyPr/>
          <a:lstStyle/>
          <a:p>
            <a:fld id="{12FA43E5-3DE2-47E1-8FA8-0608F3D3472E}" type="slidenum">
              <a:rPr lang="en-US" smtClean="0"/>
              <a:t>‹#›</a:t>
            </a:fld>
            <a:endParaRPr lang="en-US"/>
          </a:p>
        </p:txBody>
      </p:sp>
    </p:spTree>
    <p:extLst>
      <p:ext uri="{BB962C8B-B14F-4D97-AF65-F5344CB8AC3E}">
        <p14:creationId xmlns:p14="http://schemas.microsoft.com/office/powerpoint/2010/main" val="293364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A63B01-771D-40B5-A6D7-97FDDA7C72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84BEFF-8A18-4683-B818-3A32972609B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D598D-ED1F-459A-88C4-24C9674DF3CC}"/>
              </a:ext>
            </a:extLst>
          </p:cNvPr>
          <p:cNvSpPr>
            <a:spLocks noGrp="1"/>
          </p:cNvSpPr>
          <p:nvPr>
            <p:ph type="dt" sz="half" idx="10"/>
          </p:nvPr>
        </p:nvSpPr>
        <p:spPr/>
        <p:txBody>
          <a:bodyPr/>
          <a:lstStyle/>
          <a:p>
            <a:fld id="{A1F8ED96-925C-4C56-A2B5-6422FA554DAA}" type="datetimeFigureOut">
              <a:rPr lang="en-US" smtClean="0"/>
              <a:t>2/3/2018</a:t>
            </a:fld>
            <a:endParaRPr lang="en-US"/>
          </a:p>
        </p:txBody>
      </p:sp>
      <p:sp>
        <p:nvSpPr>
          <p:cNvPr id="5" name="Footer Placeholder 4">
            <a:extLst>
              <a:ext uri="{FF2B5EF4-FFF2-40B4-BE49-F238E27FC236}">
                <a16:creationId xmlns:a16="http://schemas.microsoft.com/office/drawing/2014/main" id="{BBB1BF87-1A41-49BC-AC2C-EF03DD4202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B5CAC-7845-4D1B-9A25-0CAA0F9349AB}"/>
              </a:ext>
            </a:extLst>
          </p:cNvPr>
          <p:cNvSpPr>
            <a:spLocks noGrp="1"/>
          </p:cNvSpPr>
          <p:nvPr>
            <p:ph type="sldNum" sz="quarter" idx="12"/>
          </p:nvPr>
        </p:nvSpPr>
        <p:spPr/>
        <p:txBody>
          <a:bodyPr/>
          <a:lstStyle/>
          <a:p>
            <a:fld id="{12FA43E5-3DE2-47E1-8FA8-0608F3D3472E}" type="slidenum">
              <a:rPr lang="en-US" smtClean="0"/>
              <a:t>‹#›</a:t>
            </a:fld>
            <a:endParaRPr lang="en-US"/>
          </a:p>
        </p:txBody>
      </p:sp>
    </p:spTree>
    <p:extLst>
      <p:ext uri="{BB962C8B-B14F-4D97-AF65-F5344CB8AC3E}">
        <p14:creationId xmlns:p14="http://schemas.microsoft.com/office/powerpoint/2010/main" val="208621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C87B2-4D0A-4F95-82E6-6CD3F5EA19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AD35EF-7B75-4080-BE24-B9B982487A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C6281D-0A63-4B85-BCD0-826468C616A2}"/>
              </a:ext>
            </a:extLst>
          </p:cNvPr>
          <p:cNvSpPr>
            <a:spLocks noGrp="1"/>
          </p:cNvSpPr>
          <p:nvPr>
            <p:ph type="dt" sz="half" idx="10"/>
          </p:nvPr>
        </p:nvSpPr>
        <p:spPr/>
        <p:txBody>
          <a:bodyPr/>
          <a:lstStyle/>
          <a:p>
            <a:fld id="{A1F8ED96-925C-4C56-A2B5-6422FA554DAA}" type="datetimeFigureOut">
              <a:rPr lang="en-US" smtClean="0"/>
              <a:t>2/3/2018</a:t>
            </a:fld>
            <a:endParaRPr lang="en-US"/>
          </a:p>
        </p:txBody>
      </p:sp>
      <p:sp>
        <p:nvSpPr>
          <p:cNvPr id="5" name="Footer Placeholder 4">
            <a:extLst>
              <a:ext uri="{FF2B5EF4-FFF2-40B4-BE49-F238E27FC236}">
                <a16:creationId xmlns:a16="http://schemas.microsoft.com/office/drawing/2014/main" id="{037839C3-7A97-4897-9635-A4E6C9BAA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9DC92F-4AD3-4A2B-B577-05562691B7CB}"/>
              </a:ext>
            </a:extLst>
          </p:cNvPr>
          <p:cNvSpPr>
            <a:spLocks noGrp="1"/>
          </p:cNvSpPr>
          <p:nvPr>
            <p:ph type="sldNum" sz="quarter" idx="12"/>
          </p:nvPr>
        </p:nvSpPr>
        <p:spPr/>
        <p:txBody>
          <a:bodyPr/>
          <a:lstStyle/>
          <a:p>
            <a:fld id="{12FA43E5-3DE2-47E1-8FA8-0608F3D3472E}" type="slidenum">
              <a:rPr lang="en-US" smtClean="0"/>
              <a:t>‹#›</a:t>
            </a:fld>
            <a:endParaRPr lang="en-US"/>
          </a:p>
        </p:txBody>
      </p:sp>
    </p:spTree>
    <p:extLst>
      <p:ext uri="{BB962C8B-B14F-4D97-AF65-F5344CB8AC3E}">
        <p14:creationId xmlns:p14="http://schemas.microsoft.com/office/powerpoint/2010/main" val="31939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F110F-EF24-426F-8780-DDBB34D62E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3869F5-93B4-44A4-8AFF-359707E738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4A31FE-4541-48FF-B96A-E8210E1FF60E}"/>
              </a:ext>
            </a:extLst>
          </p:cNvPr>
          <p:cNvSpPr>
            <a:spLocks noGrp="1"/>
          </p:cNvSpPr>
          <p:nvPr>
            <p:ph type="dt" sz="half" idx="10"/>
          </p:nvPr>
        </p:nvSpPr>
        <p:spPr/>
        <p:txBody>
          <a:bodyPr/>
          <a:lstStyle/>
          <a:p>
            <a:fld id="{A1F8ED96-925C-4C56-A2B5-6422FA554DAA}" type="datetimeFigureOut">
              <a:rPr lang="en-US" smtClean="0"/>
              <a:t>2/3/2018</a:t>
            </a:fld>
            <a:endParaRPr lang="en-US"/>
          </a:p>
        </p:txBody>
      </p:sp>
      <p:sp>
        <p:nvSpPr>
          <p:cNvPr id="5" name="Footer Placeholder 4">
            <a:extLst>
              <a:ext uri="{FF2B5EF4-FFF2-40B4-BE49-F238E27FC236}">
                <a16:creationId xmlns:a16="http://schemas.microsoft.com/office/drawing/2014/main" id="{28D705BF-0A27-441B-BFED-11464EB2D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FFBB7-0AF2-46B7-9B6D-E95FE56CC13C}"/>
              </a:ext>
            </a:extLst>
          </p:cNvPr>
          <p:cNvSpPr>
            <a:spLocks noGrp="1"/>
          </p:cNvSpPr>
          <p:nvPr>
            <p:ph type="sldNum" sz="quarter" idx="12"/>
          </p:nvPr>
        </p:nvSpPr>
        <p:spPr/>
        <p:txBody>
          <a:bodyPr/>
          <a:lstStyle/>
          <a:p>
            <a:fld id="{12FA43E5-3DE2-47E1-8FA8-0608F3D3472E}" type="slidenum">
              <a:rPr lang="en-US" smtClean="0"/>
              <a:t>‹#›</a:t>
            </a:fld>
            <a:endParaRPr lang="en-US"/>
          </a:p>
        </p:txBody>
      </p:sp>
    </p:spTree>
    <p:extLst>
      <p:ext uri="{BB962C8B-B14F-4D97-AF65-F5344CB8AC3E}">
        <p14:creationId xmlns:p14="http://schemas.microsoft.com/office/powerpoint/2010/main" val="916081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A3D5D-D2CC-42EA-AE06-CD79692B4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A553C1-09A6-4010-92EB-A90A3593CB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964B6E-6939-4115-8BEF-726C0E72BA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70EC34-F498-40A2-8C48-008DC26456FE}"/>
              </a:ext>
            </a:extLst>
          </p:cNvPr>
          <p:cNvSpPr>
            <a:spLocks noGrp="1"/>
          </p:cNvSpPr>
          <p:nvPr>
            <p:ph type="dt" sz="half" idx="10"/>
          </p:nvPr>
        </p:nvSpPr>
        <p:spPr/>
        <p:txBody>
          <a:bodyPr/>
          <a:lstStyle/>
          <a:p>
            <a:fld id="{A1F8ED96-925C-4C56-A2B5-6422FA554DAA}" type="datetimeFigureOut">
              <a:rPr lang="en-US" smtClean="0"/>
              <a:t>2/3/2018</a:t>
            </a:fld>
            <a:endParaRPr lang="en-US"/>
          </a:p>
        </p:txBody>
      </p:sp>
      <p:sp>
        <p:nvSpPr>
          <p:cNvPr id="6" name="Footer Placeholder 5">
            <a:extLst>
              <a:ext uri="{FF2B5EF4-FFF2-40B4-BE49-F238E27FC236}">
                <a16:creationId xmlns:a16="http://schemas.microsoft.com/office/drawing/2014/main" id="{4A2F9B9D-CAB6-4DD1-8E57-FC570C1954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C0C43A-5E88-4FD3-B241-0C99B2CF7505}"/>
              </a:ext>
            </a:extLst>
          </p:cNvPr>
          <p:cNvSpPr>
            <a:spLocks noGrp="1"/>
          </p:cNvSpPr>
          <p:nvPr>
            <p:ph type="sldNum" sz="quarter" idx="12"/>
          </p:nvPr>
        </p:nvSpPr>
        <p:spPr/>
        <p:txBody>
          <a:bodyPr/>
          <a:lstStyle/>
          <a:p>
            <a:fld id="{12FA43E5-3DE2-47E1-8FA8-0608F3D3472E}" type="slidenum">
              <a:rPr lang="en-US" smtClean="0"/>
              <a:t>‹#›</a:t>
            </a:fld>
            <a:endParaRPr lang="en-US"/>
          </a:p>
        </p:txBody>
      </p:sp>
    </p:spTree>
    <p:extLst>
      <p:ext uri="{BB962C8B-B14F-4D97-AF65-F5344CB8AC3E}">
        <p14:creationId xmlns:p14="http://schemas.microsoft.com/office/powerpoint/2010/main" val="3298832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27AB-EB14-404C-AF35-D5A4CC42C1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3F6D3C-5938-4D76-9064-9FAC84C918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E9EDE6-88B5-460F-A13B-FE93677707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4D0F95-0E78-4FB2-BF1E-FF129AD810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08A01E-7286-4E74-B683-9C5CD73BA9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FAA13D-25D2-4583-BCC4-48FC14240610}"/>
              </a:ext>
            </a:extLst>
          </p:cNvPr>
          <p:cNvSpPr>
            <a:spLocks noGrp="1"/>
          </p:cNvSpPr>
          <p:nvPr>
            <p:ph type="dt" sz="half" idx="10"/>
          </p:nvPr>
        </p:nvSpPr>
        <p:spPr/>
        <p:txBody>
          <a:bodyPr/>
          <a:lstStyle/>
          <a:p>
            <a:fld id="{A1F8ED96-925C-4C56-A2B5-6422FA554DAA}" type="datetimeFigureOut">
              <a:rPr lang="en-US" smtClean="0"/>
              <a:t>2/3/2018</a:t>
            </a:fld>
            <a:endParaRPr lang="en-US"/>
          </a:p>
        </p:txBody>
      </p:sp>
      <p:sp>
        <p:nvSpPr>
          <p:cNvPr id="8" name="Footer Placeholder 7">
            <a:extLst>
              <a:ext uri="{FF2B5EF4-FFF2-40B4-BE49-F238E27FC236}">
                <a16:creationId xmlns:a16="http://schemas.microsoft.com/office/drawing/2014/main" id="{74DCD888-3DB8-40D5-B3C0-91936F2C6D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5CCB8A-5713-4443-AD43-D53C060AB6D5}"/>
              </a:ext>
            </a:extLst>
          </p:cNvPr>
          <p:cNvSpPr>
            <a:spLocks noGrp="1"/>
          </p:cNvSpPr>
          <p:nvPr>
            <p:ph type="sldNum" sz="quarter" idx="12"/>
          </p:nvPr>
        </p:nvSpPr>
        <p:spPr/>
        <p:txBody>
          <a:bodyPr/>
          <a:lstStyle/>
          <a:p>
            <a:fld id="{12FA43E5-3DE2-47E1-8FA8-0608F3D3472E}" type="slidenum">
              <a:rPr lang="en-US" smtClean="0"/>
              <a:t>‹#›</a:t>
            </a:fld>
            <a:endParaRPr lang="en-US"/>
          </a:p>
        </p:txBody>
      </p:sp>
    </p:spTree>
    <p:extLst>
      <p:ext uri="{BB962C8B-B14F-4D97-AF65-F5344CB8AC3E}">
        <p14:creationId xmlns:p14="http://schemas.microsoft.com/office/powerpoint/2010/main" val="1335784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EC391-468C-4CD6-BB14-D791882709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174571-0EB7-4215-9074-B563FD935304}"/>
              </a:ext>
            </a:extLst>
          </p:cNvPr>
          <p:cNvSpPr>
            <a:spLocks noGrp="1"/>
          </p:cNvSpPr>
          <p:nvPr>
            <p:ph type="dt" sz="half" idx="10"/>
          </p:nvPr>
        </p:nvSpPr>
        <p:spPr/>
        <p:txBody>
          <a:bodyPr/>
          <a:lstStyle/>
          <a:p>
            <a:fld id="{A1F8ED96-925C-4C56-A2B5-6422FA554DAA}" type="datetimeFigureOut">
              <a:rPr lang="en-US" smtClean="0"/>
              <a:t>2/3/2018</a:t>
            </a:fld>
            <a:endParaRPr lang="en-US"/>
          </a:p>
        </p:txBody>
      </p:sp>
      <p:sp>
        <p:nvSpPr>
          <p:cNvPr id="4" name="Footer Placeholder 3">
            <a:extLst>
              <a:ext uri="{FF2B5EF4-FFF2-40B4-BE49-F238E27FC236}">
                <a16:creationId xmlns:a16="http://schemas.microsoft.com/office/drawing/2014/main" id="{70AAD437-5551-4455-9A81-729EC79D2A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1A61D2-8715-4925-9D15-7DE6CF99AD98}"/>
              </a:ext>
            </a:extLst>
          </p:cNvPr>
          <p:cNvSpPr>
            <a:spLocks noGrp="1"/>
          </p:cNvSpPr>
          <p:nvPr>
            <p:ph type="sldNum" sz="quarter" idx="12"/>
          </p:nvPr>
        </p:nvSpPr>
        <p:spPr/>
        <p:txBody>
          <a:bodyPr/>
          <a:lstStyle/>
          <a:p>
            <a:fld id="{12FA43E5-3DE2-47E1-8FA8-0608F3D3472E}" type="slidenum">
              <a:rPr lang="en-US" smtClean="0"/>
              <a:t>‹#›</a:t>
            </a:fld>
            <a:endParaRPr lang="en-US"/>
          </a:p>
        </p:txBody>
      </p:sp>
    </p:spTree>
    <p:extLst>
      <p:ext uri="{BB962C8B-B14F-4D97-AF65-F5344CB8AC3E}">
        <p14:creationId xmlns:p14="http://schemas.microsoft.com/office/powerpoint/2010/main" val="136674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F8CF9C-D97A-4AD7-9F4F-F0938371C51D}"/>
              </a:ext>
            </a:extLst>
          </p:cNvPr>
          <p:cNvSpPr>
            <a:spLocks noGrp="1"/>
          </p:cNvSpPr>
          <p:nvPr>
            <p:ph type="dt" sz="half" idx="10"/>
          </p:nvPr>
        </p:nvSpPr>
        <p:spPr/>
        <p:txBody>
          <a:bodyPr/>
          <a:lstStyle/>
          <a:p>
            <a:fld id="{A1F8ED96-925C-4C56-A2B5-6422FA554DAA}" type="datetimeFigureOut">
              <a:rPr lang="en-US" smtClean="0"/>
              <a:t>2/3/2018</a:t>
            </a:fld>
            <a:endParaRPr lang="en-US"/>
          </a:p>
        </p:txBody>
      </p:sp>
      <p:sp>
        <p:nvSpPr>
          <p:cNvPr id="3" name="Footer Placeholder 2">
            <a:extLst>
              <a:ext uri="{FF2B5EF4-FFF2-40B4-BE49-F238E27FC236}">
                <a16:creationId xmlns:a16="http://schemas.microsoft.com/office/drawing/2014/main" id="{D3484AB1-D3DB-408A-9A7E-586E395E5D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B068F3-57CF-4EF3-A511-10423A6796B7}"/>
              </a:ext>
            </a:extLst>
          </p:cNvPr>
          <p:cNvSpPr>
            <a:spLocks noGrp="1"/>
          </p:cNvSpPr>
          <p:nvPr>
            <p:ph type="sldNum" sz="quarter" idx="12"/>
          </p:nvPr>
        </p:nvSpPr>
        <p:spPr/>
        <p:txBody>
          <a:bodyPr/>
          <a:lstStyle/>
          <a:p>
            <a:fld id="{12FA43E5-3DE2-47E1-8FA8-0608F3D3472E}" type="slidenum">
              <a:rPr lang="en-US" smtClean="0"/>
              <a:t>‹#›</a:t>
            </a:fld>
            <a:endParaRPr lang="en-US"/>
          </a:p>
        </p:txBody>
      </p:sp>
    </p:spTree>
    <p:extLst>
      <p:ext uri="{BB962C8B-B14F-4D97-AF65-F5344CB8AC3E}">
        <p14:creationId xmlns:p14="http://schemas.microsoft.com/office/powerpoint/2010/main" val="3464678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46650-D3DA-4E9E-B420-18A149E291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86251D-D537-4BA1-AE9C-C3342F952E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627707-3040-451E-A000-2F3219510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013379-86FE-46E0-858C-B636BBE2F3CB}"/>
              </a:ext>
            </a:extLst>
          </p:cNvPr>
          <p:cNvSpPr>
            <a:spLocks noGrp="1"/>
          </p:cNvSpPr>
          <p:nvPr>
            <p:ph type="dt" sz="half" idx="10"/>
          </p:nvPr>
        </p:nvSpPr>
        <p:spPr/>
        <p:txBody>
          <a:bodyPr/>
          <a:lstStyle/>
          <a:p>
            <a:fld id="{A1F8ED96-925C-4C56-A2B5-6422FA554DAA}" type="datetimeFigureOut">
              <a:rPr lang="en-US" smtClean="0"/>
              <a:t>2/3/2018</a:t>
            </a:fld>
            <a:endParaRPr lang="en-US"/>
          </a:p>
        </p:txBody>
      </p:sp>
      <p:sp>
        <p:nvSpPr>
          <p:cNvPr id="6" name="Footer Placeholder 5">
            <a:extLst>
              <a:ext uri="{FF2B5EF4-FFF2-40B4-BE49-F238E27FC236}">
                <a16:creationId xmlns:a16="http://schemas.microsoft.com/office/drawing/2014/main" id="{B473E8DE-F445-40C8-8902-38197E69AD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F41F0-2A94-4930-987E-ABAE0ACA6F2E}"/>
              </a:ext>
            </a:extLst>
          </p:cNvPr>
          <p:cNvSpPr>
            <a:spLocks noGrp="1"/>
          </p:cNvSpPr>
          <p:nvPr>
            <p:ph type="sldNum" sz="quarter" idx="12"/>
          </p:nvPr>
        </p:nvSpPr>
        <p:spPr/>
        <p:txBody>
          <a:bodyPr/>
          <a:lstStyle/>
          <a:p>
            <a:fld id="{12FA43E5-3DE2-47E1-8FA8-0608F3D3472E}" type="slidenum">
              <a:rPr lang="en-US" smtClean="0"/>
              <a:t>‹#›</a:t>
            </a:fld>
            <a:endParaRPr lang="en-US"/>
          </a:p>
        </p:txBody>
      </p:sp>
    </p:spTree>
    <p:extLst>
      <p:ext uri="{BB962C8B-B14F-4D97-AF65-F5344CB8AC3E}">
        <p14:creationId xmlns:p14="http://schemas.microsoft.com/office/powerpoint/2010/main" val="2822218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997DD-AF26-40C6-B050-A1AD99A510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9E4C19-2089-430E-BBF3-60976C0F2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F7593F-F789-44D1-869C-5C1AE10EB6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D9A508-1B1A-46B2-B4E1-2BDF7A2E5B15}"/>
              </a:ext>
            </a:extLst>
          </p:cNvPr>
          <p:cNvSpPr>
            <a:spLocks noGrp="1"/>
          </p:cNvSpPr>
          <p:nvPr>
            <p:ph type="dt" sz="half" idx="10"/>
          </p:nvPr>
        </p:nvSpPr>
        <p:spPr/>
        <p:txBody>
          <a:bodyPr/>
          <a:lstStyle/>
          <a:p>
            <a:fld id="{A1F8ED96-925C-4C56-A2B5-6422FA554DAA}" type="datetimeFigureOut">
              <a:rPr lang="en-US" smtClean="0"/>
              <a:t>2/3/2018</a:t>
            </a:fld>
            <a:endParaRPr lang="en-US"/>
          </a:p>
        </p:txBody>
      </p:sp>
      <p:sp>
        <p:nvSpPr>
          <p:cNvPr id="6" name="Footer Placeholder 5">
            <a:extLst>
              <a:ext uri="{FF2B5EF4-FFF2-40B4-BE49-F238E27FC236}">
                <a16:creationId xmlns:a16="http://schemas.microsoft.com/office/drawing/2014/main" id="{0ED961B4-7CF1-4506-A679-259E29857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FDC1DC-6612-4DA4-8F77-EC078E0D9BD7}"/>
              </a:ext>
            </a:extLst>
          </p:cNvPr>
          <p:cNvSpPr>
            <a:spLocks noGrp="1"/>
          </p:cNvSpPr>
          <p:nvPr>
            <p:ph type="sldNum" sz="quarter" idx="12"/>
          </p:nvPr>
        </p:nvSpPr>
        <p:spPr/>
        <p:txBody>
          <a:bodyPr/>
          <a:lstStyle/>
          <a:p>
            <a:fld id="{12FA43E5-3DE2-47E1-8FA8-0608F3D3472E}" type="slidenum">
              <a:rPr lang="en-US" smtClean="0"/>
              <a:t>‹#›</a:t>
            </a:fld>
            <a:endParaRPr lang="en-US"/>
          </a:p>
        </p:txBody>
      </p:sp>
    </p:spTree>
    <p:extLst>
      <p:ext uri="{BB962C8B-B14F-4D97-AF65-F5344CB8AC3E}">
        <p14:creationId xmlns:p14="http://schemas.microsoft.com/office/powerpoint/2010/main" val="103804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17D4A"/>
            </a:gs>
            <a:gs pos="23000">
              <a:srgbClr val="765D2F"/>
            </a:gs>
            <a:gs pos="69000">
              <a:srgbClr val="776443"/>
            </a:gs>
            <a:gs pos="97000">
              <a:srgbClr val="4C412E"/>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B88C3E-2C6E-477E-83AA-5F7D35C31C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8B8EA1-230E-4129-9A44-FF2275BE40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0D9C41-4810-4746-BE03-0904E7D484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8ED96-925C-4C56-A2B5-6422FA554DAA}" type="datetimeFigureOut">
              <a:rPr lang="en-US" smtClean="0"/>
              <a:t>2/3/2018</a:t>
            </a:fld>
            <a:endParaRPr lang="en-US"/>
          </a:p>
        </p:txBody>
      </p:sp>
      <p:sp>
        <p:nvSpPr>
          <p:cNvPr id="5" name="Footer Placeholder 4">
            <a:extLst>
              <a:ext uri="{FF2B5EF4-FFF2-40B4-BE49-F238E27FC236}">
                <a16:creationId xmlns:a16="http://schemas.microsoft.com/office/drawing/2014/main" id="{F1901A9E-4937-4CC1-B554-137B3E2EEE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A35AB5-96B3-426F-B421-E0093E50E6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A43E5-3DE2-47E1-8FA8-0608F3D3472E}" type="slidenum">
              <a:rPr lang="en-US" smtClean="0"/>
              <a:t>‹#›</a:t>
            </a:fld>
            <a:endParaRPr lang="en-US"/>
          </a:p>
        </p:txBody>
      </p:sp>
    </p:spTree>
    <p:extLst>
      <p:ext uri="{BB962C8B-B14F-4D97-AF65-F5344CB8AC3E}">
        <p14:creationId xmlns:p14="http://schemas.microsoft.com/office/powerpoint/2010/main" val="2630516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55831F-C4A4-4D26-B84E-6590771F9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3D054B3-A8DD-4C69-AFE7-DE9AB5D0FFC5}"/>
              </a:ext>
            </a:extLst>
          </p:cNvPr>
          <p:cNvSpPr>
            <a:spLocks noGrp="1"/>
          </p:cNvSpPr>
          <p:nvPr>
            <p:ph type="ctrTitle"/>
          </p:nvPr>
        </p:nvSpPr>
        <p:spPr>
          <a:xfrm>
            <a:off x="352926" y="468940"/>
            <a:ext cx="10315074" cy="1332079"/>
          </a:xfrm>
        </p:spPr>
        <p:txBody>
          <a:bodyPr anchor="t">
            <a:normAutofit/>
          </a:bodyPr>
          <a:lstStyle/>
          <a:p>
            <a:pPr algn="l"/>
            <a:r>
              <a:rPr lang="en-US" sz="7200" dirty="0">
                <a:solidFill>
                  <a:schemeClr val="accent4">
                    <a:lumMod val="40000"/>
                    <a:lumOff val="60000"/>
                  </a:schemeClr>
                </a:solidFill>
                <a:effectLst>
                  <a:outerShdw blurRad="38100" dist="38100" dir="2700000" algn="tl">
                    <a:srgbClr val="000000">
                      <a:alpha val="43137"/>
                    </a:srgbClr>
                  </a:outerShdw>
                </a:effectLst>
                <a:latin typeface="Gill Sans Ultra Bold Condensed" panose="020B0A06020104020203" pitchFamily="34" charset="0"/>
              </a:rPr>
              <a:t>Faulty Assumptions</a:t>
            </a:r>
          </a:p>
        </p:txBody>
      </p:sp>
      <p:sp>
        <p:nvSpPr>
          <p:cNvPr id="3" name="Subtitle 2">
            <a:extLst>
              <a:ext uri="{FF2B5EF4-FFF2-40B4-BE49-F238E27FC236}">
                <a16:creationId xmlns:a16="http://schemas.microsoft.com/office/drawing/2014/main" id="{B8FA518A-AFF0-4F20-974C-E4950ACD7371}"/>
              </a:ext>
            </a:extLst>
          </p:cNvPr>
          <p:cNvSpPr>
            <a:spLocks noGrp="1"/>
          </p:cNvSpPr>
          <p:nvPr>
            <p:ph type="subTitle" idx="1"/>
          </p:nvPr>
        </p:nvSpPr>
        <p:spPr>
          <a:xfrm>
            <a:off x="561474" y="1442078"/>
            <a:ext cx="9144000" cy="1655762"/>
          </a:xfrm>
        </p:spPr>
        <p:txBody>
          <a:bodyPr>
            <a:normAutofit/>
          </a:bodyPr>
          <a:lstStyle/>
          <a:p>
            <a:pPr algn="l"/>
            <a:r>
              <a:rPr lang="en-US" sz="4400" b="1" dirty="0">
                <a:solidFill>
                  <a:schemeClr val="bg1"/>
                </a:solidFill>
                <a:effectLst>
                  <a:outerShdw blurRad="38100" dist="38100" dir="2700000" algn="tl">
                    <a:srgbClr val="000000">
                      <a:alpha val="43137"/>
                    </a:srgbClr>
                  </a:outerShdw>
                </a:effectLst>
              </a:rPr>
              <a:t>Matthew 22:23-33</a:t>
            </a:r>
          </a:p>
        </p:txBody>
      </p:sp>
    </p:spTree>
    <p:extLst>
      <p:ext uri="{BB962C8B-B14F-4D97-AF65-F5344CB8AC3E}">
        <p14:creationId xmlns:p14="http://schemas.microsoft.com/office/powerpoint/2010/main" val="1519463142"/>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C3822-1091-4D77-976C-796178BC1877}"/>
              </a:ext>
            </a:extLst>
          </p:cNvPr>
          <p:cNvSpPr>
            <a:spLocks noGrp="1"/>
          </p:cNvSpPr>
          <p:nvPr>
            <p:ph type="title"/>
          </p:nvPr>
        </p:nvSpPr>
        <p:spPr>
          <a:xfrm>
            <a:off x="529389" y="237110"/>
            <a:ext cx="11133222" cy="998454"/>
          </a:xfrm>
        </p:spPr>
        <p:txBody>
          <a:bodyPr anchor="t">
            <a:normAutofit/>
          </a:bodyPr>
          <a:lstStyle/>
          <a:p>
            <a:r>
              <a:rPr lang="en-US" sz="5400" dirty="0">
                <a:solidFill>
                  <a:schemeClr val="accent4">
                    <a:lumMod val="40000"/>
                    <a:lumOff val="60000"/>
                  </a:schemeClr>
                </a:solidFill>
                <a:effectLst>
                  <a:outerShdw blurRad="38100" dist="38100" dir="2700000" algn="tl">
                    <a:srgbClr val="000000">
                      <a:alpha val="43137"/>
                    </a:srgbClr>
                  </a:outerShdw>
                </a:effectLst>
                <a:latin typeface="Gill Sans Ultra Bold Condensed" panose="020B0A06020104020203" pitchFamily="34" charset="0"/>
              </a:rPr>
              <a:t>The Sadducees’ Faulty Assumptions</a:t>
            </a:r>
          </a:p>
        </p:txBody>
      </p:sp>
      <p:sp>
        <p:nvSpPr>
          <p:cNvPr id="3" name="Content Placeholder 2">
            <a:extLst>
              <a:ext uri="{FF2B5EF4-FFF2-40B4-BE49-F238E27FC236}">
                <a16:creationId xmlns:a16="http://schemas.microsoft.com/office/drawing/2014/main" id="{E9FA5844-C40F-4609-9642-6044A2A6C2BB}"/>
              </a:ext>
            </a:extLst>
          </p:cNvPr>
          <p:cNvSpPr>
            <a:spLocks noGrp="1"/>
          </p:cNvSpPr>
          <p:nvPr>
            <p:ph idx="1"/>
          </p:nvPr>
        </p:nvSpPr>
        <p:spPr>
          <a:xfrm>
            <a:off x="529389" y="1363580"/>
            <a:ext cx="11133222" cy="4892841"/>
          </a:xfrm>
        </p:spPr>
        <p:txBody>
          <a:bodyPr>
            <a:normAutofit/>
          </a:bodyPr>
          <a:lstStyle/>
          <a:p>
            <a:pPr marL="401638" indent="-401638"/>
            <a:r>
              <a:rPr lang="en-US" sz="4400" b="1" dirty="0">
                <a:solidFill>
                  <a:schemeClr val="accent4">
                    <a:lumMod val="20000"/>
                    <a:lumOff val="80000"/>
                  </a:schemeClr>
                </a:solidFill>
              </a:rPr>
              <a:t>The assumptions they made regarding the doctrine of the resurrection showed they did not know scripture.</a:t>
            </a:r>
          </a:p>
          <a:p>
            <a:pPr marL="401638" indent="-401638"/>
            <a:r>
              <a:rPr lang="en-US" sz="4400" b="1" dirty="0">
                <a:solidFill>
                  <a:schemeClr val="accent4">
                    <a:lumMod val="20000"/>
                    <a:lumOff val="80000"/>
                  </a:schemeClr>
                </a:solidFill>
              </a:rPr>
              <a:t>The Sadducees also didn’t understand the power of God, having a very materialistic view that does not acknowledge the full extent of His creation.</a:t>
            </a:r>
          </a:p>
        </p:txBody>
      </p:sp>
    </p:spTree>
    <p:extLst>
      <p:ext uri="{BB962C8B-B14F-4D97-AF65-F5344CB8AC3E}">
        <p14:creationId xmlns:p14="http://schemas.microsoft.com/office/powerpoint/2010/main" val="113486440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C3822-1091-4D77-976C-796178BC1877}"/>
              </a:ext>
            </a:extLst>
          </p:cNvPr>
          <p:cNvSpPr>
            <a:spLocks noGrp="1"/>
          </p:cNvSpPr>
          <p:nvPr>
            <p:ph type="title"/>
          </p:nvPr>
        </p:nvSpPr>
        <p:spPr>
          <a:xfrm>
            <a:off x="529388" y="237110"/>
            <a:ext cx="11133221" cy="998454"/>
          </a:xfrm>
        </p:spPr>
        <p:txBody>
          <a:bodyPr anchor="t">
            <a:normAutofit/>
          </a:bodyPr>
          <a:lstStyle/>
          <a:p>
            <a:r>
              <a:rPr lang="en-US" sz="5400" dirty="0">
                <a:solidFill>
                  <a:schemeClr val="accent4">
                    <a:lumMod val="40000"/>
                    <a:lumOff val="60000"/>
                  </a:schemeClr>
                </a:solidFill>
                <a:effectLst>
                  <a:outerShdw blurRad="38100" dist="38100" dir="2700000" algn="tl">
                    <a:srgbClr val="000000">
                      <a:alpha val="43137"/>
                    </a:srgbClr>
                  </a:outerShdw>
                </a:effectLst>
                <a:latin typeface="Gill Sans Ultra Bold Condensed" panose="020B0A06020104020203" pitchFamily="34" charset="0"/>
              </a:rPr>
              <a:t>False Assumptions in Religion Today</a:t>
            </a:r>
          </a:p>
        </p:txBody>
      </p:sp>
      <p:sp>
        <p:nvSpPr>
          <p:cNvPr id="3" name="Content Placeholder 2">
            <a:extLst>
              <a:ext uri="{FF2B5EF4-FFF2-40B4-BE49-F238E27FC236}">
                <a16:creationId xmlns:a16="http://schemas.microsoft.com/office/drawing/2014/main" id="{E9FA5844-C40F-4609-9642-6044A2A6C2BB}"/>
              </a:ext>
            </a:extLst>
          </p:cNvPr>
          <p:cNvSpPr>
            <a:spLocks noGrp="1"/>
          </p:cNvSpPr>
          <p:nvPr>
            <p:ph idx="1"/>
          </p:nvPr>
        </p:nvSpPr>
        <p:spPr>
          <a:xfrm>
            <a:off x="529389" y="1235564"/>
            <a:ext cx="11133222" cy="5385326"/>
          </a:xfrm>
        </p:spPr>
        <p:txBody>
          <a:bodyPr>
            <a:normAutofit/>
          </a:bodyPr>
          <a:lstStyle/>
          <a:p>
            <a:pPr marL="401638" indent="-401638"/>
            <a:r>
              <a:rPr lang="en-US" sz="4400" b="1" dirty="0">
                <a:solidFill>
                  <a:schemeClr val="accent4">
                    <a:lumMod val="20000"/>
                    <a:lumOff val="80000"/>
                  </a:schemeClr>
                </a:solidFill>
              </a:rPr>
              <a:t>The thief hadn’t been forgiven before his crucifixion. (There is not direct statement of forgiveness, only the declaration, </a:t>
            </a:r>
            <a:r>
              <a:rPr lang="en-US" sz="4400" b="1" i="1" dirty="0">
                <a:solidFill>
                  <a:schemeClr val="accent4">
                    <a:lumMod val="20000"/>
                    <a:lumOff val="80000"/>
                  </a:schemeClr>
                </a:solidFill>
              </a:rPr>
              <a:t>“today you will be with Me in Paradise”, </a:t>
            </a:r>
            <a:r>
              <a:rPr lang="en-US" sz="4400" b="1" dirty="0">
                <a:solidFill>
                  <a:schemeClr val="accent4">
                    <a:lumMod val="20000"/>
                    <a:lumOff val="80000"/>
                  </a:schemeClr>
                </a:solidFill>
              </a:rPr>
              <a:t>Lk. 23:43)</a:t>
            </a:r>
          </a:p>
          <a:p>
            <a:pPr marL="401638" indent="-401638"/>
            <a:r>
              <a:rPr lang="en-US" sz="4400" b="1" dirty="0">
                <a:solidFill>
                  <a:schemeClr val="accent4">
                    <a:lumMod val="20000"/>
                    <a:lumOff val="80000"/>
                  </a:schemeClr>
                </a:solidFill>
              </a:rPr>
              <a:t>The thief hadn’t been baptized by John the Baptist.</a:t>
            </a:r>
          </a:p>
          <a:p>
            <a:pPr marL="401638" indent="-401638"/>
            <a:r>
              <a:rPr lang="en-US" sz="4400" b="1" dirty="0">
                <a:solidFill>
                  <a:schemeClr val="accent4">
                    <a:lumMod val="20000"/>
                    <a:lumOff val="80000"/>
                  </a:schemeClr>
                </a:solidFill>
              </a:rPr>
              <a:t>The terms of forgiveness for the thief were the same as they are today.</a:t>
            </a:r>
          </a:p>
          <a:p>
            <a:pPr marL="401638" indent="-401638"/>
            <a:endParaRPr lang="en-US" sz="4400" b="1" dirty="0">
              <a:solidFill>
                <a:schemeClr val="accent4">
                  <a:lumMod val="20000"/>
                  <a:lumOff val="80000"/>
                </a:schemeClr>
              </a:solidFill>
            </a:endParaRPr>
          </a:p>
        </p:txBody>
      </p:sp>
    </p:spTree>
    <p:extLst>
      <p:ext uri="{BB962C8B-B14F-4D97-AF65-F5344CB8AC3E}">
        <p14:creationId xmlns:p14="http://schemas.microsoft.com/office/powerpoint/2010/main" val="2190190444"/>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C3822-1091-4D77-976C-796178BC1877}"/>
              </a:ext>
            </a:extLst>
          </p:cNvPr>
          <p:cNvSpPr>
            <a:spLocks noGrp="1"/>
          </p:cNvSpPr>
          <p:nvPr>
            <p:ph type="title"/>
          </p:nvPr>
        </p:nvSpPr>
        <p:spPr>
          <a:xfrm>
            <a:off x="529388" y="237110"/>
            <a:ext cx="11133221" cy="998454"/>
          </a:xfrm>
        </p:spPr>
        <p:txBody>
          <a:bodyPr anchor="t">
            <a:normAutofit/>
          </a:bodyPr>
          <a:lstStyle/>
          <a:p>
            <a:r>
              <a:rPr lang="en-US" sz="5400" dirty="0">
                <a:solidFill>
                  <a:schemeClr val="accent4">
                    <a:lumMod val="40000"/>
                    <a:lumOff val="60000"/>
                  </a:schemeClr>
                </a:solidFill>
                <a:effectLst>
                  <a:outerShdw blurRad="38100" dist="38100" dir="2700000" algn="tl">
                    <a:srgbClr val="000000">
                      <a:alpha val="43137"/>
                    </a:srgbClr>
                  </a:outerShdw>
                </a:effectLst>
                <a:latin typeface="Gill Sans Ultra Bold Condensed" panose="020B0A06020104020203" pitchFamily="34" charset="0"/>
              </a:rPr>
              <a:t>Beware!</a:t>
            </a:r>
          </a:p>
        </p:txBody>
      </p:sp>
      <p:sp>
        <p:nvSpPr>
          <p:cNvPr id="3" name="Content Placeholder 2">
            <a:extLst>
              <a:ext uri="{FF2B5EF4-FFF2-40B4-BE49-F238E27FC236}">
                <a16:creationId xmlns:a16="http://schemas.microsoft.com/office/drawing/2014/main" id="{E9FA5844-C40F-4609-9642-6044A2A6C2BB}"/>
              </a:ext>
            </a:extLst>
          </p:cNvPr>
          <p:cNvSpPr>
            <a:spLocks noGrp="1"/>
          </p:cNvSpPr>
          <p:nvPr>
            <p:ph idx="1"/>
          </p:nvPr>
        </p:nvSpPr>
        <p:spPr>
          <a:xfrm>
            <a:off x="529389" y="1235564"/>
            <a:ext cx="11133222" cy="5385326"/>
          </a:xfrm>
        </p:spPr>
        <p:txBody>
          <a:bodyPr>
            <a:normAutofit/>
          </a:bodyPr>
          <a:lstStyle/>
          <a:p>
            <a:pPr marL="401638" indent="-401638"/>
            <a:r>
              <a:rPr lang="en-US" sz="4400" b="1" dirty="0">
                <a:solidFill>
                  <a:schemeClr val="accent4">
                    <a:lumMod val="20000"/>
                    <a:lumOff val="80000"/>
                  </a:schemeClr>
                </a:solidFill>
              </a:rPr>
              <a:t>Never accept a doctrine built upon an assumption  (“God doesn’t care how we worship Him…”, “All that is required is sincerity”, “We do many things for which we have no authority”, etc.)</a:t>
            </a:r>
          </a:p>
          <a:p>
            <a:pPr marL="401638" indent="-401638"/>
            <a:r>
              <a:rPr lang="en-US" sz="4400" b="1" dirty="0">
                <a:solidFill>
                  <a:schemeClr val="accent4">
                    <a:lumMod val="20000"/>
                    <a:lumOff val="80000"/>
                  </a:schemeClr>
                </a:solidFill>
              </a:rPr>
              <a:t>Everything we say and do must be authorized by Jesus! (Colossians 3:17)</a:t>
            </a:r>
          </a:p>
        </p:txBody>
      </p:sp>
    </p:spTree>
    <p:extLst>
      <p:ext uri="{BB962C8B-B14F-4D97-AF65-F5344CB8AC3E}">
        <p14:creationId xmlns:p14="http://schemas.microsoft.com/office/powerpoint/2010/main" val="403118149"/>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55831F-C4A4-4D26-B84E-6590771F9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3D054B3-A8DD-4C69-AFE7-DE9AB5D0FFC5}"/>
              </a:ext>
            </a:extLst>
          </p:cNvPr>
          <p:cNvSpPr>
            <a:spLocks noGrp="1"/>
          </p:cNvSpPr>
          <p:nvPr>
            <p:ph type="ctrTitle"/>
          </p:nvPr>
        </p:nvSpPr>
        <p:spPr>
          <a:xfrm>
            <a:off x="352926" y="468940"/>
            <a:ext cx="10315074" cy="1332079"/>
          </a:xfrm>
        </p:spPr>
        <p:txBody>
          <a:bodyPr anchor="t">
            <a:normAutofit/>
          </a:bodyPr>
          <a:lstStyle/>
          <a:p>
            <a:pPr algn="l"/>
            <a:r>
              <a:rPr lang="en-US" sz="7200" dirty="0">
                <a:solidFill>
                  <a:schemeClr val="accent4">
                    <a:lumMod val="40000"/>
                    <a:lumOff val="60000"/>
                  </a:schemeClr>
                </a:solidFill>
                <a:effectLst>
                  <a:outerShdw blurRad="38100" dist="38100" dir="2700000" algn="tl">
                    <a:srgbClr val="000000">
                      <a:alpha val="43137"/>
                    </a:srgbClr>
                  </a:outerShdw>
                </a:effectLst>
                <a:latin typeface="Gill Sans Ultra Bold Condensed" panose="020B0A06020104020203" pitchFamily="34" charset="0"/>
              </a:rPr>
              <a:t>Conclusion</a:t>
            </a:r>
          </a:p>
        </p:txBody>
      </p:sp>
      <p:sp>
        <p:nvSpPr>
          <p:cNvPr id="3" name="Subtitle 2">
            <a:extLst>
              <a:ext uri="{FF2B5EF4-FFF2-40B4-BE49-F238E27FC236}">
                <a16:creationId xmlns:a16="http://schemas.microsoft.com/office/drawing/2014/main" id="{B8FA518A-AFF0-4F20-974C-E4950ACD7371}"/>
              </a:ext>
            </a:extLst>
          </p:cNvPr>
          <p:cNvSpPr>
            <a:spLocks noGrp="1"/>
          </p:cNvSpPr>
          <p:nvPr>
            <p:ph type="subTitle" idx="1"/>
          </p:nvPr>
        </p:nvSpPr>
        <p:spPr>
          <a:xfrm>
            <a:off x="402354" y="1600240"/>
            <a:ext cx="6112476" cy="1655762"/>
          </a:xfrm>
        </p:spPr>
        <p:txBody>
          <a:bodyPr>
            <a:normAutofit/>
          </a:bodyPr>
          <a:lstStyle/>
          <a:p>
            <a:pPr algn="l"/>
            <a:r>
              <a:rPr lang="en-US" sz="4400" b="1" dirty="0">
                <a:solidFill>
                  <a:schemeClr val="bg1"/>
                </a:solidFill>
                <a:effectLst>
                  <a:outerShdw blurRad="38100" dist="38100" dir="2700000" algn="tl">
                    <a:srgbClr val="000000">
                      <a:alpha val="43137"/>
                    </a:srgbClr>
                  </a:outerShdw>
                </a:effectLst>
              </a:rPr>
              <a:t>Are you rightly dividing the word of Truth?</a:t>
            </a:r>
          </a:p>
        </p:txBody>
      </p:sp>
    </p:spTree>
    <p:extLst>
      <p:ext uri="{BB962C8B-B14F-4D97-AF65-F5344CB8AC3E}">
        <p14:creationId xmlns:p14="http://schemas.microsoft.com/office/powerpoint/2010/main" val="659562861"/>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552</Words>
  <Application>Microsoft Office PowerPoint</Application>
  <PresentationFormat>Widescreen</PresentationFormat>
  <Paragraphs>77</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Gill Sans Ultra Bold Condensed</vt:lpstr>
      <vt:lpstr>Calibri Light</vt:lpstr>
      <vt:lpstr>Calibri</vt:lpstr>
      <vt:lpstr>Arial</vt:lpstr>
      <vt:lpstr>Office Theme</vt:lpstr>
      <vt:lpstr>Faulty Assumptions</vt:lpstr>
      <vt:lpstr>The Sadducees’ Faulty Assumptions</vt:lpstr>
      <vt:lpstr>False Assumptions in Religion Today</vt:lpstr>
      <vt:lpstr>Beware!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Faulty Assumptions</dc:title>
  <dc:creator>Stan Cox</dc:creator>
  <cp:lastModifiedBy>Stan Cox</cp:lastModifiedBy>
  <cp:revision>15</cp:revision>
  <dcterms:created xsi:type="dcterms:W3CDTF">2018-02-02T02:30:09Z</dcterms:created>
  <dcterms:modified xsi:type="dcterms:W3CDTF">2018-02-04T04:29:15Z</dcterms:modified>
</cp:coreProperties>
</file>