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6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50B4-A10D-4186-8FC0-E00375869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2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C90A2-4257-44AA-9644-9E5D43BA0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0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0C27B-C6BB-4AA7-9DC8-C8D3FF46A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ED88-AB56-4136-80B3-00776DF95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33123-D841-4D62-98D3-CF71A90DB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4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DF37B-EB53-4202-B51F-C301DA08D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7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F630D-8470-43FB-8E53-8FAC5B29C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F9193-6234-4F67-B61B-8281DA521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1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434B1-A69C-4127-948E-67FD088AA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0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74A3-BB85-47CC-81A5-F2DF1D9AB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6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F866F-017F-4012-8263-4A908C2AF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6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99126F-7272-4DDE-A724-5607134F8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1638300" y="1714500"/>
            <a:ext cx="5867400" cy="3429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81200" y="2743200"/>
            <a:ext cx="5334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</a:rPr>
              <a:t>Do Not Overlook Your Speech!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895600" y="55626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James 3:1-12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81000" y="228600"/>
            <a:ext cx="838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 b="1"/>
              <a:t>Be Not Many Of You Teachers… Heavier Judgment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How To Guard Your Speech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Combat the selfish desire to PROMOTE SELF – “boasts” </a:t>
            </a:r>
            <a:r>
              <a:rPr lang="en-US" altLang="en-US" b="1" smtClean="0">
                <a:solidFill>
                  <a:srgbClr val="FF0000"/>
                </a:solidFill>
              </a:rPr>
              <a:t>(v. 5,9;</a:t>
            </a:r>
            <a:r>
              <a:rPr lang="en-US" altLang="en-US" b="1" smtClean="0"/>
              <a:t> cf. I Cor. 13:4)</a:t>
            </a:r>
          </a:p>
          <a:p>
            <a:pPr lvl="1" eaLnBrk="1" hangingPunct="1"/>
            <a:r>
              <a:rPr lang="en-US" altLang="en-US" b="1" smtClean="0"/>
              <a:t>I am important because I am in the know with a devastating rumor???</a:t>
            </a:r>
          </a:p>
          <a:p>
            <a:pPr eaLnBrk="1" hangingPunct="1"/>
            <a:r>
              <a:rPr lang="en-US" altLang="en-US" b="1" smtClean="0"/>
              <a:t>Combat the malevolent desire to DEMOTE OTHERS – “curse” </a:t>
            </a:r>
          </a:p>
          <a:p>
            <a:pPr lvl="1" eaLnBrk="1" hangingPunct="1"/>
            <a:r>
              <a:rPr lang="en-US" altLang="en-US" b="1" smtClean="0"/>
              <a:t>I can bring one lower through a harmful rumor – I will then be elevated???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590800" y="1905000"/>
            <a:ext cx="4572000" cy="3048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14600" y="2833688"/>
            <a:ext cx="480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chemeClr val="bg1"/>
                </a:solidFill>
              </a:rPr>
              <a:t>Pay Attention To Your Speech!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0"/>
            <a:ext cx="4572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It will strengthen You toward spiritual maturity!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0" y="0"/>
            <a:ext cx="4191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It can be destructive at any moment!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4800" y="5029200"/>
            <a:ext cx="42672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It is inconsistent to bless God and tear down man – curse !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334000" y="4953000"/>
            <a:ext cx="3810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Make what many overlook your constant focus!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/>
      <p:bldP spid="10247" grpId="0"/>
      <p:bldP spid="10248" grpId="0"/>
      <p:bldP spid="10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 Not Overlook Your Speech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Because the Discipline in controlling our speech gives us the ability to control the whole body </a:t>
            </a:r>
            <a:r>
              <a:rPr lang="en-US" altLang="en-US" b="1" smtClean="0">
                <a:solidFill>
                  <a:srgbClr val="FF0000"/>
                </a:solidFill>
              </a:rPr>
              <a:t>(3:1-4)</a:t>
            </a:r>
          </a:p>
          <a:p>
            <a:pPr lvl="1" eaLnBrk="1" hangingPunct="1"/>
            <a:r>
              <a:rPr lang="en-US" altLang="en-US" b="1" smtClean="0"/>
              <a:t>Spiritual Maturity – Mastery of Speech </a:t>
            </a:r>
            <a:r>
              <a:rPr lang="en-US" altLang="en-US" b="1" smtClean="0">
                <a:solidFill>
                  <a:schemeClr val="accent2"/>
                </a:solidFill>
              </a:rPr>
              <a:t>(Rom. 12:1, Eccl. 3:7)</a:t>
            </a:r>
          </a:p>
          <a:p>
            <a:pPr lvl="1" eaLnBrk="1" hangingPunct="1"/>
            <a:r>
              <a:rPr lang="en-US" altLang="en-US" b="1" i="1" smtClean="0"/>
              <a:t>“The conqueror of pleasure is not the man who never uses pleasure”</a:t>
            </a:r>
            <a:r>
              <a:rPr lang="en-US" altLang="en-US" b="1" smtClean="0"/>
              <a:t> –Aristippus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waterfallcreek.com.au/uploaded/album_photos_large_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5105400" y="1720850"/>
            <a:ext cx="3429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/>
              <a:t>Control the small member tongue  - able to bridle the whole body also </a:t>
            </a:r>
            <a:r>
              <a:rPr lang="en-US" altLang="en-US" sz="3600" b="1">
                <a:solidFill>
                  <a:srgbClr val="FF0000"/>
                </a:solidFill>
              </a:rPr>
              <a:t>(v. 2-3)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usstexasbb35.com/All-Photos/Dry-Dock/Texas-Drydock-rudder-close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5029200" y="1981200"/>
            <a:ext cx="3657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/>
              <a:t>Great ships turned by small rudder in great winds </a:t>
            </a:r>
            <a:r>
              <a:rPr lang="en-US" altLang="en-US" sz="3600" b="1">
                <a:solidFill>
                  <a:srgbClr val="FF0000"/>
                </a:solidFill>
              </a:rPr>
              <a:t>(v.4)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 Not Overlook Your Speech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Because of the Potentially  Destructive Force of our words </a:t>
            </a:r>
            <a:r>
              <a:rPr lang="en-US" altLang="en-US" b="1" smtClean="0">
                <a:solidFill>
                  <a:srgbClr val="FF0000"/>
                </a:solidFill>
              </a:rPr>
              <a:t>(v.5-8)</a:t>
            </a:r>
          </a:p>
          <a:p>
            <a:pPr lvl="1" eaLnBrk="1" hangingPunct="1"/>
            <a:r>
              <a:rPr lang="en-US" altLang="en-US" b="1" u="sng" smtClean="0"/>
              <a:t>LIKE A FIRE </a:t>
            </a:r>
            <a:r>
              <a:rPr lang="en-US" altLang="en-US" b="1" smtClean="0"/>
              <a:t> </a:t>
            </a:r>
            <a:r>
              <a:rPr lang="en-US" altLang="en-US" b="1" smtClean="0">
                <a:solidFill>
                  <a:schemeClr val="accent2"/>
                </a:solidFill>
              </a:rPr>
              <a:t>(Prov. 16:27, 26:18-19)</a:t>
            </a:r>
          </a:p>
          <a:p>
            <a:pPr lvl="1" eaLnBrk="1" hangingPunct="1"/>
            <a:r>
              <a:rPr lang="en-US" altLang="en-US" b="1" smtClean="0"/>
              <a:t>Often comes in the form of “whispering”  and “backbiting” – Gossip – Slander              </a:t>
            </a:r>
            <a:r>
              <a:rPr lang="en-US" altLang="en-US" b="1" smtClean="0">
                <a:solidFill>
                  <a:schemeClr val="accent2"/>
                </a:solidFill>
              </a:rPr>
              <a:t>(Rom. 1:29-30, 2 Cor. 12:20) </a:t>
            </a:r>
          </a:p>
          <a:p>
            <a:pPr lvl="1" eaLnBrk="1" hangingPunct="1"/>
            <a:r>
              <a:rPr lang="en-US" altLang="en-US" b="1" smtClean="0"/>
              <a:t>Murmuring ; “hiss like a serpent” (whispering) </a:t>
            </a:r>
            <a:r>
              <a:rPr lang="en-US" altLang="en-US" b="1" smtClean="0">
                <a:solidFill>
                  <a:schemeClr val="accent2"/>
                </a:solidFill>
              </a:rPr>
              <a:t>(Deut. 1:27, Psm. 41:7, Prov. 16:28)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 Not Overlook Your Speech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Because of the Potentially  Destructive Force of our words </a:t>
            </a:r>
            <a:r>
              <a:rPr lang="en-US" altLang="en-US" b="1" smtClean="0">
                <a:solidFill>
                  <a:srgbClr val="FF0000"/>
                </a:solidFill>
              </a:rPr>
              <a:t>(v.5-8)</a:t>
            </a:r>
          </a:p>
          <a:p>
            <a:pPr lvl="1" eaLnBrk="1" hangingPunct="1"/>
            <a:r>
              <a:rPr lang="en-US" altLang="en-US" b="1" u="sng" smtClean="0"/>
              <a:t>LIKE A FIRE </a:t>
            </a:r>
            <a:r>
              <a:rPr lang="en-US" altLang="en-US" b="1" smtClean="0"/>
              <a:t> </a:t>
            </a:r>
            <a:r>
              <a:rPr lang="en-US" altLang="en-US" b="1" smtClean="0">
                <a:solidFill>
                  <a:schemeClr val="accent2"/>
                </a:solidFill>
              </a:rPr>
              <a:t>(Prov. 16:27, 26:18-19)</a:t>
            </a:r>
          </a:p>
          <a:p>
            <a:pPr lvl="1" eaLnBrk="1" hangingPunct="1"/>
            <a:r>
              <a:rPr lang="en-US" altLang="en-US" b="1" smtClean="0"/>
              <a:t>Often spreads through a willing listener </a:t>
            </a:r>
            <a:r>
              <a:rPr lang="en-US" altLang="en-US" b="1" smtClean="0">
                <a:solidFill>
                  <a:schemeClr val="accent2"/>
                </a:solidFill>
              </a:rPr>
              <a:t>(Prov.18:8)</a:t>
            </a:r>
          </a:p>
          <a:p>
            <a:pPr lvl="1" eaLnBrk="1" hangingPunct="1"/>
            <a:r>
              <a:rPr lang="en-US" altLang="en-US" b="1" smtClean="0"/>
              <a:t>Many contentions can cease                    </a:t>
            </a:r>
            <a:r>
              <a:rPr lang="en-US" altLang="en-US" b="1" smtClean="0">
                <a:solidFill>
                  <a:schemeClr val="accent2"/>
                </a:solidFill>
              </a:rPr>
              <a:t>(Prov. 26:20. 25:23, Psm. 15:3)</a:t>
            </a:r>
          </a:p>
          <a:p>
            <a:pPr lvl="1" eaLnBrk="1" hangingPunct="1"/>
            <a:r>
              <a:rPr lang="en-US" altLang="en-US" b="1" smtClean="0"/>
              <a:t>A Problem for every generation – </a:t>
            </a:r>
            <a:r>
              <a:rPr lang="en-US" altLang="en-US" b="1" i="1" smtClean="0"/>
              <a:t>“wheel of nature” </a:t>
            </a:r>
          </a:p>
          <a:p>
            <a:pPr lvl="1" eaLnBrk="1" hangingPunct="1"/>
            <a:r>
              <a:rPr lang="en-US" altLang="en-US" b="1" smtClean="0"/>
              <a:t>Influenced by </a:t>
            </a:r>
            <a:r>
              <a:rPr lang="en-US" altLang="en-US" b="1" i="1" smtClean="0"/>
              <a:t>“Hell”</a:t>
            </a:r>
            <a:r>
              <a:rPr lang="en-US" altLang="en-US" b="1" smtClean="0"/>
              <a:t> – Gehenna </a:t>
            </a:r>
            <a:r>
              <a:rPr lang="en-US" altLang="en-US" b="1" smtClean="0">
                <a:solidFill>
                  <a:schemeClr val="accent2"/>
                </a:solidFill>
              </a:rPr>
              <a:t>(Matt. 5:22)</a:t>
            </a:r>
          </a:p>
          <a:p>
            <a:pPr lvl="1" eaLnBrk="1" hangingPunct="1"/>
            <a:endParaRPr lang="en-US" altLang="en-US" b="1" smtClean="0">
              <a:solidFill>
                <a:schemeClr val="accent2"/>
              </a:solidFill>
            </a:endParaRPr>
          </a:p>
          <a:p>
            <a:pPr lvl="2" eaLnBrk="1" hangingPunct="1"/>
            <a:endParaRPr lang="en-US" altLang="en-US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 Not Overlook Your Speech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Like a deadly poison </a:t>
            </a:r>
            <a:r>
              <a:rPr lang="en-US" altLang="en-US" b="1" smtClean="0">
                <a:solidFill>
                  <a:srgbClr val="FF0000"/>
                </a:solidFill>
              </a:rPr>
              <a:t>(v.8)</a:t>
            </a:r>
          </a:p>
          <a:p>
            <a:pPr eaLnBrk="1" hangingPunct="1"/>
            <a:r>
              <a:rPr lang="en-US" altLang="en-US" b="1" smtClean="0"/>
              <a:t>Animals Tamed </a:t>
            </a:r>
            <a:r>
              <a:rPr lang="en-US" altLang="en-US" b="1" smtClean="0">
                <a:solidFill>
                  <a:srgbClr val="FF0000"/>
                </a:solidFill>
              </a:rPr>
              <a:t>(Gen. 1:28, Psm. 8:6)</a:t>
            </a:r>
          </a:p>
          <a:p>
            <a:pPr eaLnBrk="1" hangingPunct="1"/>
            <a:r>
              <a:rPr lang="en-US" altLang="en-US" b="1" smtClean="0"/>
              <a:t>Tongue can no man tame – restless evil </a:t>
            </a:r>
            <a:r>
              <a:rPr lang="en-US" altLang="en-US" b="1" smtClean="0">
                <a:solidFill>
                  <a:srgbClr val="FF0000"/>
                </a:solidFill>
              </a:rPr>
              <a:t>(Rom. 3:13)</a:t>
            </a:r>
          </a:p>
          <a:p>
            <a:pPr lvl="2" eaLnBrk="1" hangingPunct="1"/>
            <a:endParaRPr lang="en-US" altLang="en-US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 Not Overlook Your Speech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Because we can manifest INCONSISTENCY through our speech </a:t>
            </a:r>
            <a:r>
              <a:rPr lang="en-US" altLang="en-US" b="1" smtClean="0">
                <a:solidFill>
                  <a:srgbClr val="FF0000"/>
                </a:solidFill>
              </a:rPr>
              <a:t>(v.9-12)</a:t>
            </a:r>
            <a:r>
              <a:rPr lang="en-US" altLang="en-US" b="1" smtClean="0"/>
              <a:t>.</a:t>
            </a:r>
          </a:p>
          <a:p>
            <a:pPr lvl="1" eaLnBrk="1" hangingPunct="1"/>
            <a:r>
              <a:rPr lang="en-US" altLang="en-US" b="1" smtClean="0"/>
              <a:t>Bless God – Curse Man (image of God)   </a:t>
            </a:r>
            <a:r>
              <a:rPr lang="en-US" altLang="en-US" b="1" smtClean="0">
                <a:solidFill>
                  <a:schemeClr val="accent2"/>
                </a:solidFill>
              </a:rPr>
              <a:t>(Gen. 1:26, 9:6, cf. Mk. 11:21)</a:t>
            </a:r>
          </a:p>
          <a:p>
            <a:pPr lvl="1" eaLnBrk="1" hangingPunct="1"/>
            <a:r>
              <a:rPr lang="en-US" altLang="en-US" b="1" smtClean="0"/>
              <a:t>Illustrations: Same Fountain opening: bitter and sweet??? Fig trees yield olives??? Vines yield figs??? Salt water yield sweet??? </a:t>
            </a:r>
          </a:p>
          <a:p>
            <a:pPr lvl="1" eaLnBrk="1" hangingPunct="1"/>
            <a:r>
              <a:rPr lang="en-US" altLang="en-US" b="1" i="1" smtClean="0"/>
              <a:t>“ought not to be”</a:t>
            </a:r>
            <a:endParaRPr lang="en-US" altLang="en-US" b="1" i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Do Not Overlook Your Speech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4864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Our Speech Should Be…</a:t>
            </a:r>
          </a:p>
          <a:p>
            <a:pPr lvl="1" eaLnBrk="1" hangingPunct="1"/>
            <a:r>
              <a:rPr lang="en-US" altLang="en-US" b="1" smtClean="0"/>
              <a:t>That which Blesses man, not curses him               </a:t>
            </a:r>
            <a:r>
              <a:rPr lang="en-US" altLang="en-US" b="1" smtClean="0">
                <a:solidFill>
                  <a:schemeClr val="accent2"/>
                </a:solidFill>
              </a:rPr>
              <a:t>(Rom. 12:14. Lk. 6:28)</a:t>
            </a:r>
          </a:p>
          <a:p>
            <a:pPr lvl="1" eaLnBrk="1" hangingPunct="1"/>
            <a:r>
              <a:rPr lang="en-US" altLang="en-US" b="1" smtClean="0"/>
              <a:t>That which edifies – builds up – not tears down </a:t>
            </a:r>
            <a:r>
              <a:rPr lang="en-US" altLang="en-US" b="1" smtClean="0">
                <a:solidFill>
                  <a:schemeClr val="accent2"/>
                </a:solidFill>
              </a:rPr>
              <a:t>(Eph. 4:29, I Cor. 14:2-3, Col. 4:6)</a:t>
            </a:r>
          </a:p>
          <a:p>
            <a:pPr lvl="1" eaLnBrk="1" hangingPunct="1"/>
            <a:r>
              <a:rPr lang="en-US" altLang="en-US" b="1" smtClean="0"/>
              <a:t>That which Gives Grace to those who hear                  </a:t>
            </a:r>
            <a:r>
              <a:rPr lang="en-US" altLang="en-US" b="1" smtClean="0">
                <a:solidFill>
                  <a:schemeClr val="accent2"/>
                </a:solidFill>
              </a:rPr>
              <a:t>(Eph. 4:29)</a:t>
            </a:r>
          </a:p>
          <a:p>
            <a:pPr lvl="1" eaLnBrk="1" hangingPunct="1"/>
            <a:r>
              <a:rPr lang="en-US" altLang="en-US" b="1" smtClean="0"/>
              <a:t>Full of Thanksgiving – not murmurings                 </a:t>
            </a:r>
            <a:r>
              <a:rPr lang="en-US" altLang="en-US" b="1" smtClean="0">
                <a:solidFill>
                  <a:schemeClr val="accent2"/>
                </a:solidFill>
              </a:rPr>
              <a:t>(Eph. 5:4, Phil. 2:14-15)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550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PowerPoint Presentation</vt:lpstr>
      <vt:lpstr>Do Not Overlook Your Speech</vt:lpstr>
      <vt:lpstr>PowerPoint Presentation</vt:lpstr>
      <vt:lpstr>PowerPoint Presentation</vt:lpstr>
      <vt:lpstr>Do Not Overlook Your Speech</vt:lpstr>
      <vt:lpstr>Do Not Overlook Your Speech</vt:lpstr>
      <vt:lpstr>Do Not Overlook Your Speech</vt:lpstr>
      <vt:lpstr>Do Not Overlook Your Speech</vt:lpstr>
      <vt:lpstr>Do Not Overlook Your Speech</vt:lpstr>
      <vt:lpstr>How To Guard Your Speech</vt:lpstr>
      <vt:lpstr>PowerPoint Presentation</vt:lpstr>
      <vt:lpstr>PowerPoint Presentation</vt:lpstr>
    </vt:vector>
  </TitlesOfParts>
  <Company>Parkview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 Fite</dc:creator>
  <cp:lastModifiedBy>Stan</cp:lastModifiedBy>
  <cp:revision>15</cp:revision>
  <dcterms:created xsi:type="dcterms:W3CDTF">2006-03-17T16:48:26Z</dcterms:created>
  <dcterms:modified xsi:type="dcterms:W3CDTF">2013-11-10T04:15:12Z</dcterms:modified>
</cp:coreProperties>
</file>