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B4186-89D0-45D2-B88F-F50D08E4D26E}" v="6" dt="2023-01-11T06:51:07.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559" autoAdjust="0"/>
  </p:normalViewPr>
  <p:slideViewPr>
    <p:cSldViewPr snapToGrid="0">
      <p:cViewPr varScale="1">
        <p:scale>
          <a:sx n="31" d="100"/>
          <a:sy n="31" d="100"/>
        </p:scale>
        <p:origin x="1138" y="38"/>
      </p:cViewPr>
      <p:guideLst/>
    </p:cSldViewPr>
  </p:slideViewPr>
  <p:notesTextViewPr>
    <p:cViewPr>
      <p:scale>
        <a:sx n="1" d="1"/>
        <a:sy n="1" d="1"/>
      </p:scale>
      <p:origin x="0" y="0"/>
    </p:cViewPr>
  </p:notesTextViewPr>
  <p:notesViewPr>
    <p:cSldViewPr snapToGrid="0">
      <p:cViewPr varScale="1">
        <p:scale>
          <a:sx n="60" d="100"/>
          <a:sy n="60" d="100"/>
        </p:scale>
        <p:origin x="147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3EB4186-89D0-45D2-B88F-F50D08E4D26E}"/>
    <pc:docChg chg="custSel modSld modNotesMaster modHandout">
      <pc:chgData name="Stan Cox" userId="9376f276357bfffd" providerId="LiveId" clId="{43EB4186-89D0-45D2-B88F-F50D08E4D26E}" dt="2023-01-11T06:51:23.706" v="187" actId="478"/>
      <pc:docMkLst>
        <pc:docMk/>
      </pc:docMkLst>
      <pc:sldChg chg="addSp delSp modSp mod">
        <pc:chgData name="Stan Cox" userId="9376f276357bfffd" providerId="LiveId" clId="{43EB4186-89D0-45D2-B88F-F50D08E4D26E}" dt="2023-01-11T06:51:23.706" v="187" actId="478"/>
        <pc:sldMkLst>
          <pc:docMk/>
          <pc:sldMk cId="873082716" sldId="256"/>
        </pc:sldMkLst>
        <pc:spChg chg="del mod">
          <ac:chgData name="Stan Cox" userId="9376f276357bfffd" providerId="LiveId" clId="{43EB4186-89D0-45D2-B88F-F50D08E4D26E}" dt="2023-01-11T06:51:23.706" v="187" actId="478"/>
          <ac:spMkLst>
            <pc:docMk/>
            <pc:sldMk cId="873082716" sldId="256"/>
            <ac:spMk id="3" creationId="{36EA957E-159F-F8F5-ED9C-06FB78C47E6E}"/>
          </ac:spMkLst>
        </pc:spChg>
        <pc:spChg chg="add mod">
          <ac:chgData name="Stan Cox" userId="9376f276357bfffd" providerId="LiveId" clId="{43EB4186-89D0-45D2-B88F-F50D08E4D26E}" dt="2023-01-11T06:51:23.706" v="187" actId="478"/>
          <ac:spMkLst>
            <pc:docMk/>
            <pc:sldMk cId="873082716" sldId="256"/>
            <ac:spMk id="5" creationId="{F424EF0D-3016-48D6-4474-2B8859B1EF55}"/>
          </ac:spMkLst>
        </pc:spChg>
      </pc:sldChg>
      <pc:sldChg chg="modSp mod">
        <pc:chgData name="Stan Cox" userId="9376f276357bfffd" providerId="LiveId" clId="{43EB4186-89D0-45D2-B88F-F50D08E4D26E}" dt="2023-01-11T06:46:40.904" v="12" actId="1036"/>
        <pc:sldMkLst>
          <pc:docMk/>
          <pc:sldMk cId="4235557178" sldId="258"/>
        </pc:sldMkLst>
        <pc:spChg chg="mod">
          <ac:chgData name="Stan Cox" userId="9376f276357bfffd" providerId="LiveId" clId="{43EB4186-89D0-45D2-B88F-F50D08E4D26E}" dt="2023-01-11T06:46:40.904" v="12" actId="1036"/>
          <ac:spMkLst>
            <pc:docMk/>
            <pc:sldMk cId="4235557178" sldId="258"/>
            <ac:spMk id="3" creationId="{36EA957E-159F-F8F5-ED9C-06FB78C47E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552E4-C092-CDE5-59ED-256D89D5AFFF}"/>
              </a:ext>
            </a:extLst>
          </p:cNvPr>
          <p:cNvSpPr>
            <a:spLocks noGrp="1"/>
          </p:cNvSpPr>
          <p:nvPr>
            <p:ph type="hdr" sz="quarter"/>
          </p:nvPr>
        </p:nvSpPr>
        <p:spPr>
          <a:xfrm>
            <a:off x="0" y="0"/>
            <a:ext cx="3037840" cy="735965"/>
          </a:xfrm>
          <a:prstGeom prst="rect">
            <a:avLst/>
          </a:prstGeom>
        </p:spPr>
        <p:txBody>
          <a:bodyPr vert="horz" lIns="93177" tIns="46589" rIns="93177" bIns="46589" rtlCol="0"/>
          <a:lstStyle>
            <a:lvl1pPr algn="l">
              <a:defRPr sz="1200"/>
            </a:lvl1pPr>
          </a:lstStyle>
          <a:p>
            <a:r>
              <a:rPr lang="en-US" sz="1400" dirty="0">
                <a:latin typeface="Acme" panose="02000706050000020004" pitchFamily="2" charset="0"/>
              </a:rPr>
              <a:t>Foundational Concepts:</a:t>
            </a:r>
          </a:p>
          <a:p>
            <a:r>
              <a:rPr lang="en-US" sz="2900" dirty="0">
                <a:latin typeface="Blackadder ITC" panose="04020505051007020D02" pitchFamily="82" charset="0"/>
              </a:rPr>
              <a:t>Repentance</a:t>
            </a:r>
          </a:p>
        </p:txBody>
      </p:sp>
      <p:sp>
        <p:nvSpPr>
          <p:cNvPr id="3" name="Date Placeholder 2">
            <a:extLst>
              <a:ext uri="{FF2B5EF4-FFF2-40B4-BE49-F238E27FC236}">
                <a16:creationId xmlns:a16="http://schemas.microsoft.com/office/drawing/2014/main" id="{67E4276E-77C2-2D48-0A4B-C1FFAD1B6A3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January 15, 2023 @ 11am</a:t>
            </a:r>
          </a:p>
        </p:txBody>
      </p:sp>
      <p:sp>
        <p:nvSpPr>
          <p:cNvPr id="4" name="Footer Placeholder 3">
            <a:extLst>
              <a:ext uri="{FF2B5EF4-FFF2-40B4-BE49-F238E27FC236}">
                <a16:creationId xmlns:a16="http://schemas.microsoft.com/office/drawing/2014/main" id="{18AC66D6-9E8A-D548-683B-1A78EB4AF3B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0363797-74AF-3CB0-BA8D-AC864841E81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B80157E3-F2B6-479A-B696-B96C6A826D70}" type="slidenum">
              <a:rPr lang="en-US" smtClean="0"/>
              <a:t>‹#›</a:t>
            </a:fld>
            <a:endParaRPr lang="en-US" dirty="0"/>
          </a:p>
        </p:txBody>
      </p:sp>
    </p:spTree>
    <p:extLst>
      <p:ext uri="{BB962C8B-B14F-4D97-AF65-F5344CB8AC3E}">
        <p14:creationId xmlns:p14="http://schemas.microsoft.com/office/powerpoint/2010/main" val="1392471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3BC506-75C6-431E-9115-378C22F379CF}" type="datetimeFigureOut">
              <a:rPr lang="en-US" smtClean="0"/>
              <a:t>1/10/2023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B4B717-3A6D-4305-A20E-4CDC36A81710}" type="slidenum">
              <a:rPr lang="en-US" smtClean="0"/>
              <a:t>‹#›</a:t>
            </a:fld>
            <a:endParaRPr lang="en-US"/>
          </a:p>
        </p:txBody>
      </p:sp>
    </p:spTree>
    <p:extLst>
      <p:ext uri="{BB962C8B-B14F-4D97-AF65-F5344CB8AC3E}">
        <p14:creationId xmlns:p14="http://schemas.microsoft.com/office/powerpoint/2010/main" val="102346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(Scripture Reading: Acts 26:14-21)</a:t>
            </a:r>
          </a:p>
          <a:p>
            <a:pPr algn="l"/>
            <a:r>
              <a:rPr lang="en-US" b="1" i="0" dirty="0">
                <a:solidFill>
                  <a:srgbClr val="000000"/>
                </a:solidFill>
                <a:effectLst/>
                <a:latin typeface="+mn-lt"/>
              </a:rPr>
              <a:t>Introduction:</a:t>
            </a: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The Hebrew writer discussed the lack of steadfastness present among his readers. This had led to digression.  His suggestion is found in chapter 6</a:t>
            </a:r>
          </a:p>
          <a:p>
            <a:r>
              <a:rPr lang="en-US" b="1" i="0" dirty="0">
                <a:solidFill>
                  <a:srgbClr val="000000"/>
                </a:solidFill>
                <a:effectLst/>
                <a:latin typeface="+mn-lt"/>
                <a:ea typeface="Calibri" panose="020F0502020204030204" pitchFamily="34" charset="0"/>
                <a:cs typeface="Calibri" panose="020F0502020204030204" pitchFamily="34" charset="0"/>
              </a:rPr>
              <a:t>(Hebrews 6:</a:t>
            </a:r>
            <a:r>
              <a:rPr lang="en-US" b="1" dirty="0">
                <a:latin typeface="+mn-lt"/>
              </a:rPr>
              <a:t>1-3), </a:t>
            </a:r>
            <a:r>
              <a:rPr lang="en-US" i="1" dirty="0">
                <a:latin typeface="+mn-lt"/>
              </a:rPr>
              <a:t>“Therefore, leaving the discussion of the elementary principles of Christ, let us go on to perfection, not laying again the foundation of repentance from dead works and of faith toward God,</a:t>
            </a:r>
            <a:r>
              <a:rPr lang="en-US" i="1" baseline="30000" dirty="0">
                <a:latin typeface="+mn-lt"/>
              </a:rPr>
              <a:t> 2</a:t>
            </a:r>
            <a:r>
              <a:rPr lang="en-US" i="1" dirty="0">
                <a:latin typeface="+mn-lt"/>
              </a:rPr>
              <a:t> of the doctrine of baptisms, of laying on of hands, of resurrection of the dead, and of eternal judgment.</a:t>
            </a:r>
            <a:r>
              <a:rPr lang="en-US" i="1" baseline="30000" dirty="0">
                <a:latin typeface="+mn-lt"/>
              </a:rPr>
              <a:t> 3</a:t>
            </a:r>
            <a:r>
              <a:rPr lang="en-US" i="1" dirty="0">
                <a:latin typeface="+mn-lt"/>
              </a:rPr>
              <a:t> And this we will do if God permits.”</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The fact the admonition was to leave the elementary principles is an indication that they were continually needing instruction in the matter.</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Interestingly, one of the areas where a lack of knowledge was shown is on the subject of </a:t>
            </a:r>
            <a:r>
              <a:rPr lang="en-US" b="0" i="1" dirty="0">
                <a:solidFill>
                  <a:srgbClr val="000000"/>
                </a:solidFill>
                <a:effectLst/>
                <a:latin typeface="+mn-lt"/>
                <a:ea typeface="Calibri" panose="020F0502020204030204" pitchFamily="34" charset="0"/>
                <a:cs typeface="Calibri" panose="020F0502020204030204" pitchFamily="34" charset="0"/>
              </a:rPr>
              <a:t>“repentance from deal works.”</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The same misunderstanding concerning the subject of repentance is present in our day among religious people, and even some in God’s house</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Let’s discuss the matter today</a:t>
            </a: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First, consider the language of our first text, </a:t>
            </a:r>
            <a:r>
              <a:rPr lang="en-US" b="0" i="1" dirty="0">
                <a:solidFill>
                  <a:srgbClr val="000000"/>
                </a:solidFill>
                <a:effectLst/>
                <a:latin typeface="+mn-lt"/>
                <a:ea typeface="Calibri" panose="020F0502020204030204" pitchFamily="34" charset="0"/>
                <a:cs typeface="Calibri" panose="020F0502020204030204" pitchFamily="34" charset="0"/>
              </a:rPr>
              <a:t>“repentance from dead works.”</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The context surrounds the foundations of the gospel, or first principles. Regarding the redemption of men, the phrase “dead works” would have reference to the works which bring death – sin.</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Sin brings separation from God, and spiritual death</a:t>
            </a:r>
          </a:p>
          <a:p>
            <a:r>
              <a:rPr lang="en-US" b="1" i="0" dirty="0">
                <a:solidFill>
                  <a:srgbClr val="000000"/>
                </a:solidFill>
                <a:effectLst/>
                <a:latin typeface="+mn-lt"/>
                <a:ea typeface="Calibri" panose="020F0502020204030204" pitchFamily="34" charset="0"/>
                <a:cs typeface="Calibri" panose="020F0502020204030204" pitchFamily="34" charset="0"/>
              </a:rPr>
              <a:t>(Isaiah</a:t>
            </a:r>
            <a:r>
              <a:rPr lang="en-US" b="1" dirty="0">
                <a:latin typeface="+mn-lt"/>
              </a:rPr>
              <a:t> 59:1-3), </a:t>
            </a:r>
            <a:r>
              <a:rPr lang="en-US" i="1" dirty="0">
                <a:latin typeface="+mn-lt"/>
              </a:rPr>
              <a:t>“Behold, the Lord's hand is not shortened, that it cannot save; nor His ear heavy, that it cannot hear. </a:t>
            </a:r>
            <a:r>
              <a:rPr lang="en-US" i="1" baseline="30000" dirty="0">
                <a:latin typeface="+mn-lt"/>
              </a:rPr>
              <a:t>2</a:t>
            </a:r>
            <a:r>
              <a:rPr lang="en-US" i="1" dirty="0">
                <a:latin typeface="+mn-lt"/>
              </a:rPr>
              <a:t> But your iniquities have separated you from your God; and your sins have hidden His face from you, so that He will not hear. </a:t>
            </a:r>
            <a:r>
              <a:rPr lang="en-US" i="1" baseline="30000" dirty="0">
                <a:latin typeface="+mn-lt"/>
              </a:rPr>
              <a:t>3</a:t>
            </a:r>
            <a:r>
              <a:rPr lang="en-US" i="1" dirty="0">
                <a:latin typeface="+mn-lt"/>
              </a:rPr>
              <a:t> For your hands are defiled with blood, and your fingers with iniquity; your lips have spoken lies, your tongue has muttered perversity.”</a:t>
            </a:r>
          </a:p>
          <a:p>
            <a:r>
              <a:rPr lang="en-US" b="1" i="0" dirty="0">
                <a:solidFill>
                  <a:srgbClr val="000000"/>
                </a:solidFill>
                <a:effectLst/>
                <a:latin typeface="+mn-lt"/>
                <a:ea typeface="Calibri" panose="020F0502020204030204" pitchFamily="34" charset="0"/>
                <a:cs typeface="Calibri" panose="020F0502020204030204" pitchFamily="34" charset="0"/>
              </a:rPr>
              <a:t>(Romans 6:23),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For the wages of sin is death, but the gift of God is eternal life in Christ Jesus our Lord.”</a:t>
            </a:r>
            <a:endParaRPr lang="en-US" b="0" i="1" dirty="0">
              <a:solidFill>
                <a:srgbClr val="000000"/>
              </a:solidFill>
              <a:effectLst/>
              <a:latin typeface="+mn-lt"/>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In fact, repentance has been a continual emphasis of God’s message to man from the dawn of mankind</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The Patriarch Job, though greatly provoked, recognized his sin in questioning God.  Note his words…</a:t>
            </a:r>
          </a:p>
          <a:p>
            <a:r>
              <a:rPr lang="en-US" b="1" i="0" dirty="0">
                <a:solidFill>
                  <a:srgbClr val="000000"/>
                </a:solidFill>
                <a:effectLst/>
                <a:latin typeface="+mn-lt"/>
                <a:ea typeface="Calibri" panose="020F0502020204030204" pitchFamily="34" charset="0"/>
                <a:cs typeface="Calibri" panose="020F0502020204030204" pitchFamily="34" charset="0"/>
              </a:rPr>
              <a:t>(Job 42:1-6),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Then Job answered the Lord and said: </a:t>
            </a:r>
            <a:r>
              <a:rPr lang="en-US" i="1" baseline="30000" dirty="0">
                <a:latin typeface="+mn-lt"/>
              </a:rPr>
              <a:t>2</a:t>
            </a:r>
            <a:r>
              <a:rPr lang="en-US" i="1" dirty="0">
                <a:latin typeface="+mn-lt"/>
              </a:rPr>
              <a:t> “I know that You can do everything, and that no purpose of Yours can be withheld from You. </a:t>
            </a:r>
            <a:r>
              <a:rPr lang="en-US" i="1" baseline="30000" dirty="0">
                <a:latin typeface="+mn-lt"/>
              </a:rPr>
              <a:t>3</a:t>
            </a:r>
            <a:r>
              <a:rPr lang="en-US" i="1" dirty="0">
                <a:latin typeface="+mn-lt"/>
              </a:rPr>
              <a:t> You asked, ‘Who is this who hides counsel without knowledge?’ Therefore I have uttered what I did not understand, things too wonderful for me, which I did not know. </a:t>
            </a:r>
            <a:r>
              <a:rPr lang="en-US" i="1" baseline="30000" dirty="0">
                <a:latin typeface="+mn-lt"/>
              </a:rPr>
              <a:t>4</a:t>
            </a:r>
            <a:r>
              <a:rPr lang="en-US" i="1" dirty="0">
                <a:latin typeface="+mn-lt"/>
              </a:rPr>
              <a:t> Listen, please, and let me speak; You said, ‘I will question you, and you shall answer Me.’ </a:t>
            </a:r>
            <a:r>
              <a:rPr lang="en-US" i="1" baseline="30000" dirty="0">
                <a:latin typeface="+mn-lt"/>
              </a:rPr>
              <a:t>5</a:t>
            </a:r>
            <a:r>
              <a:rPr lang="en-US" i="1" dirty="0">
                <a:latin typeface="+mn-lt"/>
              </a:rPr>
              <a:t> “I have heard of You by the hearing of the ear, but now my eye sees You. </a:t>
            </a:r>
            <a:r>
              <a:rPr lang="en-US" i="1" baseline="30000" dirty="0">
                <a:latin typeface="+mn-lt"/>
              </a:rPr>
              <a:t>6</a:t>
            </a:r>
            <a:r>
              <a:rPr lang="en-US" i="1" dirty="0">
                <a:latin typeface="+mn-lt"/>
              </a:rPr>
              <a:t> Therefore I abhor myself, and repent in dust and ashes.”</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God’s prophets preached the requirement of repentance to the rebellious of Israel and Judah</a:t>
            </a:r>
          </a:p>
          <a:p>
            <a:r>
              <a:rPr lang="en-US" b="1" i="0" dirty="0">
                <a:solidFill>
                  <a:srgbClr val="000000"/>
                </a:solidFill>
                <a:effectLst/>
                <a:latin typeface="+mn-lt"/>
                <a:ea typeface="Calibri" panose="020F0502020204030204" pitchFamily="34" charset="0"/>
                <a:cs typeface="Calibri" panose="020F0502020204030204" pitchFamily="34" charset="0"/>
              </a:rPr>
              <a:t>(Jeremiah 3:11-14),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Then the Lord said to me, “Backsliding Israel has shown herself more righteous than treacherous Judah.</a:t>
            </a:r>
            <a:r>
              <a:rPr lang="en-US" i="1" baseline="30000" dirty="0">
                <a:latin typeface="+mn-lt"/>
              </a:rPr>
              <a:t> 12</a:t>
            </a:r>
            <a:r>
              <a:rPr lang="en-US" i="1" dirty="0">
                <a:latin typeface="+mn-lt"/>
              </a:rPr>
              <a:t> Go and proclaim these words toward the north, and say: ‘Return, backsliding Israel,’ says the Lord; ‘I will not cause My anger to fall on you. For I am merciful,’ says the Lord; ‘I will not remain angry forever. </a:t>
            </a:r>
            <a:r>
              <a:rPr lang="en-US" i="1" baseline="30000" dirty="0">
                <a:latin typeface="+mn-lt"/>
              </a:rPr>
              <a:t>13</a:t>
            </a:r>
            <a:r>
              <a:rPr lang="en-US" i="1" dirty="0">
                <a:latin typeface="+mn-lt"/>
              </a:rPr>
              <a:t> </a:t>
            </a:r>
            <a:r>
              <a:rPr lang="en-US" i="1" u="sng" dirty="0">
                <a:latin typeface="+mn-lt"/>
              </a:rPr>
              <a:t>Only acknowledge your iniquity, That you have transgressed against the Lord your God</a:t>
            </a:r>
            <a:r>
              <a:rPr lang="en-US" i="1" dirty="0">
                <a:latin typeface="+mn-lt"/>
              </a:rPr>
              <a:t>, And have scattered your charms to alien deities under every green tree, And you have not obeyed My voice,’ says the Lord. </a:t>
            </a:r>
            <a:r>
              <a:rPr lang="en-US" i="1" baseline="30000" dirty="0">
                <a:latin typeface="+mn-lt"/>
              </a:rPr>
              <a:t>14</a:t>
            </a:r>
            <a:r>
              <a:rPr lang="en-US" i="1" dirty="0">
                <a:latin typeface="+mn-lt"/>
              </a:rPr>
              <a:t> “</a:t>
            </a:r>
            <a:r>
              <a:rPr lang="en-US" i="1" u="sng" dirty="0">
                <a:latin typeface="+mn-lt"/>
              </a:rPr>
              <a:t>Return</a:t>
            </a:r>
            <a:r>
              <a:rPr lang="en-US" i="1" dirty="0">
                <a:latin typeface="+mn-lt"/>
              </a:rPr>
              <a:t>, O backsliding children,” says the Lord; “for I am married to you. I will take you, one from a city and two from a family, and I will bring you to Zion.”</a:t>
            </a:r>
          </a:p>
          <a:p>
            <a:r>
              <a:rPr lang="en-US" b="1" dirty="0">
                <a:latin typeface="+mn-lt"/>
              </a:rPr>
              <a:t>(Ezekiel 14:6), </a:t>
            </a:r>
            <a:r>
              <a:rPr lang="en-US" i="1" dirty="0">
                <a:latin typeface="+mn-lt"/>
              </a:rPr>
              <a:t>“Therefore say to the house of Israel, ‘Thus says the Lord God: ‘Repent, turn away from your idols, and turn your faces away from all your abominations.’”</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Repentance was the message John the Baptist preached to prepare for Christ and His kingdom</a:t>
            </a:r>
          </a:p>
          <a:p>
            <a:r>
              <a:rPr lang="en-US" b="1" i="0" dirty="0">
                <a:solidFill>
                  <a:srgbClr val="000000"/>
                </a:solidFill>
                <a:effectLst/>
                <a:latin typeface="+mn-lt"/>
                <a:ea typeface="Calibri" panose="020F0502020204030204" pitchFamily="34" charset="0"/>
                <a:cs typeface="Calibri" panose="020F0502020204030204" pitchFamily="34" charset="0"/>
              </a:rPr>
              <a:t>(Matthew 3:1-2),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In those days John the Baptist came preaching in the wilderness of Judea,</a:t>
            </a:r>
            <a:r>
              <a:rPr lang="en-US" i="1" baseline="30000" dirty="0">
                <a:latin typeface="+mn-lt"/>
              </a:rPr>
              <a:t> 2</a:t>
            </a:r>
            <a:r>
              <a:rPr lang="en-US" i="1" dirty="0">
                <a:latin typeface="+mn-lt"/>
              </a:rPr>
              <a:t> and saying, “Repent, for the kingdom of heaven is at hand!”</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Jesus taught repentance in His ministry, as did the apostles in the limited commission</a:t>
            </a:r>
          </a:p>
          <a:p>
            <a:r>
              <a:rPr lang="en-US" b="1" i="0" dirty="0">
                <a:solidFill>
                  <a:srgbClr val="000000"/>
                </a:solidFill>
                <a:effectLst/>
                <a:latin typeface="+mn-lt"/>
                <a:ea typeface="Calibri" panose="020F0502020204030204" pitchFamily="34" charset="0"/>
                <a:cs typeface="Calibri" panose="020F0502020204030204" pitchFamily="34" charset="0"/>
              </a:rPr>
              <a:t>(Matthew 4:17),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From that time Jesus began to preach and to say, “Repent, for the kingdom of heaven is at hand.”</a:t>
            </a:r>
            <a:endParaRPr lang="en-US" b="0" i="1" dirty="0">
              <a:solidFill>
                <a:srgbClr val="000000"/>
              </a:solidFill>
              <a:effectLst/>
              <a:latin typeface="+mn-lt"/>
              <a:ea typeface="Calibri" panose="020F0502020204030204" pitchFamily="34" charset="0"/>
              <a:cs typeface="Calibri" panose="020F0502020204030204" pitchFamily="34" charset="0"/>
            </a:endParaRPr>
          </a:p>
          <a:p>
            <a:r>
              <a:rPr lang="en-US" b="1" i="0" dirty="0">
                <a:solidFill>
                  <a:srgbClr val="000000"/>
                </a:solidFill>
                <a:effectLst/>
                <a:latin typeface="+mn-lt"/>
                <a:ea typeface="Calibri" panose="020F0502020204030204" pitchFamily="34" charset="0"/>
                <a:cs typeface="Calibri" panose="020F0502020204030204" pitchFamily="34" charset="0"/>
              </a:rPr>
              <a:t>(Mark 6:12),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So they went out and preached that people should repent.”</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The message of the Greater commission of the apostles to the world was again a message of repentance</a:t>
            </a:r>
          </a:p>
          <a:p>
            <a:r>
              <a:rPr lang="en-US" b="1" i="0" dirty="0">
                <a:solidFill>
                  <a:srgbClr val="000000"/>
                </a:solidFill>
                <a:effectLst/>
                <a:latin typeface="+mn-lt"/>
                <a:ea typeface="Calibri" panose="020F0502020204030204" pitchFamily="34" charset="0"/>
                <a:cs typeface="Calibri" panose="020F0502020204030204" pitchFamily="34" charset="0"/>
              </a:rPr>
              <a:t>(Luke 24:46-47),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Then He said to them, ‘Thus it is written, and thus it was necessary for the Christ to suffer and to rise from the dead the third day,</a:t>
            </a:r>
            <a:r>
              <a:rPr lang="en-US" i="1" baseline="30000" dirty="0">
                <a:latin typeface="+mn-lt"/>
              </a:rPr>
              <a:t> 47</a:t>
            </a:r>
            <a:r>
              <a:rPr lang="en-US" i="1" dirty="0">
                <a:latin typeface="+mn-lt"/>
              </a:rPr>
              <a:t> and that repentance and remission of sins should be preached in His name to all nations, beginning at Jerusalem.’”</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Repentance is a part of the message to the alien sinner</a:t>
            </a:r>
          </a:p>
          <a:p>
            <a:r>
              <a:rPr lang="en-US" b="1" i="0" dirty="0">
                <a:solidFill>
                  <a:srgbClr val="000000"/>
                </a:solidFill>
                <a:effectLst/>
                <a:latin typeface="+mn-lt"/>
                <a:ea typeface="Calibri" panose="020F0502020204030204" pitchFamily="34" charset="0"/>
                <a:cs typeface="Calibri" panose="020F0502020204030204" pitchFamily="34" charset="0"/>
              </a:rPr>
              <a:t>(</a:t>
            </a:r>
            <a:r>
              <a:rPr lang="en-US" b="1" dirty="0">
                <a:latin typeface="+mn-lt"/>
              </a:rPr>
              <a:t>Acts 2:38), </a:t>
            </a:r>
            <a:r>
              <a:rPr lang="en-US" i="1" dirty="0">
                <a:latin typeface="+mn-lt"/>
              </a:rPr>
              <a:t>“Then Peter said to them, ‘Repent, and let every one of you be baptized in the name of Jesus Christ for the remission of sins; and you shall receive the gift of the Holy Spirit.’”</a:t>
            </a:r>
            <a:r>
              <a:rPr lang="en-US" b="0" i="1" dirty="0">
                <a:solidFill>
                  <a:srgbClr val="000000"/>
                </a:solidFill>
                <a:effectLst/>
                <a:latin typeface="+mn-lt"/>
                <a:ea typeface="Calibri" panose="020F0502020204030204" pitchFamily="34" charset="0"/>
                <a:cs typeface="Calibri" panose="020F0502020204030204" pitchFamily="34" charset="0"/>
              </a:rPr>
              <a:t> </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But, Christians are compelled to the same by our Lord’s command</a:t>
            </a:r>
          </a:p>
          <a:p>
            <a:r>
              <a:rPr lang="en-US" b="1" dirty="0">
                <a:latin typeface="+mn-lt"/>
              </a:rPr>
              <a:t>(2 Corinthians 12:19-21), </a:t>
            </a:r>
            <a:r>
              <a:rPr lang="en-US" i="1" dirty="0">
                <a:latin typeface="+mn-lt"/>
              </a:rPr>
              <a:t>“Again, do you think that we excuse ourselves to you? We speak before God in Christ. But we do all things, beloved, for your edification.</a:t>
            </a:r>
            <a:r>
              <a:rPr lang="en-US" i="1" baseline="30000" dirty="0">
                <a:latin typeface="+mn-lt"/>
              </a:rPr>
              <a:t> 20</a:t>
            </a:r>
            <a:r>
              <a:rPr lang="en-US" i="1" dirty="0">
                <a:latin typeface="+mn-lt"/>
              </a:rPr>
              <a:t> For I fear lest, when I come, I shall not find you such as I wish, and that I shall be found by you such as you do not wish; lest there be contentions, jealousies, outbursts of wrath, selfish ambitions, </a:t>
            </a:r>
            <a:r>
              <a:rPr lang="en-US" i="1" dirty="0" err="1">
                <a:latin typeface="+mn-lt"/>
              </a:rPr>
              <a:t>backbitings</a:t>
            </a:r>
            <a:r>
              <a:rPr lang="en-US" i="1" dirty="0">
                <a:latin typeface="+mn-lt"/>
              </a:rPr>
              <a:t>, whisperings, conceits, tumults;</a:t>
            </a:r>
            <a:r>
              <a:rPr lang="en-US" i="1" baseline="30000" dirty="0">
                <a:latin typeface="+mn-lt"/>
              </a:rPr>
              <a:t> 21</a:t>
            </a:r>
            <a:r>
              <a:rPr lang="en-US" i="1" dirty="0">
                <a:latin typeface="+mn-lt"/>
              </a:rPr>
              <a:t> lest, when I come again, my God will humble me among you</a:t>
            </a:r>
            <a:r>
              <a:rPr lang="en-US" i="1" u="none" dirty="0">
                <a:latin typeface="+mn-lt"/>
              </a:rPr>
              <a:t>, </a:t>
            </a:r>
            <a:r>
              <a:rPr lang="en-US" i="1" u="sng" dirty="0">
                <a:latin typeface="+mn-lt"/>
              </a:rPr>
              <a:t>and I shall mourn for many who have sinned before and have not repented of the uncleanness, fornication, and lewdness which they have practiced</a:t>
            </a:r>
            <a:r>
              <a:rPr lang="en-US" i="1" dirty="0">
                <a:latin typeface="+mn-lt"/>
              </a:rPr>
              <a:t>.”</a:t>
            </a:r>
          </a:p>
          <a:p>
            <a:pPr marL="1106481" lvl="2"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Such repentance, if lacking will bring condemnation even to the child of God!</a:t>
            </a:r>
          </a:p>
          <a:p>
            <a:r>
              <a:rPr lang="en-US" b="1" i="0" dirty="0">
                <a:solidFill>
                  <a:srgbClr val="000000"/>
                </a:solidFill>
                <a:effectLst/>
                <a:latin typeface="+mn-lt"/>
                <a:ea typeface="Calibri" panose="020F0502020204030204" pitchFamily="34" charset="0"/>
                <a:cs typeface="Calibri" panose="020F0502020204030204" pitchFamily="34" charset="0"/>
              </a:rPr>
              <a:t>(Acts 8:18-24),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And when Simon saw that through the laying on of the apostles’ hands the Holy Spirit was given, he offered them money,</a:t>
            </a:r>
            <a:r>
              <a:rPr lang="en-US" i="1" baseline="30000" dirty="0">
                <a:latin typeface="+mn-lt"/>
              </a:rPr>
              <a:t> 19</a:t>
            </a:r>
            <a:r>
              <a:rPr lang="en-US" i="1" dirty="0">
                <a:latin typeface="+mn-lt"/>
              </a:rPr>
              <a:t> saying, “Give me this power also, that anyone on whom I lay hands may receive the Holy Spirit.” </a:t>
            </a:r>
            <a:r>
              <a:rPr lang="en-US" i="1" baseline="30000" dirty="0">
                <a:latin typeface="+mn-lt"/>
              </a:rPr>
              <a:t>20</a:t>
            </a:r>
            <a:r>
              <a:rPr lang="en-US" i="1" dirty="0">
                <a:latin typeface="+mn-lt"/>
              </a:rPr>
              <a:t> But Peter said to him, “Your money perish with you, because you thought that the gift of God could be purchased with money!</a:t>
            </a:r>
            <a:r>
              <a:rPr lang="en-US" i="1" baseline="30000" dirty="0">
                <a:latin typeface="+mn-lt"/>
              </a:rPr>
              <a:t> 21</a:t>
            </a:r>
            <a:r>
              <a:rPr lang="en-US" i="1" dirty="0">
                <a:latin typeface="+mn-lt"/>
              </a:rPr>
              <a:t> You have neither part nor portion in this matter, for your heart is not right in the sight of God.</a:t>
            </a:r>
            <a:r>
              <a:rPr lang="en-US" i="1" baseline="30000" dirty="0">
                <a:latin typeface="+mn-lt"/>
              </a:rPr>
              <a:t> 22</a:t>
            </a:r>
            <a:r>
              <a:rPr lang="en-US" i="1" dirty="0">
                <a:latin typeface="+mn-lt"/>
              </a:rPr>
              <a:t> Repent therefore of this your wickedness, and pray God if perhaps the thought of your heart may be forgiven you.</a:t>
            </a:r>
            <a:r>
              <a:rPr lang="en-US" i="1" baseline="30000" dirty="0">
                <a:latin typeface="+mn-lt"/>
              </a:rPr>
              <a:t> 23</a:t>
            </a:r>
            <a:r>
              <a:rPr lang="en-US" i="1" dirty="0">
                <a:latin typeface="+mn-lt"/>
              </a:rPr>
              <a:t> For I see that you are poisoned by bitterness and bound by iniquity.” </a:t>
            </a:r>
            <a:r>
              <a:rPr lang="en-US" i="1" baseline="30000" dirty="0">
                <a:latin typeface="+mn-lt"/>
              </a:rPr>
              <a:t>24</a:t>
            </a:r>
            <a:r>
              <a:rPr lang="en-US" i="1" dirty="0">
                <a:latin typeface="+mn-lt"/>
              </a:rPr>
              <a:t> Then Simon answered and said, “Pray to the Lord for me, that none of the things which you have spoken may come upon me.”</a:t>
            </a:r>
            <a:endParaRPr lang="en-US" b="0" i="1" dirty="0">
              <a:solidFill>
                <a:srgbClr val="000000"/>
              </a:solidFill>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8B4B717-3A6D-4305-A20E-4CDC36A81710}" type="slidenum">
              <a:rPr lang="en-US" smtClean="0"/>
              <a:t>1</a:t>
            </a:fld>
            <a:endParaRPr lang="en-US"/>
          </a:p>
        </p:txBody>
      </p:sp>
    </p:spTree>
    <p:extLst>
      <p:ext uri="{BB962C8B-B14F-4D97-AF65-F5344CB8AC3E}">
        <p14:creationId xmlns:p14="http://schemas.microsoft.com/office/powerpoint/2010/main" val="362471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ea typeface="Calibri" panose="020F0502020204030204" pitchFamily="34" charset="0"/>
                <a:cs typeface="Calibri" panose="020F0502020204030204" pitchFamily="34" charset="0"/>
              </a:rPr>
              <a:t>What is Repentance?</a:t>
            </a: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Definition: </a:t>
            </a:r>
            <a:r>
              <a:rPr lang="en-US" b="1" i="0" dirty="0" err="1">
                <a:solidFill>
                  <a:srgbClr val="000000"/>
                </a:solidFill>
                <a:effectLst/>
                <a:latin typeface="+mn-lt"/>
                <a:ea typeface="Calibri" panose="020F0502020204030204" pitchFamily="34" charset="0"/>
                <a:cs typeface="Calibri" panose="020F0502020204030204" pitchFamily="34" charset="0"/>
              </a:rPr>
              <a:t>metanoeo</a:t>
            </a:r>
            <a:r>
              <a:rPr lang="en-US" b="1" i="0" dirty="0">
                <a:solidFill>
                  <a:srgbClr val="000000"/>
                </a:solidFill>
                <a:effectLst/>
                <a:latin typeface="+mn-lt"/>
                <a:ea typeface="Calibri" panose="020F0502020204030204" pitchFamily="34" charset="0"/>
                <a:cs typeface="Calibri" panose="020F0502020204030204" pitchFamily="34" charset="0"/>
              </a:rPr>
              <a:t> (me-</a:t>
            </a:r>
            <a:r>
              <a:rPr lang="en-US" b="1" i="0" dirty="0" err="1">
                <a:solidFill>
                  <a:srgbClr val="000000"/>
                </a:solidFill>
                <a:effectLst/>
                <a:latin typeface="+mn-lt"/>
                <a:ea typeface="Calibri" panose="020F0502020204030204" pitchFamily="34" charset="0"/>
                <a:cs typeface="Calibri" panose="020F0502020204030204" pitchFamily="34" charset="0"/>
              </a:rPr>
              <a:t>tən</a:t>
            </a:r>
            <a:r>
              <a:rPr lang="en-US" b="1" i="0" dirty="0">
                <a:solidFill>
                  <a:srgbClr val="000000"/>
                </a:solidFill>
                <a:effectLst/>
                <a:latin typeface="+mn-lt"/>
                <a:ea typeface="Calibri" panose="020F0502020204030204" pitchFamily="34" charset="0"/>
                <a:cs typeface="Calibri" panose="020F0502020204030204" pitchFamily="34" charset="0"/>
              </a:rPr>
              <a:t>-ah-ay’-ō) “to change one’s mind”</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This implies a </a:t>
            </a:r>
            <a:r>
              <a:rPr lang="en-US" b="0" i="0" u="sng" dirty="0">
                <a:solidFill>
                  <a:srgbClr val="000000"/>
                </a:solidFill>
                <a:effectLst/>
                <a:latin typeface="+mn-lt"/>
                <a:ea typeface="Calibri" panose="020F0502020204030204" pitchFamily="34" charset="0"/>
                <a:cs typeface="Calibri" panose="020F0502020204030204" pitchFamily="34" charset="0"/>
              </a:rPr>
              <a:t>purpose of will</a:t>
            </a:r>
            <a:r>
              <a:rPr lang="en-US" b="0" i="0" u="none" dirty="0">
                <a:solidFill>
                  <a:srgbClr val="000000"/>
                </a:solidFill>
                <a:effectLst/>
                <a:latin typeface="+mn-lt"/>
                <a:ea typeface="Calibri" panose="020F0502020204030204" pitchFamily="34" charset="0"/>
                <a:cs typeface="Calibri" panose="020F0502020204030204" pitchFamily="34" charset="0"/>
              </a:rPr>
              <a:t> </a:t>
            </a:r>
            <a:r>
              <a:rPr lang="en-US" b="0" i="0" dirty="0">
                <a:solidFill>
                  <a:srgbClr val="000000"/>
                </a:solidFill>
                <a:effectLst/>
                <a:latin typeface="+mn-lt"/>
                <a:ea typeface="Calibri" panose="020F0502020204030204" pitchFamily="34" charset="0"/>
                <a:cs typeface="Calibri" panose="020F0502020204030204" pitchFamily="34" charset="0"/>
              </a:rPr>
              <a:t>about God and about sin.</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While the definition is simple, the concept is a bit more detailed, as it is intended by God in His will for man.</a:t>
            </a:r>
          </a:p>
          <a:p>
            <a:pPr marL="640594" lvl="1"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Consider: </a:t>
            </a:r>
            <a:r>
              <a:rPr lang="en-US" b="0" i="0" dirty="0">
                <a:solidFill>
                  <a:srgbClr val="000000"/>
                </a:solidFill>
                <a:effectLst/>
                <a:latin typeface="+mn-lt"/>
                <a:ea typeface="Calibri" panose="020F0502020204030204" pitchFamily="34" charset="0"/>
                <a:cs typeface="Calibri" panose="020F0502020204030204" pitchFamily="34" charset="0"/>
              </a:rPr>
              <a:t>A change in mind might not result in a change of action, and it may not fully encompass the whole of a man’s outlook regarding his faith.</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So, let us consider a few other truths about repentance, as revealed in the scriptures</a:t>
            </a: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[CLICK] It is a </a:t>
            </a:r>
            <a:r>
              <a:rPr lang="en-US" b="1" i="0" u="sng" dirty="0">
                <a:solidFill>
                  <a:srgbClr val="000000"/>
                </a:solidFill>
                <a:effectLst/>
                <a:latin typeface="+mn-lt"/>
                <a:ea typeface="Calibri" panose="020F0502020204030204" pitchFamily="34" charset="0"/>
                <a:cs typeface="Calibri" panose="020F0502020204030204" pitchFamily="34" charset="0"/>
              </a:rPr>
              <a:t>Command</a:t>
            </a:r>
            <a:r>
              <a:rPr lang="en-US" b="1" i="0" dirty="0">
                <a:solidFill>
                  <a:srgbClr val="000000"/>
                </a:solidFill>
                <a:effectLst/>
                <a:latin typeface="+mn-lt"/>
                <a:ea typeface="Calibri" panose="020F0502020204030204" pitchFamily="34" charset="0"/>
                <a:cs typeface="Calibri" panose="020F0502020204030204" pitchFamily="34" charset="0"/>
              </a:rPr>
              <a:t> of Christ</a:t>
            </a:r>
          </a:p>
          <a:p>
            <a:r>
              <a:rPr lang="en-US" b="1" i="0" dirty="0">
                <a:solidFill>
                  <a:srgbClr val="000000"/>
                </a:solidFill>
                <a:effectLst/>
                <a:latin typeface="+mn-lt"/>
                <a:ea typeface="Calibri" panose="020F0502020204030204" pitchFamily="34" charset="0"/>
                <a:cs typeface="Calibri" panose="020F0502020204030204" pitchFamily="34" charset="0"/>
              </a:rPr>
              <a:t>(Luke 13:3,5), (3), </a:t>
            </a:r>
            <a:r>
              <a:rPr lang="en-US" b="0" i="1" dirty="0">
                <a:solidFill>
                  <a:srgbClr val="000000"/>
                </a:solidFill>
                <a:effectLst/>
                <a:latin typeface="+mn-lt"/>
                <a:ea typeface="Calibri" panose="020F0502020204030204" pitchFamily="34" charset="0"/>
                <a:cs typeface="Calibri" panose="020F0502020204030204" pitchFamily="34" charset="0"/>
              </a:rPr>
              <a:t>“</a:t>
            </a:r>
            <a:r>
              <a:rPr lang="en-US" b="0" i="1" dirty="0">
                <a:latin typeface="+mn-lt"/>
              </a:rPr>
              <a:t>I tell you, no; but unless you repent you will all likewise perish.” </a:t>
            </a:r>
            <a:r>
              <a:rPr lang="en-US" b="1" i="0" dirty="0">
                <a:solidFill>
                  <a:srgbClr val="000000"/>
                </a:solidFill>
                <a:effectLst/>
                <a:latin typeface="+mn-lt"/>
                <a:ea typeface="Calibri" panose="020F0502020204030204" pitchFamily="34" charset="0"/>
                <a:cs typeface="Calibri" panose="020F0502020204030204" pitchFamily="34" charset="0"/>
              </a:rPr>
              <a:t>(5), </a:t>
            </a:r>
            <a:r>
              <a:rPr lang="en-US" b="0" i="1" dirty="0">
                <a:solidFill>
                  <a:srgbClr val="000000"/>
                </a:solidFill>
                <a:effectLst/>
                <a:latin typeface="+mn-lt"/>
                <a:ea typeface="Calibri" panose="020F0502020204030204" pitchFamily="34" charset="0"/>
                <a:cs typeface="Calibri" panose="020F0502020204030204" pitchFamily="34" charset="0"/>
              </a:rPr>
              <a:t>“</a:t>
            </a:r>
            <a:r>
              <a:rPr lang="en-US" b="0" i="1" dirty="0">
                <a:latin typeface="+mn-lt"/>
              </a:rPr>
              <a:t>I tell you, no; but unless you repent you will all likewise perish.”</a:t>
            </a:r>
            <a:r>
              <a:rPr lang="en-US" b="0" i="1" dirty="0">
                <a:solidFill>
                  <a:srgbClr val="000000"/>
                </a:solidFill>
                <a:effectLst/>
                <a:latin typeface="+mn-lt"/>
                <a:ea typeface="Calibri" panose="020F0502020204030204" pitchFamily="34" charset="0"/>
                <a:cs typeface="Calibri" panose="020F0502020204030204" pitchFamily="34" charset="0"/>
              </a:rPr>
              <a:t> </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It is important to note:  There is no indication in scripture that any man, whether alien sinner or Christian is ever exempt from the requirement of God to repent of sin</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It is an aspect of Jesus Christ’s covenant with mankind. It is a command, not a suggestion.</a:t>
            </a:r>
          </a:p>
          <a:p>
            <a:r>
              <a:rPr lang="en-US" b="1" i="0" dirty="0">
                <a:solidFill>
                  <a:srgbClr val="000000"/>
                </a:solidFill>
                <a:effectLst/>
                <a:latin typeface="+mn-lt"/>
                <a:ea typeface="Calibri" panose="020F0502020204030204" pitchFamily="34" charset="0"/>
                <a:cs typeface="Calibri" panose="020F0502020204030204" pitchFamily="34" charset="0"/>
              </a:rPr>
              <a:t>(Acts 17:30-31),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Truly, these times of ignorance God overlooked, but now commands all men everywhere to repent,</a:t>
            </a:r>
            <a:r>
              <a:rPr lang="en-US" i="1" baseline="30000" dirty="0">
                <a:latin typeface="+mn-lt"/>
              </a:rPr>
              <a:t> 31</a:t>
            </a:r>
            <a:r>
              <a:rPr lang="en-US" i="1" dirty="0">
                <a:latin typeface="+mn-lt"/>
              </a:rPr>
              <a:t> because He has appointed a day on which He will judge the world in righteousness by the Man whom He has ordained. He has given assurance of this to all by raising Him from the dead.”</a:t>
            </a:r>
            <a:endParaRPr lang="en-US" b="0" i="1" dirty="0">
              <a:solidFill>
                <a:srgbClr val="000000"/>
              </a:solidFill>
              <a:effectLst/>
              <a:latin typeface="+mn-lt"/>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[CLICK] It is a Change of Mind Toward God</a:t>
            </a:r>
          </a:p>
          <a:p>
            <a:r>
              <a:rPr lang="en-US" b="1" i="0" dirty="0">
                <a:solidFill>
                  <a:srgbClr val="CC0000"/>
                </a:solidFill>
                <a:effectLst/>
                <a:latin typeface="+mn-lt"/>
                <a:ea typeface="Calibri" panose="020F0502020204030204" pitchFamily="34" charset="0"/>
                <a:cs typeface="Calibri" panose="020F0502020204030204" pitchFamily="34" charset="0"/>
              </a:rPr>
              <a:t>(Acts 20:20-21), [Words to Ephesian elders], </a:t>
            </a:r>
            <a:r>
              <a:rPr lang="en-US" b="0" i="1" dirty="0">
                <a:solidFill>
                  <a:srgbClr val="CC0000"/>
                </a:solidFill>
                <a:effectLst/>
                <a:latin typeface="+mn-lt"/>
                <a:ea typeface="Calibri" panose="020F0502020204030204" pitchFamily="34" charset="0"/>
                <a:cs typeface="Calibri" panose="020F0502020204030204" pitchFamily="34" charset="0"/>
              </a:rPr>
              <a:t>“</a:t>
            </a:r>
            <a:r>
              <a:rPr lang="en-US" i="1" dirty="0">
                <a:latin typeface="+mn-lt"/>
              </a:rPr>
              <a:t>how I kept back nothing that was helpful, but proclaimed it to you, and taught you publicly and from house to house,</a:t>
            </a:r>
            <a:r>
              <a:rPr lang="en-US" i="1" baseline="30000" dirty="0">
                <a:latin typeface="+mn-lt"/>
              </a:rPr>
              <a:t> 21</a:t>
            </a:r>
            <a:r>
              <a:rPr lang="en-US" i="1" dirty="0">
                <a:latin typeface="+mn-lt"/>
              </a:rPr>
              <a:t> testifying to Jews, and also to Greeks, </a:t>
            </a:r>
            <a:r>
              <a:rPr lang="en-US" i="1" u="sng" dirty="0">
                <a:latin typeface="+mn-lt"/>
              </a:rPr>
              <a:t>repentance toward God</a:t>
            </a:r>
            <a:r>
              <a:rPr lang="en-US" i="1" u="none" dirty="0">
                <a:latin typeface="+mn-lt"/>
              </a:rPr>
              <a:t> </a:t>
            </a:r>
            <a:r>
              <a:rPr lang="en-US" i="1" dirty="0">
                <a:latin typeface="+mn-lt"/>
              </a:rPr>
              <a:t>and faith toward our Lord Jesus Christ.”</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We need to see sin as God sees it.  It is treachery toward Him. Excuses and rationalization do not change that fact.</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David understood this.</a:t>
            </a:r>
          </a:p>
          <a:p>
            <a:r>
              <a:rPr lang="en-US" b="1" i="0" dirty="0">
                <a:solidFill>
                  <a:srgbClr val="000000"/>
                </a:solidFill>
                <a:effectLst/>
                <a:latin typeface="+mn-lt"/>
                <a:ea typeface="Calibri" panose="020F0502020204030204" pitchFamily="34" charset="0"/>
                <a:cs typeface="Calibri" panose="020F0502020204030204" pitchFamily="34" charset="0"/>
              </a:rPr>
              <a:t>(</a:t>
            </a:r>
            <a:r>
              <a:rPr lang="en-US" b="1" dirty="0">
                <a:latin typeface="+mn-lt"/>
              </a:rPr>
              <a:t>Psalms 51:1-4), </a:t>
            </a:r>
            <a:r>
              <a:rPr lang="en-US" i="1" dirty="0">
                <a:latin typeface="+mn-lt"/>
              </a:rPr>
              <a:t>“Have mercy upon me, O God, according to Your lovingkindness; according to the multitude of Your tender mercies, blot out my transgressions. </a:t>
            </a:r>
            <a:r>
              <a:rPr lang="en-US" i="1" baseline="30000" dirty="0">
                <a:latin typeface="+mn-lt"/>
              </a:rPr>
              <a:t>2</a:t>
            </a:r>
            <a:r>
              <a:rPr lang="en-US" i="1" dirty="0">
                <a:latin typeface="+mn-lt"/>
              </a:rPr>
              <a:t> Wash me thoroughly from my iniquity, and cleanse me from my sin. </a:t>
            </a:r>
            <a:r>
              <a:rPr lang="en-US" i="1" baseline="30000" dirty="0">
                <a:latin typeface="+mn-lt"/>
              </a:rPr>
              <a:t>3</a:t>
            </a:r>
            <a:r>
              <a:rPr lang="en-US" i="1" dirty="0">
                <a:latin typeface="+mn-lt"/>
              </a:rPr>
              <a:t> For I acknowledge my transgressions, and my sin is always before me. </a:t>
            </a:r>
            <a:r>
              <a:rPr lang="en-US" i="1" baseline="30000" dirty="0">
                <a:latin typeface="+mn-lt"/>
              </a:rPr>
              <a:t>4</a:t>
            </a:r>
            <a:r>
              <a:rPr lang="en-US" i="1" dirty="0">
                <a:latin typeface="+mn-lt"/>
              </a:rPr>
              <a:t> Against You, You only, have I sinned, and done this evil in Your sight— that You may be found just when You speak, and blameless when You judge.”</a:t>
            </a:r>
            <a:endParaRPr lang="en-US" b="0" i="1" dirty="0">
              <a:solidFill>
                <a:srgbClr val="000000"/>
              </a:solidFill>
              <a:effectLst/>
              <a:latin typeface="+mn-lt"/>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[CLICK] It is a Change of Mind Toward Sin</a:t>
            </a:r>
          </a:p>
          <a:p>
            <a:r>
              <a:rPr lang="en-US" b="1" i="0" dirty="0">
                <a:solidFill>
                  <a:srgbClr val="CC0000"/>
                </a:solidFill>
                <a:effectLst/>
                <a:latin typeface="+mn-lt"/>
                <a:ea typeface="Calibri" panose="020F0502020204030204" pitchFamily="34" charset="0"/>
                <a:cs typeface="Calibri" panose="020F0502020204030204" pitchFamily="34" charset="0"/>
              </a:rPr>
              <a:t>(Acts 8:21-22),</a:t>
            </a:r>
            <a:r>
              <a:rPr lang="en-US" b="0" i="0" dirty="0">
                <a:solidFill>
                  <a:srgbClr val="CC0000"/>
                </a:solidFill>
                <a:effectLst/>
                <a:latin typeface="+mn-lt"/>
                <a:ea typeface="Calibri" panose="020F0502020204030204" pitchFamily="34" charset="0"/>
                <a:cs typeface="Calibri" panose="020F0502020204030204" pitchFamily="34" charset="0"/>
              </a:rPr>
              <a:t> </a:t>
            </a:r>
            <a:r>
              <a:rPr lang="en-US" b="1" i="0" dirty="0">
                <a:solidFill>
                  <a:srgbClr val="CC0000"/>
                </a:solidFill>
                <a:effectLst/>
                <a:latin typeface="+mn-lt"/>
                <a:ea typeface="Calibri" panose="020F0502020204030204" pitchFamily="34" charset="0"/>
                <a:cs typeface="Calibri" panose="020F0502020204030204" pitchFamily="34" charset="0"/>
              </a:rPr>
              <a:t>[The thoughts of Simon that led to His request], </a:t>
            </a:r>
            <a:r>
              <a:rPr lang="en-US" b="0" i="1" dirty="0">
                <a:solidFill>
                  <a:srgbClr val="CC0000"/>
                </a:solidFill>
                <a:effectLst/>
                <a:latin typeface="+mn-lt"/>
                <a:ea typeface="Calibri" panose="020F0502020204030204" pitchFamily="34" charset="0"/>
                <a:cs typeface="Calibri" panose="020F0502020204030204" pitchFamily="34" charset="0"/>
              </a:rPr>
              <a:t>“</a:t>
            </a:r>
            <a:r>
              <a:rPr lang="en-US" i="1" dirty="0">
                <a:latin typeface="+mn-lt"/>
              </a:rPr>
              <a:t>You have neither part nor portion in this matter, for your heart is not right in the sight of God.</a:t>
            </a:r>
            <a:r>
              <a:rPr lang="en-US" i="1" baseline="30000" dirty="0">
                <a:latin typeface="+mn-lt"/>
              </a:rPr>
              <a:t> 22</a:t>
            </a:r>
            <a:r>
              <a:rPr lang="en-US" i="1" dirty="0">
                <a:latin typeface="+mn-lt"/>
              </a:rPr>
              <a:t> Repent therefore of this your wickedness, and pray God if perhaps the thought of your heart may be forgiven you.”</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Remember our text from Hebrews 6, Repentance must be </a:t>
            </a:r>
            <a:r>
              <a:rPr lang="en-US" b="0" i="1" dirty="0">
                <a:solidFill>
                  <a:srgbClr val="000000"/>
                </a:solidFill>
                <a:effectLst/>
                <a:latin typeface="+mn-lt"/>
                <a:ea typeface="Calibri" panose="020F0502020204030204" pitchFamily="34" charset="0"/>
                <a:cs typeface="Calibri" panose="020F0502020204030204" pitchFamily="34" charset="0"/>
              </a:rPr>
              <a:t>“from dead works.” </a:t>
            </a:r>
            <a:r>
              <a:rPr lang="en-US" b="0" i="0" dirty="0">
                <a:solidFill>
                  <a:srgbClr val="000000"/>
                </a:solidFill>
                <a:effectLst/>
                <a:latin typeface="+mn-lt"/>
                <a:ea typeface="Calibri" panose="020F0502020204030204" pitchFamily="34" charset="0"/>
                <a:cs typeface="Calibri" panose="020F0502020204030204" pitchFamily="34" charset="0"/>
              </a:rPr>
              <a:t>(Sin)</a:t>
            </a: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[CLICK] It is Produced by Godly Sorrow</a:t>
            </a:r>
          </a:p>
          <a:p>
            <a:r>
              <a:rPr lang="en-US" b="1" i="0" dirty="0">
                <a:solidFill>
                  <a:srgbClr val="CC0000"/>
                </a:solidFill>
                <a:effectLst/>
                <a:latin typeface="+mn-lt"/>
                <a:ea typeface="Calibri" panose="020F0502020204030204" pitchFamily="34" charset="0"/>
                <a:cs typeface="Calibri" panose="020F0502020204030204" pitchFamily="34" charset="0"/>
              </a:rPr>
              <a:t>(2 Corinthians 7:9-10), </a:t>
            </a:r>
            <a:r>
              <a:rPr lang="en-US" b="0" i="1" dirty="0">
                <a:solidFill>
                  <a:srgbClr val="CC0000"/>
                </a:solidFill>
                <a:effectLst/>
                <a:latin typeface="+mn-lt"/>
                <a:ea typeface="Calibri" panose="020F0502020204030204" pitchFamily="34" charset="0"/>
                <a:cs typeface="Calibri" panose="020F0502020204030204" pitchFamily="34" charset="0"/>
              </a:rPr>
              <a:t>“</a:t>
            </a:r>
            <a:r>
              <a:rPr lang="en-US" i="1" dirty="0">
                <a:latin typeface="+mn-lt"/>
              </a:rPr>
              <a:t>Now I rejoice, not that you were made sorry, but that your sorrow led to repentance. For you were made sorry in a godly manner, that you might suffer loss from us in nothing.</a:t>
            </a:r>
            <a:r>
              <a:rPr lang="en-US" i="1" baseline="30000" dirty="0">
                <a:latin typeface="+mn-lt"/>
              </a:rPr>
              <a:t> 10</a:t>
            </a:r>
            <a:r>
              <a:rPr lang="en-US" i="1" dirty="0">
                <a:latin typeface="+mn-lt"/>
              </a:rPr>
              <a:t> For godly sorrow produces repentance leading to salvation, not to be regretted; but the sorrow of the world produces death.”</a:t>
            </a:r>
            <a:endParaRPr lang="en-US" b="0" i="1" dirty="0">
              <a:solidFill>
                <a:srgbClr val="CC0000"/>
              </a:solidFill>
              <a:effectLst/>
              <a:latin typeface="+mn-lt"/>
              <a:ea typeface="Calibri" panose="020F0502020204030204" pitchFamily="34" charset="0"/>
              <a:cs typeface="Calibri" panose="020F0502020204030204" pitchFamily="34" charset="0"/>
            </a:endParaRP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Our heart must be broken and contrite. Not just sadness, but sadness that leads to resolve.</a:t>
            </a:r>
          </a:p>
          <a:p>
            <a:r>
              <a:rPr lang="en-US" b="1" i="0" dirty="0">
                <a:solidFill>
                  <a:srgbClr val="000000"/>
                </a:solidFill>
                <a:effectLst/>
                <a:latin typeface="+mn-lt"/>
                <a:ea typeface="Calibri" panose="020F0502020204030204" pitchFamily="34" charset="0"/>
                <a:cs typeface="Calibri" panose="020F0502020204030204" pitchFamily="34" charset="0"/>
              </a:rPr>
              <a:t>(</a:t>
            </a:r>
            <a:r>
              <a:rPr lang="en-US" b="1" i="0" dirty="0">
                <a:solidFill>
                  <a:srgbClr val="CC0000"/>
                </a:solidFill>
                <a:effectLst/>
                <a:latin typeface="+mn-lt"/>
                <a:ea typeface="Calibri" panose="020F0502020204030204" pitchFamily="34" charset="0"/>
                <a:cs typeface="Calibri" panose="020F0502020204030204" pitchFamily="34" charset="0"/>
              </a:rPr>
              <a:t>Psalm 51:17</a:t>
            </a:r>
            <a:r>
              <a:rPr lang="en-US" b="1" i="0" dirty="0">
                <a:solidFill>
                  <a:srgbClr val="000000"/>
                </a:solidFill>
                <a:effectLst/>
                <a:latin typeface="+mn-lt"/>
                <a:ea typeface="Calibri" panose="020F0502020204030204" pitchFamily="34" charset="0"/>
                <a:cs typeface="Calibri" panose="020F0502020204030204" pitchFamily="34" charset="0"/>
              </a:rPr>
              <a:t>),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The sacrifices of God are a broken spirit, a broken and a contrite heart — these, O God, You will not despise.”</a:t>
            </a:r>
            <a:endParaRPr lang="en-US" b="0" i="1" dirty="0">
              <a:solidFill>
                <a:srgbClr val="000000"/>
              </a:solidFill>
              <a:effectLst/>
              <a:latin typeface="+mn-lt"/>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b="1" i="0" dirty="0">
                <a:solidFill>
                  <a:srgbClr val="000000"/>
                </a:solidFill>
                <a:effectLst/>
                <a:latin typeface="+mn-lt"/>
                <a:ea typeface="Calibri" panose="020F0502020204030204" pitchFamily="34" charset="0"/>
                <a:cs typeface="Calibri" panose="020F0502020204030204" pitchFamily="34" charset="0"/>
              </a:rPr>
              <a:t>[CLICK] Repentance Produces Changes in Our Life</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Repentance causes sinners to turn to God</a:t>
            </a:r>
          </a:p>
          <a:p>
            <a:r>
              <a:rPr lang="en-US" b="1" i="0" dirty="0">
                <a:solidFill>
                  <a:srgbClr val="000000"/>
                </a:solidFill>
                <a:effectLst/>
                <a:latin typeface="+mn-lt"/>
                <a:ea typeface="Calibri" panose="020F0502020204030204" pitchFamily="34" charset="0"/>
                <a:cs typeface="Calibri" panose="020F0502020204030204" pitchFamily="34" charset="0"/>
              </a:rPr>
              <a:t>(Acts 26:20),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Therefore, King Agrippa, I was not disobedient to the heavenly vision,</a:t>
            </a:r>
            <a:r>
              <a:rPr lang="en-US" i="1" baseline="30000" dirty="0">
                <a:latin typeface="+mn-lt"/>
              </a:rPr>
              <a:t> 20</a:t>
            </a:r>
            <a:r>
              <a:rPr lang="en-US" i="1" dirty="0">
                <a:latin typeface="+mn-lt"/>
              </a:rPr>
              <a:t> but declared first to those in Damascus and in Jerusalem, and throughout all the region of Judea, and then to the Gentiles, </a:t>
            </a:r>
            <a:r>
              <a:rPr lang="en-US" i="1" u="sng" dirty="0">
                <a:latin typeface="+mn-lt"/>
              </a:rPr>
              <a:t>that they should repent, turn to God, and do works befitting repentance</a:t>
            </a:r>
            <a:r>
              <a:rPr lang="en-US" i="1" dirty="0">
                <a:latin typeface="+mn-lt"/>
              </a:rPr>
              <a:t>.”</a:t>
            </a:r>
            <a:endParaRPr lang="en-US" b="0" i="1" dirty="0">
              <a:solidFill>
                <a:srgbClr val="000000"/>
              </a:solidFill>
              <a:effectLst/>
              <a:latin typeface="+mn-lt"/>
              <a:ea typeface="Calibri" panose="020F0502020204030204" pitchFamily="34" charset="0"/>
              <a:cs typeface="Calibri" panose="020F0502020204030204" pitchFamily="34" charset="0"/>
            </a:endParaRP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That’s God’s Order:  Sin, dealt with in Godly Sorrow, leading to repentance, which is a turning to God and bearing the fruit of repentance.</a:t>
            </a:r>
          </a:p>
          <a:p>
            <a:r>
              <a:rPr lang="en-US" b="1" i="0" dirty="0">
                <a:solidFill>
                  <a:srgbClr val="000000"/>
                </a:solidFill>
                <a:effectLst/>
                <a:latin typeface="+mn-lt"/>
                <a:ea typeface="Calibri" panose="020F0502020204030204" pitchFamily="34" charset="0"/>
                <a:cs typeface="Calibri" panose="020F0502020204030204" pitchFamily="34" charset="0"/>
              </a:rPr>
              <a:t>(2 Corinthians 7:10-11),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For godly sorrow produces repentance leading to salvation, not to be regretted; but the sorrow of the world produces death.</a:t>
            </a:r>
            <a:r>
              <a:rPr lang="en-US" i="1" baseline="30000" dirty="0">
                <a:latin typeface="+mn-lt"/>
              </a:rPr>
              <a:t> 11</a:t>
            </a:r>
            <a:r>
              <a:rPr lang="en-US" i="1" dirty="0">
                <a:latin typeface="+mn-lt"/>
              </a:rPr>
              <a:t> 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lang="en-US" b="0" i="1" dirty="0">
              <a:solidFill>
                <a:srgbClr val="000000"/>
              </a:solidFill>
              <a:effectLst/>
              <a:latin typeface="+mn-lt"/>
              <a:ea typeface="Calibri" panose="020F0502020204030204" pitchFamily="34" charset="0"/>
              <a:cs typeface="Calibri" panose="020F0502020204030204" pitchFamily="34" charset="0"/>
            </a:endParaRPr>
          </a:p>
          <a:p>
            <a:r>
              <a:rPr lang="en-US" b="1" i="0" dirty="0">
                <a:solidFill>
                  <a:srgbClr val="000000"/>
                </a:solidFill>
                <a:effectLst/>
                <a:latin typeface="+mn-lt"/>
                <a:ea typeface="Calibri" panose="020F0502020204030204" pitchFamily="34" charset="0"/>
                <a:cs typeface="Calibri" panose="020F0502020204030204" pitchFamily="34" charset="0"/>
              </a:rPr>
              <a:t>(Revelation 2:5), [Warning to Christians, the church in Ephesus], </a:t>
            </a:r>
            <a:r>
              <a:rPr lang="en-US" b="0" i="1" dirty="0">
                <a:solidFill>
                  <a:srgbClr val="000000"/>
                </a:solidFill>
                <a:effectLst/>
                <a:latin typeface="+mn-lt"/>
                <a:ea typeface="Calibri" panose="020F0502020204030204" pitchFamily="34" charset="0"/>
                <a:cs typeface="Calibri" panose="020F0502020204030204" pitchFamily="34" charset="0"/>
              </a:rPr>
              <a:t>“</a:t>
            </a:r>
            <a:r>
              <a:rPr lang="en-US" i="1" dirty="0">
                <a:latin typeface="+mn-lt"/>
              </a:rPr>
              <a:t>Remember therefore from where you have fallen; repent and do the first works, or else I will come to you quickly and remove your lampstand from its place—unless you repent.”</a:t>
            </a:r>
          </a:p>
          <a:p>
            <a:pPr marL="640594" lvl="1" indent="-174708">
              <a:buFont typeface="Arial" panose="020B0604020202020204" pitchFamily="34" charset="0"/>
              <a:buChar char="•"/>
            </a:pPr>
            <a:r>
              <a:rPr lang="en-US" b="0" i="0" dirty="0">
                <a:solidFill>
                  <a:srgbClr val="000000"/>
                </a:solidFill>
                <a:effectLst/>
                <a:latin typeface="+mn-lt"/>
                <a:ea typeface="Calibri" panose="020F0502020204030204" pitchFamily="34" charset="0"/>
                <a:cs typeface="Calibri" panose="020F0502020204030204" pitchFamily="34" charset="0"/>
              </a:rPr>
              <a:t>It is not true repentance unless it produces a turning to God and a </a:t>
            </a:r>
            <a:r>
              <a:rPr lang="en-US" b="0" i="0" u="sng" dirty="0">
                <a:solidFill>
                  <a:srgbClr val="000000"/>
                </a:solidFill>
                <a:effectLst/>
                <a:latin typeface="+mn-lt"/>
                <a:ea typeface="Calibri" panose="020F0502020204030204" pitchFamily="34" charset="0"/>
                <a:cs typeface="Calibri" panose="020F0502020204030204" pitchFamily="34" charset="0"/>
              </a:rPr>
              <a:t>turning away from sin</a:t>
            </a:r>
            <a:r>
              <a:rPr lang="en-US" b="0" i="0" dirty="0">
                <a:solidFill>
                  <a:srgbClr val="000000"/>
                </a:solidFill>
                <a:effectLst/>
                <a:latin typeface="+mn-lt"/>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pPr defTabSz="931774"/>
            <a:fld id="{88B4B717-3A6D-4305-A20E-4CDC36A81710}" type="slidenum">
              <a:rPr lang="en-US">
                <a:solidFill>
                  <a:prstClr val="black"/>
                </a:solidFill>
                <a:latin typeface="Calibri" panose="020F0502020204030204"/>
              </a:rPr>
              <a:pPr defTabSz="9317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90931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Must Repent? </a:t>
            </a:r>
          </a:p>
          <a:p>
            <a:pPr marL="174708" indent="-174708">
              <a:buFont typeface="Arial" panose="020B0604020202020204" pitchFamily="34" charset="0"/>
              <a:buChar char="•"/>
            </a:pP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t>
            </a:r>
          </a:p>
          <a:p>
            <a:pPr marL="174708" indent="-174708">
              <a:buFont typeface="Arial" panose="020B0604020202020204" pitchFamily="34" charset="0"/>
              <a:buChar char="•"/>
            </a:pP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a:t>
            </a:r>
          </a:p>
          <a:p>
            <a:pPr marL="174708" indent="-174708">
              <a:buFont typeface="Arial" panose="020B0604020202020204" pitchFamily="34" charset="0"/>
              <a:buChar char="•"/>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Sinner</a:t>
            </a:r>
          </a:p>
          <a:p>
            <a:pPr algn="l"/>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(Romans 3:23), </a:t>
            </a:r>
            <a:r>
              <a:rPr lang="en-US"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all have sinned and fall short of the glory of God.”</a:t>
            </a:r>
            <a:endPar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Repentance is a requirement for all who would please God</a:t>
            </a:r>
          </a:p>
          <a:p>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(Ezekiel 18:30-32), </a:t>
            </a:r>
            <a:r>
              <a:rPr lang="en-US"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b="0" i="1" dirty="0"/>
              <a:t>Therefore I will judge you, O house of Israel, every one according to his ways,” says the Lord God. “Repent, and turn from all your transgressions, so that iniquity will not be your ruin.</a:t>
            </a:r>
            <a:r>
              <a:rPr lang="en-US" b="0" i="1" baseline="30000" dirty="0"/>
              <a:t> 31</a:t>
            </a:r>
            <a:r>
              <a:rPr lang="en-US" b="0" i="1" dirty="0"/>
              <a:t> Cast away from you all the transgressions which you have committed, and get yourselves a new heart and a new spirit. For why should you die, O house of Israel?</a:t>
            </a:r>
            <a:r>
              <a:rPr lang="en-US" b="0" i="1" baseline="30000" dirty="0"/>
              <a:t> 32</a:t>
            </a:r>
            <a:r>
              <a:rPr lang="en-US" b="0" i="1" dirty="0"/>
              <a:t> For I have no pleasure in the death of one who dies,” says the Lord God. “Therefore turn and live!”</a:t>
            </a:r>
            <a:endParaRPr lang="en-US"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a:fld id="{88B4B717-3A6D-4305-A20E-4CDC36A81710}"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7787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E548-341A-3DBB-32B4-069DA5F1C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BD37C-C0E3-E82B-5CD9-B8F67AFA7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2F82DC-622D-473A-E638-D25501424072}"/>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1509CF23-9B62-0DBC-5E89-4EBEBF881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52BAF-E9C8-EA6B-994B-0995495219F6}"/>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40195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229A-FE90-3A86-13B9-40BB4DA48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3C6D55-AAC5-6FED-46AA-5786EF0D3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6AAFC-E151-BB2D-E874-E995EE03C66E}"/>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61D979AC-D55A-1DD4-48EF-ECBB8BBB0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4DB47-76FA-E465-B16C-849BFD9FBD0A}"/>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133394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D82D4-3C22-69EB-7FBC-B46F113F05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D4336-DF9C-6B8C-E354-FD73121C2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368E6-C80A-F597-466F-F619C406F4E2}"/>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AF19E4B8-F840-E404-C5C6-D0B57C835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3DC59-59B1-1558-1F08-B27E8F128F4F}"/>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1357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1727-CE99-F300-D5A7-10E513518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798B2-DB7C-517B-AAAE-984A3C9E1A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6AF27-6E06-1F02-DF9B-0FEF6A0BD54A}"/>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6C5D867C-39B5-E5F2-6FB7-C546664CA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37C87-70A7-7BF3-809E-DBC2244D4CBD}"/>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200927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AF95-B64A-F4FC-60F6-F4EEFAE9C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12AB8-A0A2-05A5-A87C-6ACB4343C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3D73F-6A1A-1978-EC78-EF0AED5803A9}"/>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4A772E12-498F-C906-B049-DAB5635B0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49E5A-25FC-FF9E-0C3D-3C88BF9B6B97}"/>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154550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72E3-FC55-74E5-9231-F00CE0F91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85882-4C34-29A4-2783-F050A3625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700E6-F238-D6E9-58C1-0FA30C9E7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E860E-4955-9796-6717-4227947B09E3}"/>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6" name="Footer Placeholder 5">
            <a:extLst>
              <a:ext uri="{FF2B5EF4-FFF2-40B4-BE49-F238E27FC236}">
                <a16:creationId xmlns:a16="http://schemas.microsoft.com/office/drawing/2014/main" id="{4240BC90-B3B8-0044-601E-1A775568A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4D1FF-5E3A-630A-C8B6-1A0B131E199F}"/>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300008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1119-C6F5-180F-FDA5-B239B3997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A369F1-F733-B6C4-610B-E90B9B897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3B328-A3B2-2DF7-EA68-3BCD1EDDB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5676A-55B0-3F02-1B00-CE8CD4CC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E7ECB5-40F3-A73F-1E35-ECB2851DD0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F9137-23BB-3110-5D14-CE4C118ADBAE}"/>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8" name="Footer Placeholder 7">
            <a:extLst>
              <a:ext uri="{FF2B5EF4-FFF2-40B4-BE49-F238E27FC236}">
                <a16:creationId xmlns:a16="http://schemas.microsoft.com/office/drawing/2014/main" id="{AE8AD6DF-6E62-3B2D-23EC-1664FA7411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3DC99-D9C5-D3B2-66F6-55A1EA2ABD40}"/>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152029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0044-B8CE-01BB-FF68-9725B048A7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1BBC7-3E60-A9E1-5FC2-A9B9034639D3}"/>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4" name="Footer Placeholder 3">
            <a:extLst>
              <a:ext uri="{FF2B5EF4-FFF2-40B4-BE49-F238E27FC236}">
                <a16:creationId xmlns:a16="http://schemas.microsoft.com/office/drawing/2014/main" id="{E912E99B-ACDF-89C9-5F11-C852BDE77B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10851-C37E-25A3-FA14-307ACFD88B5A}"/>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395331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6D380-695D-CAC3-C9E4-EC1E9CD14F0B}"/>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3" name="Footer Placeholder 2">
            <a:extLst>
              <a:ext uri="{FF2B5EF4-FFF2-40B4-BE49-F238E27FC236}">
                <a16:creationId xmlns:a16="http://schemas.microsoft.com/office/drawing/2014/main" id="{DB96BEB6-CE0B-431E-1E7E-8946B98D7D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443FE1-54E0-005E-8467-17A80DBFBB50}"/>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228173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FDA4-D3BE-4BCA-3E36-6E475C4A2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FEE5-BA0E-9181-1FC3-AA574FD1F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EB91B-D129-21ED-8CFF-D9B950E10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3098E-10E7-49FC-6E0F-FA9A790E808C}"/>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6" name="Footer Placeholder 5">
            <a:extLst>
              <a:ext uri="{FF2B5EF4-FFF2-40B4-BE49-F238E27FC236}">
                <a16:creationId xmlns:a16="http://schemas.microsoft.com/office/drawing/2014/main" id="{2A45DF20-B9A3-0518-0A7F-363D1AEFA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4189C-01C8-F356-92AE-CF5F589D04C6}"/>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301986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AB6-00BD-26F9-2EB5-DBA102A96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BE3C06-DFB4-E1D6-BB88-66F97EE4C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24DC3-319A-4AB3-2D2F-06DFC0A6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D8C8F-6B41-8782-F11E-CC1D1CCCF604}"/>
              </a:ext>
            </a:extLst>
          </p:cNvPr>
          <p:cNvSpPr>
            <a:spLocks noGrp="1"/>
          </p:cNvSpPr>
          <p:nvPr>
            <p:ph type="dt" sz="half" idx="10"/>
          </p:nvPr>
        </p:nvSpPr>
        <p:spPr/>
        <p:txBody>
          <a:bodyPr/>
          <a:lstStyle/>
          <a:p>
            <a:fld id="{4461B63F-0E83-4C73-BB71-8BF39C0879EC}" type="datetimeFigureOut">
              <a:rPr lang="en-US" smtClean="0"/>
              <a:t>1/10/2023</a:t>
            </a:fld>
            <a:endParaRPr lang="en-US"/>
          </a:p>
        </p:txBody>
      </p:sp>
      <p:sp>
        <p:nvSpPr>
          <p:cNvPr id="6" name="Footer Placeholder 5">
            <a:extLst>
              <a:ext uri="{FF2B5EF4-FFF2-40B4-BE49-F238E27FC236}">
                <a16:creationId xmlns:a16="http://schemas.microsoft.com/office/drawing/2014/main" id="{56037A2D-3D00-BA6F-A999-B69065E6D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923B9-BEB2-662D-598F-E3F21EC3C304}"/>
              </a:ext>
            </a:extLst>
          </p:cNvPr>
          <p:cNvSpPr>
            <a:spLocks noGrp="1"/>
          </p:cNvSpPr>
          <p:nvPr>
            <p:ph type="sldNum" sz="quarter" idx="12"/>
          </p:nvPr>
        </p:nvSpPr>
        <p:spPr/>
        <p:txBody>
          <a:bodyPr/>
          <a:lstStyle/>
          <a:p>
            <a:fld id="{EC46FDEC-61EE-4E33-BF64-C909866BD363}" type="slidenum">
              <a:rPr lang="en-US" smtClean="0"/>
              <a:t>‹#›</a:t>
            </a:fld>
            <a:endParaRPr lang="en-US"/>
          </a:p>
        </p:txBody>
      </p:sp>
    </p:spTree>
    <p:extLst>
      <p:ext uri="{BB962C8B-B14F-4D97-AF65-F5344CB8AC3E}">
        <p14:creationId xmlns:p14="http://schemas.microsoft.com/office/powerpoint/2010/main" val="229056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1FE86-5A2D-A7BE-88D9-58DED595E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E33EB7-290D-ABE6-3F29-9C8FDA2E8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3592F-A141-4E60-796F-BB1D0D060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1B63F-0E83-4C73-BB71-8BF39C0879EC}" type="datetimeFigureOut">
              <a:rPr lang="en-US" smtClean="0"/>
              <a:t>1/10/2023</a:t>
            </a:fld>
            <a:endParaRPr lang="en-US"/>
          </a:p>
        </p:txBody>
      </p:sp>
      <p:sp>
        <p:nvSpPr>
          <p:cNvPr id="5" name="Footer Placeholder 4">
            <a:extLst>
              <a:ext uri="{FF2B5EF4-FFF2-40B4-BE49-F238E27FC236}">
                <a16:creationId xmlns:a16="http://schemas.microsoft.com/office/drawing/2014/main" id="{526DCD8C-AE35-7CC0-C194-3FD14FFC4A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A88B78-9E7E-D108-3355-0926415E2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6FDEC-61EE-4E33-BF64-C909866BD363}" type="slidenum">
              <a:rPr lang="en-US" smtClean="0"/>
              <a:t>‹#›</a:t>
            </a:fld>
            <a:endParaRPr lang="en-US"/>
          </a:p>
        </p:txBody>
      </p:sp>
    </p:spTree>
    <p:extLst>
      <p:ext uri="{BB962C8B-B14F-4D97-AF65-F5344CB8AC3E}">
        <p14:creationId xmlns:p14="http://schemas.microsoft.com/office/powerpoint/2010/main" val="344178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73BF-2503-39E5-C89E-FADCFBAAD16F}"/>
              </a:ext>
            </a:extLst>
          </p:cNvPr>
          <p:cNvSpPr>
            <a:spLocks noGrp="1"/>
          </p:cNvSpPr>
          <p:nvPr>
            <p:ph type="ctrTitle"/>
          </p:nvPr>
        </p:nvSpPr>
        <p:spPr>
          <a:xfrm>
            <a:off x="2101755" y="1064525"/>
            <a:ext cx="4217157" cy="1817642"/>
          </a:xfrm>
        </p:spPr>
        <p:txBody>
          <a:bodyPr anchor="t">
            <a:normAutofit/>
          </a:bodyPr>
          <a:lstStyle/>
          <a:p>
            <a:pPr algn="r"/>
            <a:r>
              <a:rPr lang="en-US" dirty="0">
                <a:latin typeface="Acme" panose="02000706050000020004" pitchFamily="2" charset="0"/>
              </a:rPr>
              <a:t>Foundational</a:t>
            </a:r>
            <a:br>
              <a:rPr lang="en-US" dirty="0">
                <a:latin typeface="Acme" panose="02000706050000020004" pitchFamily="2" charset="0"/>
              </a:rPr>
            </a:br>
            <a:r>
              <a:rPr lang="en-US" dirty="0">
                <a:latin typeface="Acme" panose="02000706050000020004" pitchFamily="2" charset="0"/>
              </a:rPr>
              <a:t>Concepts</a:t>
            </a:r>
          </a:p>
        </p:txBody>
      </p:sp>
      <p:sp>
        <p:nvSpPr>
          <p:cNvPr id="5" name="Subtitle 4">
            <a:extLst>
              <a:ext uri="{FF2B5EF4-FFF2-40B4-BE49-F238E27FC236}">
                <a16:creationId xmlns:a16="http://schemas.microsoft.com/office/drawing/2014/main" id="{F424EF0D-3016-48D6-4474-2B8859B1EF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3082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WatercolorSponge trans="45000" brushSize="10"/>
                    </a14:imgEffect>
                    <a14:imgEffect>
                      <a14:sharpenSoften amount="-100000"/>
                    </a14:imgEffect>
                    <a14:imgEffect>
                      <a14:brightnessContrast bright="34000" contrast="-4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73BF-2503-39E5-C89E-FADCFBAAD16F}"/>
              </a:ext>
            </a:extLst>
          </p:cNvPr>
          <p:cNvSpPr>
            <a:spLocks noGrp="1"/>
          </p:cNvSpPr>
          <p:nvPr>
            <p:ph type="ctrTitle"/>
          </p:nvPr>
        </p:nvSpPr>
        <p:spPr>
          <a:xfrm>
            <a:off x="395417" y="444887"/>
            <a:ext cx="7438767" cy="1036124"/>
          </a:xfrm>
        </p:spPr>
        <p:txBody>
          <a:bodyPr anchor="t">
            <a:normAutofit/>
          </a:bodyPr>
          <a:lstStyle/>
          <a:p>
            <a:pPr algn="l"/>
            <a:r>
              <a:rPr lang="en-US" dirty="0">
                <a:latin typeface="Acme" panose="02000706050000020004" pitchFamily="2" charset="0"/>
              </a:rPr>
              <a:t>What is Repentance?</a:t>
            </a:r>
          </a:p>
        </p:txBody>
      </p:sp>
      <p:sp>
        <p:nvSpPr>
          <p:cNvPr id="3" name="Subtitle 2">
            <a:extLst>
              <a:ext uri="{FF2B5EF4-FFF2-40B4-BE49-F238E27FC236}">
                <a16:creationId xmlns:a16="http://schemas.microsoft.com/office/drawing/2014/main" id="{36EA957E-159F-F8F5-ED9C-06FB78C47E6E}"/>
              </a:ext>
            </a:extLst>
          </p:cNvPr>
          <p:cNvSpPr>
            <a:spLocks noGrp="1"/>
          </p:cNvSpPr>
          <p:nvPr>
            <p:ph type="subTitle" idx="1"/>
          </p:nvPr>
        </p:nvSpPr>
        <p:spPr>
          <a:xfrm>
            <a:off x="716692" y="1481011"/>
            <a:ext cx="10849232" cy="4932102"/>
          </a:xfrm>
        </p:spPr>
        <p:txBody>
          <a:bodyPr>
            <a:normAutofit/>
          </a:bodyPr>
          <a:lstStyle/>
          <a:p>
            <a:r>
              <a:rPr lang="en-US" sz="3600" b="1" dirty="0"/>
              <a:t>Definition – </a:t>
            </a:r>
            <a:r>
              <a:rPr lang="en-US" sz="3600" b="1" dirty="0" err="1"/>
              <a:t>metanoeo</a:t>
            </a:r>
            <a:r>
              <a:rPr lang="en-US" sz="3600" b="1" dirty="0"/>
              <a:t>: “to change one’s mind” (Thayer)</a:t>
            </a:r>
          </a:p>
          <a:p>
            <a:pPr marL="571500" indent="-571500" algn="l">
              <a:buFont typeface="Arial" panose="020B0604020202020204" pitchFamily="34" charset="0"/>
              <a:buChar char="•"/>
            </a:pPr>
            <a:r>
              <a:rPr lang="en-US" sz="4400" b="1" dirty="0"/>
              <a:t>A command of Christ </a:t>
            </a:r>
            <a:r>
              <a:rPr lang="en-US" sz="4400" dirty="0"/>
              <a:t>(Lk 13:3,5; Acts 17:30)</a:t>
            </a:r>
          </a:p>
          <a:p>
            <a:pPr marL="571500" indent="-571500" algn="l">
              <a:buFont typeface="Arial" panose="020B0604020202020204" pitchFamily="34" charset="0"/>
              <a:buChar char="•"/>
            </a:pPr>
            <a:r>
              <a:rPr lang="en-US" sz="4400" b="1" dirty="0"/>
              <a:t>A change of Mind toward God </a:t>
            </a:r>
            <a:r>
              <a:rPr lang="en-US" sz="4400" dirty="0"/>
              <a:t>(Acts 20:21)</a:t>
            </a:r>
          </a:p>
          <a:p>
            <a:pPr marL="571500" indent="-571500" algn="l">
              <a:buFont typeface="Arial" panose="020B0604020202020204" pitchFamily="34" charset="0"/>
              <a:buChar char="•"/>
            </a:pPr>
            <a:r>
              <a:rPr lang="en-US" sz="4400" b="1" dirty="0"/>
              <a:t>A change of Mind toward Sin </a:t>
            </a:r>
            <a:r>
              <a:rPr lang="en-US" sz="4400" dirty="0"/>
              <a:t>(Acts 8:21-22)</a:t>
            </a:r>
          </a:p>
          <a:p>
            <a:pPr marL="571500" indent="-571500" algn="l">
              <a:buFont typeface="Arial" panose="020B0604020202020204" pitchFamily="34" charset="0"/>
              <a:buChar char="•"/>
            </a:pPr>
            <a:r>
              <a:rPr lang="en-US" sz="4400" b="1" dirty="0"/>
              <a:t>Produced by Godly Sorrow </a:t>
            </a:r>
            <a:r>
              <a:rPr lang="en-US" sz="4400" dirty="0"/>
              <a:t>(2 Cor. 7:9-10)</a:t>
            </a:r>
          </a:p>
          <a:p>
            <a:pPr marL="571500" indent="-571500" algn="l">
              <a:buFont typeface="Arial" panose="020B0604020202020204" pitchFamily="34" charset="0"/>
              <a:buChar char="•"/>
            </a:pPr>
            <a:r>
              <a:rPr lang="en-US" sz="4400" b="1" dirty="0"/>
              <a:t>Produces changes in our Life </a:t>
            </a:r>
            <a:r>
              <a:rPr lang="en-US" sz="4400" dirty="0"/>
              <a:t>(Acts 26:19-20    2 Corinthians 7:10-11; Revelation 2:5)</a:t>
            </a:r>
          </a:p>
        </p:txBody>
      </p:sp>
    </p:spTree>
    <p:extLst>
      <p:ext uri="{BB962C8B-B14F-4D97-AF65-F5344CB8AC3E}">
        <p14:creationId xmlns:p14="http://schemas.microsoft.com/office/powerpoint/2010/main" val="1822227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73BF-2503-39E5-C89E-FADCFBAAD16F}"/>
              </a:ext>
            </a:extLst>
          </p:cNvPr>
          <p:cNvSpPr>
            <a:spLocks noGrp="1"/>
          </p:cNvSpPr>
          <p:nvPr>
            <p:ph type="ctrTitle"/>
          </p:nvPr>
        </p:nvSpPr>
        <p:spPr>
          <a:xfrm>
            <a:off x="2974054" y="1332727"/>
            <a:ext cx="3904351" cy="2096273"/>
          </a:xfrm>
        </p:spPr>
        <p:txBody>
          <a:bodyPr anchor="t">
            <a:normAutofit/>
          </a:bodyPr>
          <a:lstStyle/>
          <a:p>
            <a:pPr algn="l"/>
            <a:r>
              <a:rPr lang="en-US" dirty="0">
                <a:latin typeface="Acme" panose="02000706050000020004" pitchFamily="2" charset="0"/>
              </a:rPr>
              <a:t>Who Must</a:t>
            </a:r>
            <a:br>
              <a:rPr lang="en-US" dirty="0">
                <a:latin typeface="Acme" panose="02000706050000020004" pitchFamily="2" charset="0"/>
              </a:rPr>
            </a:br>
            <a:r>
              <a:rPr lang="en-US" dirty="0">
                <a:latin typeface="Acme" panose="02000706050000020004" pitchFamily="2" charset="0"/>
              </a:rPr>
              <a:t>Repent?</a:t>
            </a:r>
          </a:p>
        </p:txBody>
      </p:sp>
      <p:sp>
        <p:nvSpPr>
          <p:cNvPr id="3" name="Subtitle 2">
            <a:extLst>
              <a:ext uri="{FF2B5EF4-FFF2-40B4-BE49-F238E27FC236}">
                <a16:creationId xmlns:a16="http://schemas.microsoft.com/office/drawing/2014/main" id="{36EA957E-159F-F8F5-ED9C-06FB78C47E6E}"/>
              </a:ext>
            </a:extLst>
          </p:cNvPr>
          <p:cNvSpPr>
            <a:spLocks noGrp="1"/>
          </p:cNvSpPr>
          <p:nvPr>
            <p:ph type="subTitle" idx="1"/>
          </p:nvPr>
        </p:nvSpPr>
        <p:spPr>
          <a:xfrm>
            <a:off x="7364627" y="2565874"/>
            <a:ext cx="4497859" cy="1036124"/>
          </a:xfrm>
          <a:effectLst>
            <a:outerShdw blurRad="50800" dist="63500" dir="5400000" algn="ctr" rotWithShape="0">
              <a:srgbClr val="FF0000"/>
            </a:outerShdw>
          </a:effectLst>
        </p:spPr>
        <p:txBody>
          <a:bodyPr>
            <a:normAutofit/>
          </a:bodyPr>
          <a:lstStyle/>
          <a:p>
            <a:r>
              <a:rPr lang="en-US" sz="5400" cap="all" dirty="0">
                <a:latin typeface="Impact" panose="020B0806030902050204" pitchFamily="34" charset="0"/>
              </a:rPr>
              <a:t>Me   </a:t>
            </a:r>
            <a:r>
              <a:rPr lang="en-US" cap="all" dirty="0">
                <a:latin typeface="Impact" panose="020B0806030902050204" pitchFamily="34" charset="0"/>
              </a:rPr>
              <a:t> </a:t>
            </a:r>
            <a:r>
              <a:rPr lang="en-US" sz="5400" cap="all" dirty="0">
                <a:latin typeface="Impact" panose="020B0806030902050204" pitchFamily="34" charset="0"/>
              </a:rPr>
              <a:t>   You</a:t>
            </a:r>
            <a:endParaRPr lang="en-US" sz="6600" cap="all" dirty="0">
              <a:latin typeface="Impact" panose="020B0806030902050204" pitchFamily="34" charset="0"/>
            </a:endParaRPr>
          </a:p>
        </p:txBody>
      </p:sp>
      <p:sp>
        <p:nvSpPr>
          <p:cNvPr id="4" name="TextBox 3">
            <a:extLst>
              <a:ext uri="{FF2B5EF4-FFF2-40B4-BE49-F238E27FC236}">
                <a16:creationId xmlns:a16="http://schemas.microsoft.com/office/drawing/2014/main" id="{EF7C47DB-7873-76AB-B3D1-2489C9B22176}"/>
              </a:ext>
            </a:extLst>
          </p:cNvPr>
          <p:cNvSpPr txBox="1"/>
          <p:nvPr/>
        </p:nvSpPr>
        <p:spPr>
          <a:xfrm rot="20966279">
            <a:off x="4409076" y="4288579"/>
            <a:ext cx="7408304" cy="1877437"/>
          </a:xfrm>
          <a:prstGeom prst="rect">
            <a:avLst/>
          </a:prstGeom>
          <a:noFill/>
          <a:effectLst>
            <a:outerShdw blurRad="25400" dist="50800" dir="2700000" algn="tl" rotWithShape="0">
              <a:srgbClr val="FF0000">
                <a:alpha val="40000"/>
              </a:srgbClr>
            </a:outerShdw>
          </a:effectLst>
        </p:spPr>
        <p:txBody>
          <a:bodyPr wrap="square" rtlCol="0">
            <a:spAutoFit/>
          </a:bodyPr>
          <a:lstStyle/>
          <a:p>
            <a:r>
              <a:rPr lang="en-US" sz="3900" dirty="0">
                <a:latin typeface="Carter One" panose="03080802040405060005" pitchFamily="66" charset="0"/>
              </a:rPr>
              <a:t>“For all have sinned and fall short of the glory of God”</a:t>
            </a:r>
          </a:p>
          <a:p>
            <a:r>
              <a:rPr lang="en-US" sz="3600" dirty="0">
                <a:latin typeface="Carter One" panose="03080802040405060005" pitchFamily="66" charset="0"/>
              </a:rPr>
              <a:t>                                    ~ Romans 3:23</a:t>
            </a:r>
          </a:p>
        </p:txBody>
      </p:sp>
    </p:spTree>
    <p:extLst>
      <p:ext uri="{BB962C8B-B14F-4D97-AF65-F5344CB8AC3E}">
        <p14:creationId xmlns:p14="http://schemas.microsoft.com/office/powerpoint/2010/main" val="4235557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2505</Words>
  <Application>Microsoft Office PowerPoint</Application>
  <PresentationFormat>Widescreen</PresentationFormat>
  <Paragraphs>84</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Acme</vt:lpstr>
      <vt:lpstr>Arial</vt:lpstr>
      <vt:lpstr>Blackadder ITC</vt:lpstr>
      <vt:lpstr>Calibri</vt:lpstr>
      <vt:lpstr>Calibri Light</vt:lpstr>
      <vt:lpstr>Carter One</vt:lpstr>
      <vt:lpstr>Impact</vt:lpstr>
      <vt:lpstr>Office Theme</vt:lpstr>
      <vt:lpstr>Foundational Concepts</vt:lpstr>
      <vt:lpstr>What is Repentance?</vt:lpstr>
      <vt:lpstr>Who Must Repent?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Concepts</dc:title>
  <dc:creator>Stan Cox</dc:creator>
  <cp:lastModifiedBy>Stan Cox</cp:lastModifiedBy>
  <cp:revision>1</cp:revision>
  <cp:lastPrinted>2023-01-11T06:51:08Z</cp:lastPrinted>
  <dcterms:created xsi:type="dcterms:W3CDTF">2023-01-11T04:13:21Z</dcterms:created>
  <dcterms:modified xsi:type="dcterms:W3CDTF">2023-01-11T06:51:34Z</dcterms:modified>
</cp:coreProperties>
</file>