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63" r:id="rId2"/>
    <p:sldId id="256" r:id="rId3"/>
    <p:sldId id="257" r:id="rId4"/>
    <p:sldId id="258" r:id="rId5"/>
    <p:sldId id="259" r:id="rId6"/>
    <p:sldId id="260" r:id="rId7"/>
    <p:sldId id="261" r:id="rId8"/>
    <p:sldId id="262"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Gloucester MT Extra Condensed" panose="02030808020601010101" pitchFamily="18" charset="0"/>
      <p:regular r:id="rId17"/>
    </p:embeddedFont>
    <p:embeddedFont>
      <p:font typeface="GOOD BRUSH" pitchFamily="2" charset="0"/>
      <p:regular r:id="rId18"/>
    </p:embeddedFont>
    <p:embeddedFont>
      <p:font typeface="Impact" panose="020B0806030902050204" pitchFamily="3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29E35-B8A7-4203-AEE8-A76D7E17BA45}" v="40" dt="2020-05-30T16:47:38.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5535" autoAdjust="0"/>
  </p:normalViewPr>
  <p:slideViewPr>
    <p:cSldViewPr snapToGrid="0">
      <p:cViewPr varScale="1">
        <p:scale>
          <a:sx n="35" d="100"/>
          <a:sy n="35" d="100"/>
        </p:scale>
        <p:origin x="170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F429E35-B8A7-4203-AEE8-A76D7E17BA45}"/>
    <pc:docChg chg="undo custSel addSld modSld">
      <pc:chgData name="Stan Cox" userId="9376f276357bfffd" providerId="LiveId" clId="{7F429E35-B8A7-4203-AEE8-A76D7E17BA45}" dt="2020-05-30T16:47:38.529" v="7133"/>
      <pc:docMkLst>
        <pc:docMk/>
      </pc:docMkLst>
      <pc:sldChg chg="modTransition modNotesTx">
        <pc:chgData name="Stan Cox" userId="9376f276357bfffd" providerId="LiveId" clId="{7F429E35-B8A7-4203-AEE8-A76D7E17BA45}" dt="2020-05-30T16:47:31.902" v="7132"/>
        <pc:sldMkLst>
          <pc:docMk/>
          <pc:sldMk cId="4153270126" sldId="256"/>
        </pc:sldMkLst>
      </pc:sldChg>
      <pc:sldChg chg="modSp mod modNotesTx">
        <pc:chgData name="Stan Cox" userId="9376f276357bfffd" providerId="LiveId" clId="{7F429E35-B8A7-4203-AEE8-A76D7E17BA45}" dt="2020-05-29T02:11:47.502" v="1302" actId="6549"/>
        <pc:sldMkLst>
          <pc:docMk/>
          <pc:sldMk cId="376775512" sldId="257"/>
        </pc:sldMkLst>
        <pc:spChg chg="mod">
          <ac:chgData name="Stan Cox" userId="9376f276357bfffd" providerId="LiveId" clId="{7F429E35-B8A7-4203-AEE8-A76D7E17BA45}" dt="2020-05-29T02:09:51.470" v="1029" actId="20577"/>
          <ac:spMkLst>
            <pc:docMk/>
            <pc:sldMk cId="376775512" sldId="257"/>
            <ac:spMk id="4" creationId="{1AD399AC-679F-4D41-8E10-C0B486E0AE35}"/>
          </ac:spMkLst>
        </pc:spChg>
      </pc:sldChg>
      <pc:sldChg chg="modSp mod modNotesTx">
        <pc:chgData name="Stan Cox" userId="9376f276357bfffd" providerId="LiveId" clId="{7F429E35-B8A7-4203-AEE8-A76D7E17BA45}" dt="2020-05-29T14:54:51.153" v="4932" actId="114"/>
        <pc:sldMkLst>
          <pc:docMk/>
          <pc:sldMk cId="706846679" sldId="258"/>
        </pc:sldMkLst>
        <pc:spChg chg="mod">
          <ac:chgData name="Stan Cox" userId="9376f276357bfffd" providerId="LiveId" clId="{7F429E35-B8A7-4203-AEE8-A76D7E17BA45}" dt="2020-05-29T02:25:45.692" v="2121" actId="20577"/>
          <ac:spMkLst>
            <pc:docMk/>
            <pc:sldMk cId="706846679" sldId="258"/>
            <ac:spMk id="4" creationId="{1AD399AC-679F-4D41-8E10-C0B486E0AE35}"/>
          </ac:spMkLst>
        </pc:spChg>
      </pc:sldChg>
      <pc:sldChg chg="modSp mod modNotesTx">
        <pc:chgData name="Stan Cox" userId="9376f276357bfffd" providerId="LiveId" clId="{7F429E35-B8A7-4203-AEE8-A76D7E17BA45}" dt="2020-05-29T14:56:45.899" v="4980" actId="20577"/>
        <pc:sldMkLst>
          <pc:docMk/>
          <pc:sldMk cId="1983732637" sldId="259"/>
        </pc:sldMkLst>
        <pc:spChg chg="mod">
          <ac:chgData name="Stan Cox" userId="9376f276357bfffd" providerId="LiveId" clId="{7F429E35-B8A7-4203-AEE8-A76D7E17BA45}" dt="2020-05-29T14:56:45.899" v="4980" actId="20577"/>
          <ac:spMkLst>
            <pc:docMk/>
            <pc:sldMk cId="1983732637" sldId="259"/>
            <ac:spMk id="4" creationId="{1AD399AC-679F-4D41-8E10-C0B486E0AE35}"/>
          </ac:spMkLst>
        </pc:spChg>
      </pc:sldChg>
      <pc:sldChg chg="modSp mod modNotesTx">
        <pc:chgData name="Stan Cox" userId="9376f276357bfffd" providerId="LiveId" clId="{7F429E35-B8A7-4203-AEE8-A76D7E17BA45}" dt="2020-05-29T15:12:10.210" v="5606" actId="20577"/>
        <pc:sldMkLst>
          <pc:docMk/>
          <pc:sldMk cId="3383256912" sldId="260"/>
        </pc:sldMkLst>
        <pc:spChg chg="mod">
          <ac:chgData name="Stan Cox" userId="9376f276357bfffd" providerId="LiveId" clId="{7F429E35-B8A7-4203-AEE8-A76D7E17BA45}" dt="2020-05-29T14:51:31.389" v="4835" actId="6549"/>
          <ac:spMkLst>
            <pc:docMk/>
            <pc:sldMk cId="3383256912" sldId="260"/>
            <ac:spMk id="3" creationId="{6AAF4765-6B82-46B2-9B94-09C8B823D42C}"/>
          </ac:spMkLst>
        </pc:spChg>
        <pc:spChg chg="mod">
          <ac:chgData name="Stan Cox" userId="9376f276357bfffd" providerId="LiveId" clId="{7F429E35-B8A7-4203-AEE8-A76D7E17BA45}" dt="2020-05-29T15:08:34.077" v="5444" actId="20577"/>
          <ac:spMkLst>
            <pc:docMk/>
            <pc:sldMk cId="3383256912" sldId="260"/>
            <ac:spMk id="4" creationId="{1AD399AC-679F-4D41-8E10-C0B486E0AE35}"/>
          </ac:spMkLst>
        </pc:spChg>
      </pc:sldChg>
      <pc:sldChg chg="modSp mod modNotesTx">
        <pc:chgData name="Stan Cox" userId="9376f276357bfffd" providerId="LiveId" clId="{7F429E35-B8A7-4203-AEE8-A76D7E17BA45}" dt="2020-05-29T15:33:49.088" v="6862" actId="20577"/>
        <pc:sldMkLst>
          <pc:docMk/>
          <pc:sldMk cId="236215787" sldId="261"/>
        </pc:sldMkLst>
        <pc:spChg chg="mod">
          <ac:chgData name="Stan Cox" userId="9376f276357bfffd" providerId="LiveId" clId="{7F429E35-B8A7-4203-AEE8-A76D7E17BA45}" dt="2020-05-29T15:33:49.088" v="6862" actId="20577"/>
          <ac:spMkLst>
            <pc:docMk/>
            <pc:sldMk cId="236215787" sldId="261"/>
            <ac:spMk id="4" creationId="{1AD399AC-679F-4D41-8E10-C0B486E0AE35}"/>
          </ac:spMkLst>
        </pc:spChg>
      </pc:sldChg>
      <pc:sldChg chg="delSp modSp mod modTransition modNotesTx">
        <pc:chgData name="Stan Cox" userId="9376f276357bfffd" providerId="LiveId" clId="{7F429E35-B8A7-4203-AEE8-A76D7E17BA45}" dt="2020-05-30T16:47:38.529" v="7133"/>
        <pc:sldMkLst>
          <pc:docMk/>
          <pc:sldMk cId="4109377255" sldId="262"/>
        </pc:sldMkLst>
        <pc:spChg chg="mod">
          <ac:chgData name="Stan Cox" userId="9376f276357bfffd" providerId="LiveId" clId="{7F429E35-B8A7-4203-AEE8-A76D7E17BA45}" dt="2020-05-29T15:38:38.509" v="7096" actId="207"/>
          <ac:spMkLst>
            <pc:docMk/>
            <pc:sldMk cId="4109377255" sldId="262"/>
            <ac:spMk id="2" creationId="{27B69BF3-C127-4E94-A706-19CA8B6FA1F8}"/>
          </ac:spMkLst>
        </pc:spChg>
        <pc:spChg chg="del mod">
          <ac:chgData name="Stan Cox" userId="9376f276357bfffd" providerId="LiveId" clId="{7F429E35-B8A7-4203-AEE8-A76D7E17BA45}" dt="2020-05-29T15:37:31.564" v="7021" actId="478"/>
          <ac:spMkLst>
            <pc:docMk/>
            <pc:sldMk cId="4109377255" sldId="262"/>
            <ac:spMk id="5" creationId="{B47ABC77-344D-4A5D-AE1C-0516142AFE4A}"/>
          </ac:spMkLst>
        </pc:spChg>
      </pc:sldChg>
      <pc:sldChg chg="new setBg">
        <pc:chgData name="Stan Cox" userId="9376f276357bfffd" providerId="LiveId" clId="{7F429E35-B8A7-4203-AEE8-A76D7E17BA45}" dt="2020-05-30T16:46:21.510" v="7131"/>
        <pc:sldMkLst>
          <pc:docMk/>
          <pc:sldMk cId="122514146"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39283-F31C-4265-96A9-3800AEE00594}" type="datetimeFigureOut">
              <a:rPr lang="en-US" smtClean="0"/>
              <a:t>5/30/2020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BC53D-66AE-4B48-B883-6B205E1A4CF7}" type="slidenum">
              <a:rPr lang="en-US" smtClean="0"/>
              <a:t>‹#›</a:t>
            </a:fld>
            <a:endParaRPr lang="en-US"/>
          </a:p>
        </p:txBody>
      </p:sp>
    </p:spTree>
    <p:extLst>
      <p:ext uri="{BB962C8B-B14F-4D97-AF65-F5344CB8AC3E}">
        <p14:creationId xmlns:p14="http://schemas.microsoft.com/office/powerpoint/2010/main" val="13961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Fundamental Truths  about the Church</a:t>
            </a:r>
          </a:p>
          <a:p>
            <a:pPr marL="628650" lvl="1" indent="-171450">
              <a:buFont typeface="Arial" panose="020B0604020202020204" pitchFamily="34" charset="0"/>
              <a:buChar char="•"/>
            </a:pPr>
            <a:r>
              <a:rPr lang="en-US" b="0" dirty="0"/>
              <a:t>In the midst of the Pandemic, it has become even more obvious that people are not knowledgeable about the Lord’s church</a:t>
            </a:r>
          </a:p>
          <a:p>
            <a:pPr marL="628650" lvl="1" indent="-171450">
              <a:buFont typeface="Arial" panose="020B0604020202020204" pitchFamily="34" charset="0"/>
              <a:buChar char="•"/>
            </a:pPr>
            <a:r>
              <a:rPr lang="en-US" b="0" dirty="0"/>
              <a:t>There are questions being asked concerning the essentiality of religion and faith</a:t>
            </a:r>
          </a:p>
          <a:p>
            <a:pPr marL="628650" lvl="1" indent="-171450">
              <a:buFont typeface="Arial" panose="020B0604020202020204" pitchFamily="34" charset="0"/>
              <a:buChar char="•"/>
            </a:pPr>
            <a:r>
              <a:rPr lang="en-US" b="0" dirty="0"/>
              <a:t>There are questions about the nature of the church.  Its purpose and work</a:t>
            </a:r>
          </a:p>
          <a:p>
            <a:pPr marL="628650" lvl="1" indent="-171450">
              <a:buFont typeface="Arial" panose="020B0604020202020204" pitchFamily="34" charset="0"/>
              <a:buChar char="•"/>
            </a:pPr>
            <a:r>
              <a:rPr lang="en-US" b="0" dirty="0"/>
              <a:t>There are questions about assembling, worship, and the part the church plays in our relationship with God</a:t>
            </a:r>
          </a:p>
          <a:p>
            <a:pPr marL="171450" lvl="0" indent="-171450">
              <a:buFont typeface="Arial" panose="020B0604020202020204" pitchFamily="34" charset="0"/>
              <a:buChar char="•"/>
            </a:pPr>
            <a:r>
              <a:rPr lang="en-US" b="1" dirty="0"/>
              <a:t>Some of these I plan to deal with in detail in the future as we progress through these challenges. I think it will be good to reaffirm our faith in these matters.</a:t>
            </a:r>
          </a:p>
          <a:p>
            <a:pPr marL="628650" lvl="1" indent="-171450">
              <a:buFont typeface="Arial" panose="020B0604020202020204" pitchFamily="34" charset="0"/>
              <a:buChar char="•"/>
            </a:pPr>
            <a:r>
              <a:rPr lang="en-US" b="0" dirty="0"/>
              <a:t>For today, I want to introduce the topic by reminding you of some important, fundamental truths about the church.</a:t>
            </a:r>
          </a:p>
          <a:p>
            <a:pPr marL="628650" lvl="1" indent="-171450">
              <a:buFont typeface="Arial" panose="020B0604020202020204" pitchFamily="34" charset="0"/>
              <a:buChar char="•"/>
            </a:pPr>
            <a:r>
              <a:rPr lang="en-US" b="0" dirty="0"/>
              <a:t>We will use the typical:  Who? What? When? Where? Why? Questions to introduce the topic…</a:t>
            </a:r>
          </a:p>
        </p:txBody>
      </p:sp>
      <p:sp>
        <p:nvSpPr>
          <p:cNvPr id="4" name="Slide Number Placeholder 3"/>
          <p:cNvSpPr>
            <a:spLocks noGrp="1"/>
          </p:cNvSpPr>
          <p:nvPr>
            <p:ph type="sldNum" sz="quarter" idx="5"/>
          </p:nvPr>
        </p:nvSpPr>
        <p:spPr/>
        <p:txBody>
          <a:bodyPr/>
          <a:lstStyle/>
          <a:p>
            <a:fld id="{E9FBC53D-66AE-4B48-B883-6B205E1A4CF7}" type="slidenum">
              <a:rPr lang="en-US" smtClean="0"/>
              <a:t>2</a:t>
            </a:fld>
            <a:endParaRPr lang="en-US"/>
          </a:p>
        </p:txBody>
      </p:sp>
    </p:spTree>
    <p:extLst>
      <p:ext uri="{BB962C8B-B14F-4D97-AF65-F5344CB8AC3E}">
        <p14:creationId xmlns:p14="http://schemas.microsoft.com/office/powerpoint/2010/main" val="173808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Who?</a:t>
            </a:r>
          </a:p>
          <a:p>
            <a:r>
              <a:rPr lang="en-US" b="1" dirty="0"/>
              <a:t>The first significant question we want to answer is Who Established the Church?</a:t>
            </a:r>
          </a:p>
          <a:p>
            <a:pPr marL="628650" lvl="1" indent="-171450">
              <a:buFont typeface="Arial" panose="020B0604020202020204" pitchFamily="34" charset="0"/>
              <a:buChar char="•"/>
            </a:pPr>
            <a:r>
              <a:rPr lang="en-US" dirty="0"/>
              <a:t>The answer is a simple one</a:t>
            </a:r>
          </a:p>
          <a:p>
            <a:pPr marL="0" lvl="0" indent="0">
              <a:buFont typeface="Arial" panose="020B0604020202020204" pitchFamily="34" charset="0"/>
              <a:buNone/>
            </a:pPr>
            <a:r>
              <a:rPr lang="en-US" b="1" dirty="0"/>
              <a:t>(Matthew 16:13-18), </a:t>
            </a:r>
            <a:r>
              <a:rPr lang="en-US" i="1" dirty="0"/>
              <a:t>“When Jesus came into the region of Caesarea Philippi, He asked His disciples, saying, “Who do men say that I, the Son of Man, am?” </a:t>
            </a:r>
            <a:r>
              <a:rPr lang="en-US" i="1" baseline="30000" dirty="0"/>
              <a:t>14</a:t>
            </a:r>
            <a:r>
              <a:rPr lang="en-US" i="1" dirty="0"/>
              <a:t> So they said, “Some say John the Baptist, some Elijah, and others Jeremiah or one of the prophets.” </a:t>
            </a:r>
            <a:r>
              <a:rPr lang="en-US" i="1" baseline="30000" dirty="0"/>
              <a:t>15</a:t>
            </a:r>
            <a:r>
              <a:rPr lang="en-US" i="1" dirty="0"/>
              <a:t> He said to them, “But who do you say that I am?” </a:t>
            </a:r>
            <a:r>
              <a:rPr lang="en-US" i="1" baseline="30000" dirty="0"/>
              <a:t>16</a:t>
            </a:r>
            <a:r>
              <a:rPr lang="en-US" i="1" dirty="0"/>
              <a:t> Simon Peter answered and said, “You are the Christ, the Son of the living God.” </a:t>
            </a:r>
            <a:r>
              <a:rPr lang="en-US" i="1" baseline="30000" dirty="0"/>
              <a:t>17</a:t>
            </a:r>
            <a:r>
              <a:rPr lang="en-US" i="1" dirty="0"/>
              <a:t> Jesus answered and said to him, “Blessed are you, Simon Bar-Jonah, for flesh and blood has not revealed this to you, but My Father who is in heaven.</a:t>
            </a:r>
            <a:r>
              <a:rPr lang="en-US" i="1" baseline="30000" dirty="0"/>
              <a:t> 18</a:t>
            </a:r>
            <a:r>
              <a:rPr lang="en-US" i="1" dirty="0"/>
              <a:t> </a:t>
            </a:r>
            <a:r>
              <a:rPr lang="en-US" b="1" i="1" dirty="0"/>
              <a:t>And I also say to you that you are Peter, and on this rock I will build My church, and the gates of Hades shall not prevail against it</a:t>
            </a:r>
            <a:r>
              <a:rPr lang="en-US" i="1" dirty="0"/>
              <a:t>.”</a:t>
            </a:r>
          </a:p>
          <a:p>
            <a:pPr marL="628650" lvl="1" indent="-171450">
              <a:buFont typeface="Arial" panose="020B0604020202020204" pitchFamily="34" charset="0"/>
              <a:buChar char="•"/>
            </a:pPr>
            <a:r>
              <a:rPr lang="en-US" b="1" dirty="0"/>
              <a:t>Jesus Christ is the one who established or founded His church</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church, founded by the Christ, </a:t>
            </a:r>
            <a:r>
              <a:rPr lang="en-US" b="1" dirty="0"/>
              <a:t>belonging</a:t>
            </a:r>
            <a:r>
              <a:rPr lang="en-US" dirty="0"/>
              <a:t> to Him</a:t>
            </a:r>
          </a:p>
          <a:p>
            <a:pPr marL="0" lvl="0" indent="0">
              <a:buFont typeface="Arial" panose="020B0604020202020204" pitchFamily="34" charset="0"/>
              <a:buNone/>
            </a:pPr>
            <a:r>
              <a:rPr lang="en-US" b="1" dirty="0"/>
              <a:t>(Romans 16:16),</a:t>
            </a:r>
            <a:r>
              <a:rPr lang="en-US" dirty="0"/>
              <a:t> </a:t>
            </a:r>
            <a:r>
              <a:rPr lang="en-US" i="1" dirty="0"/>
              <a:t>“Greet one another with a holy kiss. The churches of Christ greet you.”</a:t>
            </a:r>
          </a:p>
          <a:p>
            <a:pPr marL="628650" lvl="1" indent="-171450">
              <a:buFont typeface="Arial" panose="020B0604020202020204" pitchFamily="34" charset="0"/>
              <a:buChar char="•"/>
            </a:pPr>
            <a:r>
              <a:rPr lang="en-US" b="1" dirty="0"/>
              <a:t>As founder, He is uniquely qualified</a:t>
            </a:r>
          </a:p>
          <a:p>
            <a:pPr marL="1085850" lvl="2" indent="-171450">
              <a:buFont typeface="Arial" panose="020B0604020202020204" pitchFamily="34" charset="0"/>
              <a:buChar char="•"/>
            </a:pPr>
            <a:r>
              <a:rPr lang="en-US" dirty="0"/>
              <a:t>He is the sinless cornerstone</a:t>
            </a:r>
          </a:p>
          <a:p>
            <a:pPr marL="0" lvl="0" indent="0">
              <a:buFont typeface="Arial" panose="020B0604020202020204" pitchFamily="34" charset="0"/>
              <a:buNone/>
            </a:pPr>
            <a:r>
              <a:rPr lang="en-US" b="1" dirty="0"/>
              <a:t>(1 Peter 2:21-24), </a:t>
            </a:r>
            <a:r>
              <a:rPr lang="en-US" i="1" dirty="0"/>
              <a:t>“For to this you were called, because Christ also suffered for us, leaving us an example, that you should follow His steps: </a:t>
            </a:r>
            <a:r>
              <a:rPr lang="en-US" i="1" baseline="30000" dirty="0"/>
              <a:t>22</a:t>
            </a:r>
            <a:r>
              <a:rPr lang="en-US" i="1" dirty="0"/>
              <a:t> “Who committed no sin, nor was deceit found in His mouth”; </a:t>
            </a:r>
            <a:r>
              <a:rPr lang="en-US" i="1" baseline="30000" dirty="0"/>
              <a:t>23</a:t>
            </a:r>
            <a:r>
              <a:rPr lang="en-US" i="1" dirty="0"/>
              <a:t> who, when He was reviled, did not revile in return; when He suffered, He did not threaten, but committed Himself to Him who judges righteously;</a:t>
            </a:r>
            <a:r>
              <a:rPr lang="en-US" i="1" baseline="30000" dirty="0"/>
              <a:t> 24</a:t>
            </a:r>
            <a:r>
              <a:rPr lang="en-US" i="1" dirty="0"/>
              <a:t> who Himself bore our sins in His own body on the tree, that we, having died to sins, might live for righteousness—by whose stripes you were healed.”</a:t>
            </a:r>
          </a:p>
          <a:p>
            <a:pPr marL="1085850" lvl="2" indent="-171450">
              <a:buFont typeface="Arial" panose="020B0604020202020204" pitchFamily="34" charset="0"/>
              <a:buChar char="•"/>
            </a:pPr>
            <a:r>
              <a:rPr lang="en-US" dirty="0"/>
              <a:t>He is the one that God wants us to hear!</a:t>
            </a:r>
          </a:p>
          <a:p>
            <a:pPr marL="0" lvl="0" indent="0">
              <a:buFont typeface="Arial" panose="020B0604020202020204" pitchFamily="34" charset="0"/>
              <a:buNone/>
            </a:pPr>
            <a:r>
              <a:rPr lang="en-US" b="1" dirty="0"/>
              <a:t>(Mark 9:7-8), [Transfigured Jesus. Moses &amp; Elijah. Peter’s suggestion three tabernacles be erected], </a:t>
            </a:r>
            <a:r>
              <a:rPr lang="en-US" i="1" dirty="0"/>
              <a:t>“And a cloud came and overshadowed them; and a voice came out of the cloud, saying, “This is My beloved Son. Hear Him!”</a:t>
            </a:r>
            <a:r>
              <a:rPr lang="en-US" i="1" baseline="30000" dirty="0"/>
              <a:t> 8</a:t>
            </a:r>
            <a:r>
              <a:rPr lang="en-US" i="1" dirty="0"/>
              <a:t> Suddenly, when they had looked around, they saw no one anymore, but only Jesus with themselves.”</a:t>
            </a:r>
          </a:p>
          <a:p>
            <a:pPr marL="628650" lvl="1" indent="-171450">
              <a:buFont typeface="Arial" panose="020B0604020202020204" pitchFamily="34" charset="0"/>
              <a:buChar char="•"/>
            </a:pPr>
            <a:r>
              <a:rPr lang="en-US" b="1" dirty="0"/>
              <a:t>Any religious movement that has a founder other than Jesus (after) is not the true church</a:t>
            </a:r>
          </a:p>
          <a:p>
            <a:pPr marL="1085850" lvl="2" indent="-171450">
              <a:buFont typeface="Arial" panose="020B0604020202020204" pitchFamily="34" charset="0"/>
              <a:buChar char="•"/>
            </a:pPr>
            <a:r>
              <a:rPr lang="en-US" dirty="0"/>
              <a:t>Catholic Church – Gradual apostasy (Nicene Creed, 350) (First Pope, 606)</a:t>
            </a:r>
          </a:p>
          <a:p>
            <a:pPr marL="1085850" lvl="2" indent="-171450">
              <a:buFont typeface="Arial" panose="020B0604020202020204" pitchFamily="34" charset="0"/>
              <a:buChar char="•"/>
            </a:pPr>
            <a:r>
              <a:rPr lang="en-US" dirty="0"/>
              <a:t>Lutheran Church – Martin Luther (early 1500’s)</a:t>
            </a:r>
          </a:p>
          <a:p>
            <a:pPr marL="1085850" lvl="2" indent="-171450">
              <a:buFont typeface="Arial" panose="020B0604020202020204" pitchFamily="34" charset="0"/>
              <a:buChar char="•"/>
            </a:pPr>
            <a:r>
              <a:rPr lang="en-US" dirty="0"/>
              <a:t>Reformed Churches - (70 diff. denominations) John Calvin’s theology (early 1500’s)</a:t>
            </a:r>
          </a:p>
          <a:p>
            <a:pPr marL="1085850" lvl="2" indent="-171450">
              <a:buFont typeface="Arial" panose="020B0604020202020204" pitchFamily="34" charset="0"/>
              <a:buChar char="•"/>
            </a:pPr>
            <a:r>
              <a:rPr lang="en-US" dirty="0"/>
              <a:t>Anglican Church – King Henry VIII (1534)</a:t>
            </a:r>
          </a:p>
          <a:p>
            <a:pPr marL="1085850" lvl="2" indent="-171450">
              <a:buFont typeface="Arial" panose="020B0604020202020204" pitchFamily="34" charset="0"/>
              <a:buChar char="•"/>
            </a:pPr>
            <a:r>
              <a:rPr lang="en-US" dirty="0"/>
              <a:t>Baptist Church – John Smyth (1609) – Believer’s baptism</a:t>
            </a:r>
          </a:p>
          <a:p>
            <a:pPr marL="1085850" lvl="2" indent="-171450">
              <a:buFont typeface="Arial" panose="020B0604020202020204" pitchFamily="34" charset="0"/>
              <a:buChar char="•"/>
            </a:pPr>
            <a:r>
              <a:rPr lang="en-US" dirty="0"/>
              <a:t>Methodism – John Wesley (late 1730’s)</a:t>
            </a:r>
          </a:p>
          <a:p>
            <a:pPr marL="1085850" lvl="2" indent="-171450">
              <a:buFont typeface="Arial" panose="020B0604020202020204" pitchFamily="34" charset="0"/>
              <a:buChar char="•"/>
            </a:pPr>
            <a:r>
              <a:rPr lang="en-US" dirty="0"/>
              <a:t>Other, more modern churches (7</a:t>
            </a:r>
            <a:r>
              <a:rPr lang="en-US" baseline="30000" dirty="0"/>
              <a:t>th</a:t>
            </a:r>
            <a:r>
              <a:rPr lang="en-US" dirty="0"/>
              <a:t> Day Adventists, Christian Scientists, Jehovah’s Witnesses, Mormons, all in the 19</a:t>
            </a:r>
            <a:r>
              <a:rPr lang="en-US" baseline="30000" dirty="0"/>
              <a:t>th</a:t>
            </a:r>
            <a:r>
              <a:rPr lang="en-US" dirty="0"/>
              <a:t> century, in America).</a:t>
            </a:r>
          </a:p>
          <a:p>
            <a:pPr marL="628650" lvl="1" indent="-171450">
              <a:buFont typeface="Arial" panose="020B0604020202020204" pitchFamily="34" charset="0"/>
              <a:buChar char="•"/>
            </a:pPr>
            <a:r>
              <a:rPr lang="en-US" b="1" dirty="0"/>
              <a:t>Seed principle – Anytime you have faith germinated in the heart of a man who hears the gospel preached as found in the New Testament.  You have a member of the church Jesus founded.</a:t>
            </a:r>
          </a:p>
          <a:p>
            <a:pPr marL="1085850" lvl="2" indent="-171450">
              <a:buFont typeface="Arial" panose="020B0604020202020204" pitchFamily="34" charset="0"/>
              <a:buChar char="•"/>
            </a:pPr>
            <a:r>
              <a:rPr lang="en-US" dirty="0"/>
              <a:t>The Lord’s church is not a denomination.  The denominations digressed from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BC53D-66AE-4B48-B883-6B205E1A4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30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a:t>
            </a:r>
          </a:p>
          <a:p>
            <a:r>
              <a:rPr lang="en-US" b="1" dirty="0"/>
              <a:t>What is the Church?</a:t>
            </a:r>
          </a:p>
          <a:p>
            <a:pPr marL="628650" lvl="1" indent="-171450" rtl="0">
              <a:buFont typeface="Arial" panose="020B0604020202020204" pitchFamily="34" charset="0"/>
              <a:buChar char="•"/>
            </a:pPr>
            <a:r>
              <a:rPr lang="en-US" b="1" dirty="0"/>
              <a:t>First, a definition of the term:  </a:t>
            </a:r>
            <a:r>
              <a:rPr lang="en-US" i="1" dirty="0"/>
              <a:t>(</a:t>
            </a:r>
            <a:r>
              <a:rPr lang="en-US" i="1" dirty="0" err="1"/>
              <a:t>ekklesia</a:t>
            </a:r>
            <a:r>
              <a:rPr lang="en-US" i="1" dirty="0"/>
              <a:t>) </a:t>
            </a:r>
            <a:r>
              <a:rPr lang="en-US" dirty="0"/>
              <a:t>– [called out] a gathering.  In a Christian sense, “</a:t>
            </a:r>
            <a:r>
              <a:rPr lang="en-US" sz="1200" b="0" i="0" u="none" strike="noStrike" kern="1200" baseline="0" dirty="0">
                <a:solidFill>
                  <a:schemeClr val="tx1"/>
                </a:solidFill>
                <a:latin typeface="+mn-lt"/>
                <a:ea typeface="+mn-ea"/>
                <a:cs typeface="+mn-cs"/>
              </a:rPr>
              <a:t>the whole body of Christians scattered throughout the earth… the assembly of faithful Christians already dead and received into heaven” [Thayer]</a:t>
            </a:r>
          </a:p>
          <a:p>
            <a:pPr marL="628650" lvl="1" indent="-171450" rtl="0">
              <a:buFont typeface="Arial" panose="020B0604020202020204" pitchFamily="34" charset="0"/>
              <a:buChar char="•"/>
            </a:pPr>
            <a:r>
              <a:rPr lang="en-US" sz="1200" b="1" i="0" u="none" strike="noStrike" kern="1200" baseline="0" dirty="0">
                <a:solidFill>
                  <a:schemeClr val="tx1"/>
                </a:solidFill>
                <a:latin typeface="+mn-lt"/>
                <a:ea typeface="+mn-ea"/>
                <a:cs typeface="+mn-cs"/>
              </a:rPr>
              <a:t>The idea of a calling is important here</a:t>
            </a:r>
          </a:p>
          <a:p>
            <a:pPr marL="0" lvl="0" indent="0" rtl="0">
              <a:buFont typeface="Arial" panose="020B0604020202020204" pitchFamily="34" charset="0"/>
              <a:buNone/>
            </a:pPr>
            <a:r>
              <a:rPr lang="en-US" sz="1200" b="1" i="0" u="none" strike="noStrike" kern="1200" baseline="0" dirty="0">
                <a:solidFill>
                  <a:schemeClr val="tx1"/>
                </a:solidFill>
                <a:latin typeface="+mn-lt"/>
                <a:ea typeface="+mn-ea"/>
                <a:cs typeface="+mn-cs"/>
              </a:rPr>
              <a:t>(2 Thessalonians 2:13-14), </a:t>
            </a:r>
            <a:r>
              <a:rPr lang="en-US" sz="1200" b="0" i="1" u="none" strike="noStrike" kern="1200" baseline="0" dirty="0">
                <a:solidFill>
                  <a:schemeClr val="tx1"/>
                </a:solidFill>
                <a:latin typeface="+mn-lt"/>
                <a:ea typeface="+mn-ea"/>
                <a:cs typeface="+mn-cs"/>
              </a:rPr>
              <a:t>“</a:t>
            </a:r>
            <a:r>
              <a:rPr lang="en-US" i="1" dirty="0"/>
              <a:t>But we are bound to give thanks to God always for you, brethren beloved by the Lord, because God from the beginning chose you for salvation through sanctification by the Spirit and belief in the truth,</a:t>
            </a:r>
            <a:r>
              <a:rPr lang="en-US" i="1" baseline="30000" dirty="0"/>
              <a:t> 14</a:t>
            </a:r>
            <a:r>
              <a:rPr lang="en-US" i="1" dirty="0"/>
              <a:t> to which </a:t>
            </a:r>
            <a:r>
              <a:rPr lang="en-US" b="1" i="1" dirty="0"/>
              <a:t>He called you by our gospel</a:t>
            </a:r>
            <a:r>
              <a:rPr lang="en-US" i="1" dirty="0"/>
              <a:t>, for the obtaining of the glory of our Lord Jesus Christ.”</a:t>
            </a:r>
            <a:endParaRPr lang="en-US" i="0" dirty="0"/>
          </a:p>
          <a:p>
            <a:pPr marL="628650" lvl="1" indent="-171450" rtl="0">
              <a:buFont typeface="Arial" panose="020B0604020202020204" pitchFamily="34" charset="0"/>
              <a:buChar char="•"/>
            </a:pPr>
            <a:r>
              <a:rPr lang="en-US" b="1" i="0" dirty="0"/>
              <a:t>Those who respond to the gospel leave the world, called by the gospel to another gathering of the saved.</a:t>
            </a:r>
          </a:p>
          <a:p>
            <a:pPr marL="0" lvl="0" indent="0" rtl="0">
              <a:buFont typeface="Arial" panose="020B0604020202020204" pitchFamily="34" charset="0"/>
              <a:buNone/>
            </a:pPr>
            <a:r>
              <a:rPr lang="en-US" b="1" i="0" dirty="0"/>
              <a:t>(Romans 6:3-4), </a:t>
            </a:r>
            <a:r>
              <a:rPr lang="en-US" i="1" dirty="0"/>
              <a:t>“Or do you not know that as many of us as were baptized into Christ Jesus were baptized into His death?</a:t>
            </a:r>
            <a:r>
              <a:rPr lang="en-US" i="1" baseline="30000" dirty="0"/>
              <a:t> 4</a:t>
            </a:r>
            <a:r>
              <a:rPr lang="en-US" i="1" dirty="0"/>
              <a:t> Therefore we were buried with Him through baptism into death, that just as Christ was raised from the dead by the glory of the Father, even so we also should walk </a:t>
            </a:r>
            <a:r>
              <a:rPr lang="en-US" b="1" i="1" dirty="0"/>
              <a:t>in newness of life</a:t>
            </a:r>
            <a:r>
              <a:rPr lang="en-US" i="1" dirty="0"/>
              <a:t>.”</a:t>
            </a:r>
          </a:p>
          <a:p>
            <a:pPr marL="628650" lvl="1" indent="-171450">
              <a:buFont typeface="Arial" panose="020B0604020202020204" pitchFamily="34" charset="0"/>
              <a:buChar char="•"/>
            </a:pPr>
            <a:r>
              <a:rPr lang="en-US" b="1" dirty="0"/>
              <a:t>The called out in Christ constitute a spiritual fellowship</a:t>
            </a:r>
          </a:p>
          <a:p>
            <a:pPr marL="0" lvl="0" indent="0">
              <a:buFont typeface="Arial" panose="020B0604020202020204" pitchFamily="34" charset="0"/>
              <a:buNone/>
            </a:pPr>
            <a:r>
              <a:rPr lang="en-US" b="1" dirty="0"/>
              <a:t>(Acts 2:41,47), (41) </a:t>
            </a:r>
            <a:r>
              <a:rPr lang="en-US" dirty="0"/>
              <a:t>- </a:t>
            </a:r>
            <a:r>
              <a:rPr lang="en-US" i="1" dirty="0"/>
              <a:t>“Then those who gladly received his word were baptized; and that day about three thousand souls were added to them” </a:t>
            </a:r>
            <a:r>
              <a:rPr lang="en-US" dirty="0"/>
              <a:t>…. </a:t>
            </a:r>
            <a:r>
              <a:rPr lang="en-US" b="1" dirty="0"/>
              <a:t>(47) </a:t>
            </a:r>
            <a:r>
              <a:rPr lang="en-US" dirty="0"/>
              <a:t>– </a:t>
            </a:r>
            <a:r>
              <a:rPr lang="en-US" i="1" dirty="0"/>
              <a:t>“…And the Lord added to the church daily those who were being saved.”</a:t>
            </a:r>
          </a:p>
          <a:p>
            <a:pPr marL="628650" lvl="1" indent="-171450">
              <a:buFont typeface="Arial" panose="020B0604020202020204" pitchFamily="34" charset="0"/>
              <a:buChar char="•"/>
            </a:pPr>
            <a:r>
              <a:rPr lang="en-US" b="1" dirty="0"/>
              <a:t>Important:  The church is a spiritual relationship.  The functioning aspect of that relationship is found exclusively in the local congregation.</a:t>
            </a:r>
          </a:p>
          <a:p>
            <a:pPr marL="0" lvl="0" indent="0">
              <a:buFont typeface="Arial" panose="020B0604020202020204" pitchFamily="34" charset="0"/>
              <a:buNone/>
            </a:pPr>
            <a:r>
              <a:rPr lang="en-US" b="1" dirty="0"/>
              <a:t>(Philippians 1:1), </a:t>
            </a:r>
            <a:r>
              <a:rPr lang="en-US" b="0" i="1" dirty="0"/>
              <a:t>“</a:t>
            </a:r>
            <a:r>
              <a:rPr lang="en-US" i="1" dirty="0"/>
              <a:t>Paul and Timothy, bondservants of Jesus Christ, to all the saints in Christ Jesus who are in Philippi, with the bishops and deacons…”</a:t>
            </a:r>
            <a:endParaRPr lang="en-US" b="0" i="1" dirty="0"/>
          </a:p>
          <a:p>
            <a:pPr marL="0" lvl="0" indent="0">
              <a:buFont typeface="Arial" panose="020B0604020202020204" pitchFamily="34" charset="0"/>
              <a:buNone/>
            </a:pPr>
            <a:r>
              <a:rPr lang="en-US" b="1" dirty="0"/>
              <a:t>(Philippians 4:15), </a:t>
            </a:r>
            <a:r>
              <a:rPr lang="en-US" i="1" dirty="0"/>
              <a:t>“Now you Philippians know also that in the beginning of the gospel, when I departed from Macedonia, </a:t>
            </a:r>
            <a:r>
              <a:rPr lang="en-US" b="1" i="1" dirty="0"/>
              <a:t>no church shared with me concerning giving and receiving but you only</a:t>
            </a:r>
            <a:r>
              <a:rPr lang="en-US" i="1" dirty="0"/>
              <a:t>.”</a:t>
            </a:r>
          </a:p>
          <a:p>
            <a:pPr marL="1085850" lvl="2" indent="-171450">
              <a:buFont typeface="Arial" panose="020B0604020202020204" pitchFamily="34" charset="0"/>
              <a:buChar char="•"/>
            </a:pPr>
            <a:r>
              <a:rPr lang="en-US" i="0" dirty="0"/>
              <a:t>It is not a building</a:t>
            </a:r>
          </a:p>
          <a:p>
            <a:pPr marL="1085850" lvl="2" indent="-171450">
              <a:buFont typeface="Arial" panose="020B0604020202020204" pitchFamily="34" charset="0"/>
              <a:buChar char="•"/>
            </a:pPr>
            <a:r>
              <a:rPr lang="en-US" i="0" dirty="0"/>
              <a:t>It is not an organization separate from its members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BC53D-66AE-4B48-B883-6B205E1A4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6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a:t>
            </a:r>
          </a:p>
          <a:p>
            <a:r>
              <a:rPr lang="en-US" b="1" dirty="0"/>
              <a:t>When was the Church Established?</a:t>
            </a:r>
          </a:p>
          <a:p>
            <a:pPr marL="628650" lvl="1" indent="-171450">
              <a:buFont typeface="Arial" panose="020B0604020202020204" pitchFamily="34" charset="0"/>
              <a:buChar char="•"/>
            </a:pPr>
            <a:r>
              <a:rPr lang="en-US" b="1" dirty="0"/>
              <a:t>As we read, Matthew 16:18 supplies a promise that Jesus would build his church!</a:t>
            </a:r>
          </a:p>
          <a:p>
            <a:pPr marL="628650" lvl="1" indent="-171450">
              <a:buFont typeface="Arial" panose="020B0604020202020204" pitchFamily="34" charset="0"/>
              <a:buChar char="•"/>
            </a:pPr>
            <a:r>
              <a:rPr lang="en-US" b="1" dirty="0"/>
              <a:t>He is the chief cornerstone.  His church was established upon the basis of His death!</a:t>
            </a:r>
          </a:p>
          <a:p>
            <a:pPr marL="1085850" lvl="2" indent="-171450">
              <a:buFont typeface="Arial" panose="020B0604020202020204" pitchFamily="34" charset="0"/>
              <a:buChar char="•"/>
            </a:pPr>
            <a:r>
              <a:rPr lang="en-US" dirty="0"/>
              <a:t>Nowhere in scripture is there a mention of the church in existence before Christ’s death.</a:t>
            </a:r>
          </a:p>
          <a:p>
            <a:pPr marL="1085850" lvl="2" indent="-171450">
              <a:buFont typeface="Arial" panose="020B0604020202020204" pitchFamily="34" charset="0"/>
              <a:buChar char="•"/>
            </a:pPr>
            <a:r>
              <a:rPr lang="en-US" dirty="0"/>
              <a:t>The church is a part of the new covenant, ratified with the blood of Christ.</a:t>
            </a:r>
          </a:p>
          <a:p>
            <a:pPr marL="0" lvl="0" indent="0">
              <a:buFont typeface="Arial" panose="020B0604020202020204" pitchFamily="34" charset="0"/>
              <a:buNone/>
            </a:pPr>
            <a:r>
              <a:rPr lang="en-US" b="1" dirty="0"/>
              <a:t>(Hebrews 9:15-17), </a:t>
            </a:r>
            <a:r>
              <a:rPr lang="en-US" i="1" dirty="0"/>
              <a:t>“And for this reason He is the Mediator of the new covenant, by means of death, for the redemption of the transgressions under the first covenant, that those who are called may receive the promise of the eternal inheritance. </a:t>
            </a:r>
            <a:r>
              <a:rPr lang="en-US" i="1" baseline="30000" dirty="0"/>
              <a:t>16</a:t>
            </a:r>
            <a:r>
              <a:rPr lang="en-US" i="1" dirty="0"/>
              <a:t> For where there is a testament, there must also of necessity be the death of the testator.</a:t>
            </a:r>
            <a:r>
              <a:rPr lang="en-US" i="1" baseline="30000" dirty="0"/>
              <a:t> 17</a:t>
            </a:r>
            <a:r>
              <a:rPr lang="en-US" i="1" dirty="0"/>
              <a:t> For a testament is in force after men are dead, since it has no power at all while the testator lives.”</a:t>
            </a:r>
          </a:p>
          <a:p>
            <a:pPr marL="628650" lvl="1" indent="-171450">
              <a:buFont typeface="Arial" panose="020B0604020202020204" pitchFamily="34" charset="0"/>
              <a:buChar char="•"/>
            </a:pPr>
            <a:r>
              <a:rPr lang="en-US" b="1" dirty="0"/>
              <a:t>Consider the Lord’s promise to His disciples, who were looking for that new order, just before He ascended to His exalted position at the right hand of His Father.</a:t>
            </a:r>
          </a:p>
          <a:p>
            <a:pPr marL="0" lvl="0" indent="0">
              <a:buFont typeface="Arial" panose="020B0604020202020204" pitchFamily="34" charset="0"/>
              <a:buNone/>
            </a:pPr>
            <a:r>
              <a:rPr lang="en-US" b="1" dirty="0"/>
              <a:t>(Acts 1:4-5), </a:t>
            </a:r>
            <a:r>
              <a:rPr lang="en-US" i="1" dirty="0"/>
              <a:t>“And being assembled together with them, He commanded them not to depart from Jerusalem, but to wait for the Promise of the Father, “which,” He said, “you have heard from Me;</a:t>
            </a:r>
            <a:r>
              <a:rPr lang="en-US" i="1" baseline="30000" dirty="0"/>
              <a:t> 5</a:t>
            </a:r>
            <a:r>
              <a:rPr lang="en-US" i="1" dirty="0"/>
              <a:t> for John truly baptized with water, but you shall be baptized with the Holy Spirit not many days from now.”</a:t>
            </a:r>
          </a:p>
          <a:p>
            <a:pPr marL="628650" lvl="1" indent="-171450">
              <a:buFont typeface="Arial" panose="020B0604020202020204" pitchFamily="34" charset="0"/>
              <a:buChar char="•"/>
            </a:pPr>
            <a:r>
              <a:rPr lang="en-US" dirty="0"/>
              <a:t>That promise was fulfilled on the first Pentecost following Christ’s death (just a few days after His ascension to Heaven).</a:t>
            </a:r>
          </a:p>
          <a:p>
            <a:pPr marL="0" lvl="0" indent="0">
              <a:buFont typeface="Arial" panose="020B0604020202020204" pitchFamily="34" charset="0"/>
              <a:buNone/>
            </a:pPr>
            <a:r>
              <a:rPr lang="en-US" b="1" dirty="0"/>
              <a:t>(Acts 2:1-4), </a:t>
            </a:r>
            <a:r>
              <a:rPr lang="en-US" i="1" dirty="0"/>
              <a:t>“When the Day of Pentecost had fully come, they were all with one accord in one place.</a:t>
            </a:r>
            <a:r>
              <a:rPr lang="en-US" i="1" baseline="30000" dirty="0"/>
              <a:t> 2</a:t>
            </a:r>
            <a:r>
              <a:rPr lang="en-US" i="1" dirty="0"/>
              <a:t> And suddenly there came a sound from heaven, as of a rushing mighty wind, and it filled the whole house where they were sitting.</a:t>
            </a:r>
            <a:r>
              <a:rPr lang="en-US" i="1" baseline="30000" dirty="0"/>
              <a:t> 3</a:t>
            </a:r>
            <a:r>
              <a:rPr lang="en-US" i="1" dirty="0"/>
              <a:t> Then there appeared to them divided tongues, as of fire, and one sat upon each of them.</a:t>
            </a:r>
            <a:r>
              <a:rPr lang="en-US" i="1" baseline="30000" dirty="0"/>
              <a:t> 4</a:t>
            </a:r>
            <a:r>
              <a:rPr lang="en-US" i="1" dirty="0"/>
              <a:t> And they were all filled with the Holy Spirit and began to speak with other tongues, as the Spirit gave them utterance.”</a:t>
            </a:r>
          </a:p>
          <a:p>
            <a:pPr marL="628650" lvl="1" indent="-171450">
              <a:buFont typeface="Arial" panose="020B0604020202020204" pitchFamily="34" charset="0"/>
              <a:buChar char="•"/>
            </a:pPr>
            <a:r>
              <a:rPr lang="en-US" dirty="0"/>
              <a:t>Peter preached the gospel of Christ for the first time</a:t>
            </a:r>
          </a:p>
          <a:p>
            <a:pPr marL="628650" lvl="1" indent="-171450">
              <a:buFont typeface="Arial" panose="020B0604020202020204" pitchFamily="34" charset="0"/>
              <a:buChar char="•"/>
            </a:pPr>
            <a:r>
              <a:rPr lang="en-US" b="1" dirty="0"/>
              <a:t>For the first time, we are told of the present existence of the church!</a:t>
            </a:r>
          </a:p>
          <a:p>
            <a:pPr marL="0" lvl="0" indent="0">
              <a:buFont typeface="Arial" panose="020B0604020202020204" pitchFamily="34" charset="0"/>
              <a:buNone/>
            </a:pPr>
            <a:r>
              <a:rPr lang="en-US" b="1" dirty="0"/>
              <a:t>(Acts 2:47), </a:t>
            </a:r>
            <a:r>
              <a:rPr lang="en-US" i="1" dirty="0"/>
              <a:t>“praising God and having favor with all the people. And the Lord added to the church daily those who were being saved.”</a:t>
            </a:r>
          </a:p>
          <a:p>
            <a:pPr marL="628650" lvl="1" indent="-171450">
              <a:buFont typeface="Arial" panose="020B0604020202020204" pitchFamily="34" charset="0"/>
              <a:buChar char="•"/>
            </a:pPr>
            <a:r>
              <a:rPr lang="en-US" b="1" i="0" dirty="0"/>
              <a:t>Consider the fallacy of the view that the church was established prior to Pentecost</a:t>
            </a:r>
          </a:p>
          <a:p>
            <a:pPr marL="1085850" lvl="2" indent="-171450">
              <a:buFont typeface="Arial" panose="020B0604020202020204" pitchFamily="34" charset="0"/>
              <a:buChar char="•"/>
            </a:pPr>
            <a:r>
              <a:rPr lang="en-US" b="0" i="0" u="sng" dirty="0"/>
              <a:t>If so, it was established before the death of Christ</a:t>
            </a:r>
            <a:r>
              <a:rPr lang="en-US" b="0" i="0" u="none" dirty="0"/>
              <a:t>.  </a:t>
            </a:r>
            <a:r>
              <a:rPr lang="en-US" i="0" dirty="0"/>
              <a:t>Ridiculous - no saved group called out of the world before the shed blood of the savior.  Ridiculous – established before it was purchased with His blood (Acts 20:28).</a:t>
            </a:r>
          </a:p>
          <a:p>
            <a:pPr marL="1085850" lvl="2" indent="-171450">
              <a:buFont typeface="Arial" panose="020B0604020202020204" pitchFamily="34" charset="0"/>
              <a:buChar char="•"/>
            </a:pPr>
            <a:r>
              <a:rPr lang="en-US" i="0" u="sng" dirty="0"/>
              <a:t>If so, it was established before the resurrection of Christ</a:t>
            </a:r>
            <a:r>
              <a:rPr lang="en-US" i="0" dirty="0"/>
              <a:t>.  Ridiculous - because the full gospel could not be preached! (death, burial, resurrection, cf. 1 Cor. 15). </a:t>
            </a:r>
          </a:p>
          <a:p>
            <a:pPr marL="1085850" lvl="2" indent="-171450">
              <a:buFont typeface="Arial" panose="020B0604020202020204" pitchFamily="34" charset="0"/>
              <a:buChar char="•"/>
            </a:pPr>
            <a:r>
              <a:rPr lang="en-US" i="0" u="sng" dirty="0"/>
              <a:t>If so, it was established before the ascension of Christ</a:t>
            </a:r>
            <a:r>
              <a:rPr lang="en-US" i="0" dirty="0"/>
              <a:t>.  Ridiculous – it would have no priest.  Christ could not be priest on earth (cf. Heb. 7:14; 8:4).</a:t>
            </a:r>
          </a:p>
          <a:p>
            <a:pPr marL="1085850" lvl="2" indent="-171450">
              <a:buFont typeface="Arial" panose="020B0604020202020204" pitchFamily="34" charset="0"/>
              <a:buChar char="•"/>
            </a:pPr>
            <a:r>
              <a:rPr lang="en-US" i="0" u="sng" dirty="0"/>
              <a:t>If so, it could not pray in the name of Christ.</a:t>
            </a:r>
            <a:r>
              <a:rPr lang="en-US" i="0" u="none" dirty="0"/>
              <a:t> </a:t>
            </a:r>
            <a:r>
              <a:rPr lang="en-US" i="0" dirty="0"/>
              <a:t>John 16:26 states that at His ascension to God’s right hand, </a:t>
            </a:r>
            <a:r>
              <a:rPr lang="en-US" i="1" dirty="0"/>
              <a:t>“In that day you will ask in My name…” </a:t>
            </a:r>
            <a:r>
              <a:rPr lang="en-US" dirty="0"/>
              <a:t>Therefore – If the church were established before the ascension, it could not pray in the name of Jesus Christ.</a:t>
            </a:r>
            <a:endParaRPr lang="en-US" i="0" dirty="0"/>
          </a:p>
          <a:p>
            <a:pPr marL="628650" lvl="1" indent="-171450">
              <a:buFont typeface="Arial" panose="020B0604020202020204" pitchFamily="34" charset="0"/>
              <a:buChar char="•"/>
            </a:pPr>
            <a:r>
              <a:rPr lang="en-US" b="1" i="0" dirty="0"/>
              <a:t>Consider the fallacy of holding that any church established at a date following this day of Pentecost could be the Lord’s church</a:t>
            </a:r>
          </a:p>
          <a:p>
            <a:pPr marL="1085850" lvl="2" indent="-171450">
              <a:buFont typeface="Arial" panose="020B0604020202020204" pitchFamily="34" charset="0"/>
              <a:buChar char="•"/>
            </a:pPr>
            <a:r>
              <a:rPr lang="en-US" b="0" i="0" dirty="0"/>
              <a:t>Catholic church apostate</a:t>
            </a:r>
          </a:p>
          <a:p>
            <a:pPr marL="1085850" lvl="2" indent="-171450">
              <a:buFont typeface="Arial" panose="020B0604020202020204" pitchFamily="34" charset="0"/>
              <a:buChar char="•"/>
            </a:pPr>
            <a:r>
              <a:rPr lang="en-US" b="0" i="0" dirty="0"/>
              <a:t>Reformation churches – sought to reform Catholicism</a:t>
            </a:r>
          </a:p>
          <a:p>
            <a:pPr marL="628650" lvl="1" indent="-171450">
              <a:buFont typeface="Arial" panose="020B0604020202020204" pitchFamily="34" charset="0"/>
              <a:buChar char="•"/>
            </a:pPr>
            <a:r>
              <a:rPr lang="en-US" b="1" i="0" dirty="0"/>
              <a:t>Restoration is the proper concept.  Again, seed principle.</a:t>
            </a:r>
          </a:p>
          <a:p>
            <a:pPr marL="1085850" lvl="2" indent="-171450">
              <a:buFont typeface="Arial" panose="020B0604020202020204" pitchFamily="34" charset="0"/>
              <a:buChar char="•"/>
            </a:pPr>
            <a:r>
              <a:rPr lang="en-US" b="0" i="0" dirty="0"/>
              <a:t>A perverted gospel does not make a Christian</a:t>
            </a:r>
          </a:p>
          <a:p>
            <a:pPr marL="628650" lvl="1" indent="-171450">
              <a:buFont typeface="Arial" panose="020B0604020202020204" pitchFamily="34" charset="0"/>
              <a:buChar char="•"/>
            </a:pPr>
            <a:r>
              <a:rPr lang="en-US" b="1" i="0" dirty="0"/>
              <a:t>(Galatians 1:6-7), </a:t>
            </a:r>
            <a:r>
              <a:rPr lang="en-US" b="0" i="1" dirty="0"/>
              <a:t>“I marvel that you are turning away so soon from Him who called you in the grace of Christ, to a different gospel,</a:t>
            </a:r>
            <a:r>
              <a:rPr lang="en-US" b="0" i="1" baseline="30000" dirty="0"/>
              <a:t> 7</a:t>
            </a:r>
            <a:r>
              <a:rPr lang="en-US" b="0" i="1" dirty="0"/>
              <a:t> which is not another; but there are some who trouble you and want to </a:t>
            </a:r>
            <a:r>
              <a:rPr lang="en-US" b="0" i="1" u="sng" dirty="0"/>
              <a:t>pervert the gospel of Christ</a:t>
            </a:r>
            <a:r>
              <a:rPr lang="en-US" b="0" i="1" dirty="0"/>
              <a:t>.”</a:t>
            </a:r>
          </a:p>
          <a:p>
            <a:pPr marL="1085850" lvl="2" indent="-171450">
              <a:buFont typeface="Arial" panose="020B0604020202020204" pitchFamily="34" charset="0"/>
              <a:buChar char="•"/>
            </a:pPr>
            <a:r>
              <a:rPr lang="en-US" b="0" i="0" dirty="0"/>
              <a:t>Any local congregation that is made up of Christians is not denominational.  It is a local fellowship of the church established in AD 33.</a:t>
            </a:r>
          </a:p>
          <a:p>
            <a:pPr marL="0" lvl="0" indent="0">
              <a:buFont typeface="Arial" panose="020B0604020202020204" pitchFamily="34" charset="0"/>
              <a:buNone/>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BC53D-66AE-4B48-B883-6B205E1A4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50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Where?</a:t>
            </a:r>
          </a:p>
          <a:p>
            <a:r>
              <a:rPr lang="en-US" b="1" dirty="0"/>
              <a:t>Where was the Church Established?</a:t>
            </a:r>
          </a:p>
          <a:p>
            <a:pPr marL="628650" lvl="1" indent="-171450">
              <a:buFont typeface="Arial" panose="020B0604020202020204" pitchFamily="34" charset="0"/>
              <a:buChar char="•"/>
            </a:pPr>
            <a:r>
              <a:rPr lang="en-US" b="1" dirty="0"/>
              <a:t>Only one place was acceptable, as the location is in prophecy – Jerusalem</a:t>
            </a:r>
          </a:p>
          <a:p>
            <a:pPr marL="0" lvl="0" indent="0">
              <a:buFont typeface="Arial" panose="020B0604020202020204" pitchFamily="34" charset="0"/>
              <a:buNone/>
            </a:pPr>
            <a:r>
              <a:rPr lang="en-US" b="1" dirty="0"/>
              <a:t>(Isaiah 2:1-4), </a:t>
            </a:r>
            <a:r>
              <a:rPr lang="en-US" dirty="0"/>
              <a:t>“The word that Isaiah the son of </a:t>
            </a:r>
            <a:r>
              <a:rPr lang="en-US" dirty="0" err="1"/>
              <a:t>Amoz</a:t>
            </a:r>
            <a:r>
              <a:rPr lang="en-US" dirty="0"/>
              <a:t> saw concerning Judah and Jerusalem. </a:t>
            </a:r>
            <a:r>
              <a:rPr lang="en-US" baseline="30000" dirty="0"/>
              <a:t>2</a:t>
            </a:r>
            <a:r>
              <a:rPr lang="en-US" dirty="0"/>
              <a:t> Now it shall come to pass in the </a:t>
            </a:r>
            <a:r>
              <a:rPr lang="en-US" b="1" dirty="0"/>
              <a:t>latter days </a:t>
            </a:r>
            <a:r>
              <a:rPr lang="en-US" b="0" dirty="0"/>
              <a:t>t</a:t>
            </a:r>
            <a:r>
              <a:rPr lang="en-US" dirty="0"/>
              <a:t>hat the mountain of the Lord's house shall be established on the top of the mountains, and shall be exalted above the hills; and </a:t>
            </a:r>
            <a:r>
              <a:rPr lang="en-US" b="1" dirty="0"/>
              <a:t>all nations </a:t>
            </a:r>
            <a:r>
              <a:rPr lang="en-US" dirty="0"/>
              <a:t>shall flow to it. </a:t>
            </a:r>
            <a:r>
              <a:rPr lang="en-US" baseline="30000" dirty="0"/>
              <a:t>3</a:t>
            </a:r>
            <a:r>
              <a:rPr lang="en-US" dirty="0"/>
              <a:t> Many people shall come and say, “Come, and let us go up to the mountain of the Lord, to the house of the God of Jacob; He will teach us His ways, and we shall walk in His paths.” For </a:t>
            </a:r>
            <a:r>
              <a:rPr lang="en-US" b="1" dirty="0"/>
              <a:t>out of Zion </a:t>
            </a:r>
            <a:r>
              <a:rPr lang="en-US" dirty="0"/>
              <a:t>shall go forth the law, and the word of the Lord </a:t>
            </a:r>
            <a:r>
              <a:rPr lang="en-US" b="1" dirty="0"/>
              <a:t>from Jerusalem</a:t>
            </a:r>
            <a:r>
              <a:rPr lang="en-US" dirty="0"/>
              <a:t>. </a:t>
            </a:r>
            <a:r>
              <a:rPr lang="en-US" baseline="30000" dirty="0"/>
              <a:t>4</a:t>
            </a:r>
            <a:r>
              <a:rPr lang="en-US" dirty="0"/>
              <a:t> He shall judge between the nations, and rebuke many people; they shall beat their swords into plowshares, and their spears into pruning hooks; nation shall not lift up sword against nation, neither shall they learn war anymore.</a:t>
            </a:r>
          </a:p>
          <a:p>
            <a:pPr marL="628650" lvl="1" indent="-171450">
              <a:buFont typeface="Arial" panose="020B0604020202020204" pitchFamily="34" charset="0"/>
              <a:buChar char="•"/>
            </a:pPr>
            <a:r>
              <a:rPr lang="en-US" b="1" dirty="0"/>
              <a:t>The events of Pentecost are a clear fulfillment of Isaiah’s prophecy</a:t>
            </a:r>
          </a:p>
          <a:p>
            <a:pPr marL="0" lvl="0" indent="0">
              <a:buFont typeface="Arial" panose="020B0604020202020204" pitchFamily="34" charset="0"/>
              <a:buNone/>
            </a:pPr>
            <a:r>
              <a:rPr lang="en-US" b="1" dirty="0"/>
              <a:t>(Acts 1:12), </a:t>
            </a:r>
            <a:r>
              <a:rPr lang="en-US" i="1" dirty="0"/>
              <a:t>“Then </a:t>
            </a:r>
            <a:r>
              <a:rPr lang="en-US" b="1" i="1" dirty="0"/>
              <a:t>they returned to Jerusalem </a:t>
            </a:r>
            <a:r>
              <a:rPr lang="en-US" i="1" dirty="0"/>
              <a:t>from the mount called Olivet, which is near Jerusalem, a Sabbath day's journey.”</a:t>
            </a:r>
          </a:p>
          <a:p>
            <a:pPr marL="0" lvl="0" indent="0">
              <a:buFont typeface="Arial" panose="020B0604020202020204" pitchFamily="34" charset="0"/>
              <a:buNone/>
            </a:pPr>
            <a:r>
              <a:rPr lang="en-US" b="1" dirty="0"/>
              <a:t>(Acts 2:5), </a:t>
            </a:r>
            <a:r>
              <a:rPr lang="en-US" i="1" dirty="0"/>
              <a:t>“And there were dwelling in Jerusalem Jews, devout men, </a:t>
            </a:r>
            <a:r>
              <a:rPr lang="en-US" b="1" i="1" dirty="0"/>
              <a:t>from every nation under heaven</a:t>
            </a:r>
            <a:r>
              <a:rPr lang="en-US" i="1" dirty="0"/>
              <a:t>.”</a:t>
            </a:r>
          </a:p>
          <a:p>
            <a:pPr marL="0" lvl="0" indent="0">
              <a:buFont typeface="Arial" panose="020B0604020202020204" pitchFamily="34" charset="0"/>
              <a:buNone/>
            </a:pPr>
            <a:r>
              <a:rPr lang="en-US" b="1" dirty="0"/>
              <a:t>(cf. Acts 11:18), </a:t>
            </a:r>
            <a:r>
              <a:rPr lang="en-US" i="1" dirty="0"/>
              <a:t>“When they heard these things they became silent; and they glorified God, saying, “Then God has also granted </a:t>
            </a:r>
            <a:r>
              <a:rPr lang="en-US" b="1" i="1" dirty="0"/>
              <a:t>to the Gentiles </a:t>
            </a:r>
            <a:r>
              <a:rPr lang="en-US" i="1" dirty="0"/>
              <a:t>repentance to life.”</a:t>
            </a:r>
          </a:p>
          <a:p>
            <a:pPr marL="0" lvl="0" indent="0">
              <a:buFont typeface="Arial" panose="020B0604020202020204" pitchFamily="34" charset="0"/>
              <a:buNone/>
            </a:pPr>
            <a:r>
              <a:rPr lang="en-US" b="1" dirty="0"/>
              <a:t>(Acts 2:16-21), </a:t>
            </a:r>
            <a:r>
              <a:rPr lang="en-US" i="1" dirty="0"/>
              <a:t>“But this is what was spoken by the prophet Joel: </a:t>
            </a:r>
            <a:r>
              <a:rPr lang="en-US" i="1" baseline="30000" dirty="0"/>
              <a:t>17</a:t>
            </a:r>
            <a:r>
              <a:rPr lang="en-US" i="1" dirty="0"/>
              <a:t> ‘And it shall come to pass </a:t>
            </a:r>
            <a:r>
              <a:rPr lang="en-US" b="1" i="1" dirty="0"/>
              <a:t>in the last days</a:t>
            </a:r>
            <a:r>
              <a:rPr lang="en-US" i="1" dirty="0"/>
              <a:t>, says God, that I will pour out of My Spirit on all flesh; Your sons and your daughters shall prophesy,</a:t>
            </a:r>
            <a:br>
              <a:rPr lang="en-US" i="1" dirty="0"/>
            </a:br>
            <a:r>
              <a:rPr lang="en-US" i="1" dirty="0"/>
              <a:t>your young men shall see visions, your old men shall dream dreams. </a:t>
            </a:r>
            <a:r>
              <a:rPr lang="en-US" i="1" baseline="30000" dirty="0"/>
              <a:t>18</a:t>
            </a:r>
            <a:r>
              <a:rPr lang="en-US" i="1" dirty="0"/>
              <a:t> And on My menservants and on My maidservants I will pour out My Spirit in those days; and they shall prophesy. </a:t>
            </a:r>
            <a:r>
              <a:rPr lang="en-US" i="1" baseline="30000" dirty="0"/>
              <a:t>19</a:t>
            </a:r>
            <a:r>
              <a:rPr lang="en-US" i="1" dirty="0"/>
              <a:t> I will show wonders in heaven above and signs in the earth beneath: Blood and fire and vapor of smoke. </a:t>
            </a:r>
            <a:r>
              <a:rPr lang="en-US" i="1" baseline="30000" dirty="0"/>
              <a:t>20</a:t>
            </a:r>
            <a:r>
              <a:rPr lang="en-US" i="1" dirty="0"/>
              <a:t> The sun shall be turned into darkness, and the moon into blood, before the coming of the great and awesome day of the Lord. </a:t>
            </a:r>
            <a:r>
              <a:rPr lang="en-US" i="1" baseline="30000" dirty="0"/>
              <a:t>21</a:t>
            </a:r>
            <a:r>
              <a:rPr lang="en-US" i="1" dirty="0"/>
              <a:t> And it shall come to pass that whoever calls on the name of the Lord shall be saved.”</a:t>
            </a:r>
          </a:p>
          <a:p>
            <a:pPr marL="628650" lvl="1" indent="-171450">
              <a:buFont typeface="Arial" panose="020B0604020202020204" pitchFamily="34" charset="0"/>
              <a:buChar char="•"/>
            </a:pPr>
            <a:r>
              <a:rPr lang="en-US" dirty="0"/>
              <a:t>The fulfillment of the prophecies of Joel and Isaiah show this church to be from God.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BC53D-66AE-4B48-B883-6B205E1A4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00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a:t>
            </a:r>
          </a:p>
          <a:p>
            <a:r>
              <a:rPr lang="en-US" b="1" dirty="0"/>
              <a:t>Why was the Church Established?</a:t>
            </a:r>
          </a:p>
          <a:p>
            <a:pPr marL="628650" lvl="1" indent="-171450">
              <a:buFont typeface="Arial" panose="020B0604020202020204" pitchFamily="34" charset="0"/>
              <a:buChar char="•"/>
            </a:pPr>
            <a:r>
              <a:rPr lang="en-US" b="1" dirty="0"/>
              <a:t>To save the world!</a:t>
            </a:r>
          </a:p>
          <a:p>
            <a:pPr marL="0" lvl="0" indent="0">
              <a:buFont typeface="Arial" panose="020B0604020202020204" pitchFamily="34" charset="0"/>
              <a:buNone/>
            </a:pPr>
            <a:r>
              <a:rPr lang="en-US" b="1" dirty="0"/>
              <a:t>(Acts 13:1-3) [Church at Antioch an Example], </a:t>
            </a:r>
            <a:r>
              <a:rPr lang="en-US" b="0" i="1" dirty="0"/>
              <a:t>“Now in the church that was at Antioch there were certain prophets and teachers: Barnabas, Simeon who was called Niger, Lucius of Cyrene, Manaen who had been brought up with Herod the tetrarch, and Saul.</a:t>
            </a:r>
            <a:r>
              <a:rPr lang="en-US" b="0" i="1" baseline="30000" dirty="0"/>
              <a:t> 2</a:t>
            </a:r>
            <a:r>
              <a:rPr lang="en-US" b="0" i="1" dirty="0"/>
              <a:t> As they ministered to the Lord and fasted, the Holy Spirit said, “Now separate to Me Barnabas and Saul for the work to which I have called them.”</a:t>
            </a:r>
            <a:r>
              <a:rPr lang="en-US" b="0" i="1" baseline="30000" dirty="0"/>
              <a:t> 3</a:t>
            </a:r>
            <a:r>
              <a:rPr lang="en-US" b="0" i="1" dirty="0"/>
              <a:t> Then, having fasted and prayed, and laid hands on them, they sent them away.”</a:t>
            </a:r>
          </a:p>
          <a:p>
            <a:pPr marL="628650" lvl="1" indent="-171450">
              <a:buFont typeface="Arial" panose="020B0604020202020204" pitchFamily="34" charset="0"/>
              <a:buChar char="•"/>
            </a:pPr>
            <a:r>
              <a:rPr lang="en-US" b="1" dirty="0"/>
              <a:t>To strengthen and edify brethren!</a:t>
            </a:r>
          </a:p>
          <a:p>
            <a:pPr marL="0" lvl="0" indent="0">
              <a:buFont typeface="Arial" panose="020B0604020202020204" pitchFamily="34" charset="0"/>
              <a:buNone/>
            </a:pPr>
            <a:r>
              <a:rPr lang="en-US" b="1" dirty="0"/>
              <a:t>(Ephesians 4:11,16), (11), </a:t>
            </a:r>
            <a:r>
              <a:rPr lang="en-US" b="0" i="1" dirty="0"/>
              <a:t>“And He Himself gave some to be apostles, some prophets, some evangelists, and some pastors and teachers” </a:t>
            </a:r>
            <a:r>
              <a:rPr lang="en-US" dirty="0"/>
              <a:t>… </a:t>
            </a:r>
            <a:r>
              <a:rPr lang="en-US" b="1" dirty="0"/>
              <a:t>(16), </a:t>
            </a:r>
            <a:r>
              <a:rPr lang="en-US" b="0" i="1" dirty="0"/>
              <a:t>“from whom the whole body, joined and knit together by what every joint supplies, according to the effective working by which every part does its share, </a:t>
            </a:r>
            <a:r>
              <a:rPr lang="en-US" b="1" i="1" dirty="0"/>
              <a:t>causes growth of the body</a:t>
            </a:r>
            <a:r>
              <a:rPr lang="en-US" b="0" i="1" dirty="0"/>
              <a:t> for the edifying of itself in love.”</a:t>
            </a:r>
          </a:p>
          <a:p>
            <a:pPr marL="628650" lvl="1" indent="-171450">
              <a:buFont typeface="Arial" panose="020B0604020202020204" pitchFamily="34" charset="0"/>
              <a:buChar char="•"/>
            </a:pPr>
            <a:r>
              <a:rPr lang="en-US" b="1" dirty="0"/>
              <a:t>To worship and serve God!</a:t>
            </a:r>
          </a:p>
          <a:p>
            <a:pPr marL="0" lvl="0" indent="0">
              <a:buFont typeface="Arial" panose="020B0604020202020204" pitchFamily="34" charset="0"/>
              <a:buNone/>
            </a:pPr>
            <a:r>
              <a:rPr lang="en-US" b="1" dirty="0"/>
              <a:t>(Acts 20:7) [Troas as example], </a:t>
            </a:r>
            <a:r>
              <a:rPr lang="en-US" b="0" i="1" dirty="0"/>
              <a:t>“Now on the first day of the week, when the disciples came together to break bread, Paul, ready to depart the next day, spoke to them and continued his message until midnight.”</a:t>
            </a:r>
          </a:p>
          <a:p>
            <a:pPr marL="0" lvl="0" indent="0">
              <a:buFont typeface="Arial" panose="020B0604020202020204" pitchFamily="34" charset="0"/>
              <a:buNone/>
            </a:pPr>
            <a:r>
              <a:rPr lang="en-US" b="1" i="0" dirty="0"/>
              <a:t>(John 4:23-24) [The Lord spoke of the worship that would happen among His followers], </a:t>
            </a:r>
            <a:r>
              <a:rPr lang="en-US" b="0" i="1" dirty="0"/>
              <a:t>“</a:t>
            </a:r>
            <a:r>
              <a:rPr lang="en-US" i="1" dirty="0"/>
              <a:t>But the hour is coming, and now is, when the true worshipers will worship the Father in spirit and truth; for the Father is seeking such to worship Him.</a:t>
            </a:r>
            <a:r>
              <a:rPr lang="en-US" i="1" baseline="30000" dirty="0"/>
              <a:t> 24</a:t>
            </a:r>
            <a:r>
              <a:rPr lang="en-US" i="1" dirty="0"/>
              <a:t> God is Spirit, and those who worship Him must worship in spirit and truth.”</a:t>
            </a:r>
            <a:endParaRPr lang="en-US" b="0" i="1" dirty="0"/>
          </a:p>
          <a:p>
            <a:pPr marL="628650" lvl="1" indent="-171450">
              <a:buFont typeface="Arial" panose="020B0604020202020204" pitchFamily="34" charset="0"/>
              <a:buChar char="•"/>
            </a:pPr>
            <a:r>
              <a:rPr lang="en-US" b="1" dirty="0"/>
              <a:t>Question:  </a:t>
            </a:r>
            <a:r>
              <a:rPr lang="en-US" dirty="0"/>
              <a:t>Are these works essential?  Why then, do many consider the churches to be non-essential in this time of pandemic?</a:t>
            </a:r>
          </a:p>
          <a:p>
            <a:pPr marL="628650" lvl="1" indent="-171450">
              <a:buFont typeface="Arial" panose="020B0604020202020204" pitchFamily="34" charset="0"/>
              <a:buChar char="•"/>
            </a:pPr>
            <a:r>
              <a:rPr lang="en-US" b="1" dirty="0"/>
              <a:t>Could it be because many of the denominations have instead emphasized works that can be considered non-essential, or can be accomplished in other ways?</a:t>
            </a:r>
          </a:p>
          <a:p>
            <a:pPr marL="1085850" lvl="2" indent="-171450">
              <a:buFont typeface="Arial" panose="020B0604020202020204" pitchFamily="34" charset="0"/>
              <a:buChar char="•"/>
            </a:pPr>
            <a:r>
              <a:rPr lang="en-US" dirty="0"/>
              <a:t>Social reform – Social gospel (building playgrounds, voting recruitment, social causes)</a:t>
            </a:r>
          </a:p>
          <a:p>
            <a:pPr marL="1085850" lvl="2" indent="-171450">
              <a:buFont typeface="Arial" panose="020B0604020202020204" pitchFamily="34" charset="0"/>
              <a:buChar char="•"/>
            </a:pPr>
            <a:r>
              <a:rPr lang="en-US" dirty="0"/>
              <a:t>Recreational activities (Softball teams, youth trips, etc.)</a:t>
            </a:r>
          </a:p>
          <a:p>
            <a:pPr marL="1085850" lvl="2" indent="-171450">
              <a:buFont typeface="Arial" panose="020B0604020202020204" pitchFamily="34" charset="0"/>
              <a:buChar char="•"/>
            </a:pPr>
            <a:r>
              <a:rPr lang="en-US" dirty="0"/>
              <a:t>Business Ventures</a:t>
            </a:r>
          </a:p>
          <a:p>
            <a:pPr marL="1085850" lvl="2" indent="-171450">
              <a:buFont typeface="Arial" panose="020B0604020202020204" pitchFamily="34" charset="0"/>
              <a:buChar char="•"/>
            </a:pPr>
            <a:r>
              <a:rPr lang="en-US" dirty="0"/>
              <a:t>Secular education? (Colleges and private schools)</a:t>
            </a:r>
          </a:p>
          <a:p>
            <a:pPr marL="1085850" lvl="2" indent="-171450">
              <a:buFont typeface="Arial" panose="020B0604020202020204" pitchFamily="34" charset="0"/>
              <a:buChar char="•"/>
            </a:pPr>
            <a:r>
              <a:rPr lang="en-US" dirty="0"/>
              <a:t>Counseling services? (Marital, family, abuse, addiction, etc.)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BC53D-66AE-4B48-B883-6B205E1A4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51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Conclusion</a:t>
            </a:r>
            <a:br>
              <a:rPr lang="en-US" b="1" dirty="0"/>
            </a:br>
            <a:r>
              <a:rPr lang="en-US" b="1" dirty="0"/>
              <a:t>Much more to be said, but…</a:t>
            </a:r>
            <a:br>
              <a:rPr lang="en-US" b="0" dirty="0"/>
            </a:br>
            <a:br>
              <a:rPr lang="en-US" b="0" dirty="0"/>
            </a:br>
            <a:r>
              <a:rPr lang="en-US" b="1" dirty="0"/>
              <a:t>(Acts 2:47), </a:t>
            </a:r>
            <a:r>
              <a:rPr lang="en-US" b="0" i="1" dirty="0"/>
              <a:t>“The Lord added to the church daily those who were being saved.”</a:t>
            </a:r>
          </a:p>
          <a:p>
            <a:pPr algn="l"/>
            <a:endParaRPr lang="en-US" b="0" dirty="0"/>
          </a:p>
          <a:p>
            <a:pPr algn="ctr"/>
            <a:r>
              <a:rPr lang="en-US" b="1" cap="small" baseline="0" dirty="0"/>
              <a:t>Do you want to be added to the Lord’s church?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BC53D-66AE-4B48-B883-6B205E1A4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63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94EC-AAAF-44E5-93BC-ECB4568F26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2EA464-41A5-49CB-837C-C83B30598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C92CB5-3924-427D-9AA8-004814E295BD}"/>
              </a:ext>
            </a:extLst>
          </p:cNvPr>
          <p:cNvSpPr>
            <a:spLocks noGrp="1"/>
          </p:cNvSpPr>
          <p:nvPr>
            <p:ph type="dt" sz="half" idx="10"/>
          </p:nvPr>
        </p:nvSpPr>
        <p:spPr/>
        <p:txBody>
          <a:bodyPr/>
          <a:lstStyle/>
          <a:p>
            <a:fld id="{4DC33937-0C77-4BA4-902F-B15F7BE67AFF}" type="datetimeFigureOut">
              <a:rPr lang="en-US" smtClean="0"/>
              <a:t>5/30/2020</a:t>
            </a:fld>
            <a:endParaRPr lang="en-US"/>
          </a:p>
        </p:txBody>
      </p:sp>
      <p:sp>
        <p:nvSpPr>
          <p:cNvPr id="5" name="Footer Placeholder 4">
            <a:extLst>
              <a:ext uri="{FF2B5EF4-FFF2-40B4-BE49-F238E27FC236}">
                <a16:creationId xmlns:a16="http://schemas.microsoft.com/office/drawing/2014/main" id="{8593C6DA-8DCD-4884-9C68-4E7E81D88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2C560-B8A3-4868-B8D5-E16C08B8F04E}"/>
              </a:ext>
            </a:extLst>
          </p:cNvPr>
          <p:cNvSpPr>
            <a:spLocks noGrp="1"/>
          </p:cNvSpPr>
          <p:nvPr>
            <p:ph type="sldNum" sz="quarter" idx="12"/>
          </p:nvPr>
        </p:nvSpPr>
        <p:spPr/>
        <p:txBody>
          <a:bodyPr/>
          <a:lstStyle/>
          <a:p>
            <a:fld id="{826D5152-29C4-462B-9259-3D778D735FD0}" type="slidenum">
              <a:rPr lang="en-US" smtClean="0"/>
              <a:t>‹#›</a:t>
            </a:fld>
            <a:endParaRPr lang="en-US"/>
          </a:p>
        </p:txBody>
      </p:sp>
    </p:spTree>
    <p:extLst>
      <p:ext uri="{BB962C8B-B14F-4D97-AF65-F5344CB8AC3E}">
        <p14:creationId xmlns:p14="http://schemas.microsoft.com/office/powerpoint/2010/main" val="285170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81AE-F147-4848-860B-CAA50B176C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631036-471E-462C-BCB4-44E3764168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9945B-0BB4-4C08-A872-DB48E1434C16}"/>
              </a:ext>
            </a:extLst>
          </p:cNvPr>
          <p:cNvSpPr>
            <a:spLocks noGrp="1"/>
          </p:cNvSpPr>
          <p:nvPr>
            <p:ph type="dt" sz="half" idx="10"/>
          </p:nvPr>
        </p:nvSpPr>
        <p:spPr/>
        <p:txBody>
          <a:bodyPr/>
          <a:lstStyle/>
          <a:p>
            <a:fld id="{4DC33937-0C77-4BA4-902F-B15F7BE67AFF}" type="datetimeFigureOut">
              <a:rPr lang="en-US" smtClean="0"/>
              <a:t>5/30/2020</a:t>
            </a:fld>
            <a:endParaRPr lang="en-US"/>
          </a:p>
        </p:txBody>
      </p:sp>
      <p:sp>
        <p:nvSpPr>
          <p:cNvPr id="5" name="Footer Placeholder 4">
            <a:extLst>
              <a:ext uri="{FF2B5EF4-FFF2-40B4-BE49-F238E27FC236}">
                <a16:creationId xmlns:a16="http://schemas.microsoft.com/office/drawing/2014/main" id="{B9F7FFA5-EB9E-4BF7-A6FA-F4DDB831D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5B9AA-936A-41D9-84A4-28E19BC24B85}"/>
              </a:ext>
            </a:extLst>
          </p:cNvPr>
          <p:cNvSpPr>
            <a:spLocks noGrp="1"/>
          </p:cNvSpPr>
          <p:nvPr>
            <p:ph type="sldNum" sz="quarter" idx="12"/>
          </p:nvPr>
        </p:nvSpPr>
        <p:spPr/>
        <p:txBody>
          <a:bodyPr/>
          <a:lstStyle/>
          <a:p>
            <a:fld id="{826D5152-29C4-462B-9259-3D778D735FD0}" type="slidenum">
              <a:rPr lang="en-US" smtClean="0"/>
              <a:t>‹#›</a:t>
            </a:fld>
            <a:endParaRPr lang="en-US"/>
          </a:p>
        </p:txBody>
      </p:sp>
    </p:spTree>
    <p:extLst>
      <p:ext uri="{BB962C8B-B14F-4D97-AF65-F5344CB8AC3E}">
        <p14:creationId xmlns:p14="http://schemas.microsoft.com/office/powerpoint/2010/main" val="262975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EF9F30-85C0-498B-A002-00CB498E81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132CD9-1A87-4700-B456-B459448498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D7389-E28E-47C1-B7B2-BDBC642511AF}"/>
              </a:ext>
            </a:extLst>
          </p:cNvPr>
          <p:cNvSpPr>
            <a:spLocks noGrp="1"/>
          </p:cNvSpPr>
          <p:nvPr>
            <p:ph type="dt" sz="half" idx="10"/>
          </p:nvPr>
        </p:nvSpPr>
        <p:spPr/>
        <p:txBody>
          <a:bodyPr/>
          <a:lstStyle/>
          <a:p>
            <a:fld id="{4DC33937-0C77-4BA4-902F-B15F7BE67AFF}" type="datetimeFigureOut">
              <a:rPr lang="en-US" smtClean="0"/>
              <a:t>5/30/2020</a:t>
            </a:fld>
            <a:endParaRPr lang="en-US"/>
          </a:p>
        </p:txBody>
      </p:sp>
      <p:sp>
        <p:nvSpPr>
          <p:cNvPr id="5" name="Footer Placeholder 4">
            <a:extLst>
              <a:ext uri="{FF2B5EF4-FFF2-40B4-BE49-F238E27FC236}">
                <a16:creationId xmlns:a16="http://schemas.microsoft.com/office/drawing/2014/main" id="{F7B25E37-AFED-4016-B947-EA76E9BA7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34C9B-58BF-427A-96B5-64256EACB2AE}"/>
              </a:ext>
            </a:extLst>
          </p:cNvPr>
          <p:cNvSpPr>
            <a:spLocks noGrp="1"/>
          </p:cNvSpPr>
          <p:nvPr>
            <p:ph type="sldNum" sz="quarter" idx="12"/>
          </p:nvPr>
        </p:nvSpPr>
        <p:spPr/>
        <p:txBody>
          <a:bodyPr/>
          <a:lstStyle/>
          <a:p>
            <a:fld id="{826D5152-29C4-462B-9259-3D778D735FD0}" type="slidenum">
              <a:rPr lang="en-US" smtClean="0"/>
              <a:t>‹#›</a:t>
            </a:fld>
            <a:endParaRPr lang="en-US"/>
          </a:p>
        </p:txBody>
      </p:sp>
    </p:spTree>
    <p:extLst>
      <p:ext uri="{BB962C8B-B14F-4D97-AF65-F5344CB8AC3E}">
        <p14:creationId xmlns:p14="http://schemas.microsoft.com/office/powerpoint/2010/main" val="312557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6976-5E63-41C0-99F4-6F436CD65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ABEC97-9BC7-47FD-A586-DCCF9F60A7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E5578-05CE-4946-BB09-C8F471A16E00}"/>
              </a:ext>
            </a:extLst>
          </p:cNvPr>
          <p:cNvSpPr>
            <a:spLocks noGrp="1"/>
          </p:cNvSpPr>
          <p:nvPr>
            <p:ph type="dt" sz="half" idx="10"/>
          </p:nvPr>
        </p:nvSpPr>
        <p:spPr/>
        <p:txBody>
          <a:bodyPr/>
          <a:lstStyle/>
          <a:p>
            <a:fld id="{4DC33937-0C77-4BA4-902F-B15F7BE67AFF}" type="datetimeFigureOut">
              <a:rPr lang="en-US" smtClean="0"/>
              <a:t>5/30/2020</a:t>
            </a:fld>
            <a:endParaRPr lang="en-US"/>
          </a:p>
        </p:txBody>
      </p:sp>
      <p:sp>
        <p:nvSpPr>
          <p:cNvPr id="5" name="Footer Placeholder 4">
            <a:extLst>
              <a:ext uri="{FF2B5EF4-FFF2-40B4-BE49-F238E27FC236}">
                <a16:creationId xmlns:a16="http://schemas.microsoft.com/office/drawing/2014/main" id="{258E4088-3471-4E47-A71F-456799BFB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8FAB3-1A9D-4528-AC89-53D376CE0381}"/>
              </a:ext>
            </a:extLst>
          </p:cNvPr>
          <p:cNvSpPr>
            <a:spLocks noGrp="1"/>
          </p:cNvSpPr>
          <p:nvPr>
            <p:ph type="sldNum" sz="quarter" idx="12"/>
          </p:nvPr>
        </p:nvSpPr>
        <p:spPr/>
        <p:txBody>
          <a:bodyPr/>
          <a:lstStyle/>
          <a:p>
            <a:fld id="{826D5152-29C4-462B-9259-3D778D735FD0}" type="slidenum">
              <a:rPr lang="en-US" smtClean="0"/>
              <a:t>‹#›</a:t>
            </a:fld>
            <a:endParaRPr lang="en-US"/>
          </a:p>
        </p:txBody>
      </p:sp>
    </p:spTree>
    <p:extLst>
      <p:ext uri="{BB962C8B-B14F-4D97-AF65-F5344CB8AC3E}">
        <p14:creationId xmlns:p14="http://schemas.microsoft.com/office/powerpoint/2010/main" val="332425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7437-CB80-4EEE-BE75-72D3EC0E7B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ACC4F7-5020-4D26-B716-07C8D1E2F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5913F-1C47-45AE-83A6-D06197A3CD6C}"/>
              </a:ext>
            </a:extLst>
          </p:cNvPr>
          <p:cNvSpPr>
            <a:spLocks noGrp="1"/>
          </p:cNvSpPr>
          <p:nvPr>
            <p:ph type="dt" sz="half" idx="10"/>
          </p:nvPr>
        </p:nvSpPr>
        <p:spPr/>
        <p:txBody>
          <a:bodyPr/>
          <a:lstStyle/>
          <a:p>
            <a:fld id="{4DC33937-0C77-4BA4-902F-B15F7BE67AFF}" type="datetimeFigureOut">
              <a:rPr lang="en-US" smtClean="0"/>
              <a:t>5/30/2020</a:t>
            </a:fld>
            <a:endParaRPr lang="en-US"/>
          </a:p>
        </p:txBody>
      </p:sp>
      <p:sp>
        <p:nvSpPr>
          <p:cNvPr id="5" name="Footer Placeholder 4">
            <a:extLst>
              <a:ext uri="{FF2B5EF4-FFF2-40B4-BE49-F238E27FC236}">
                <a16:creationId xmlns:a16="http://schemas.microsoft.com/office/drawing/2014/main" id="{5C3A9B20-17D0-45DC-876A-17968D73F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17CEE-3474-4B21-BDD5-2C81D67609DF}"/>
              </a:ext>
            </a:extLst>
          </p:cNvPr>
          <p:cNvSpPr>
            <a:spLocks noGrp="1"/>
          </p:cNvSpPr>
          <p:nvPr>
            <p:ph type="sldNum" sz="quarter" idx="12"/>
          </p:nvPr>
        </p:nvSpPr>
        <p:spPr/>
        <p:txBody>
          <a:bodyPr/>
          <a:lstStyle/>
          <a:p>
            <a:fld id="{826D5152-29C4-462B-9259-3D778D735FD0}" type="slidenum">
              <a:rPr lang="en-US" smtClean="0"/>
              <a:t>‹#›</a:t>
            </a:fld>
            <a:endParaRPr lang="en-US"/>
          </a:p>
        </p:txBody>
      </p:sp>
    </p:spTree>
    <p:extLst>
      <p:ext uri="{BB962C8B-B14F-4D97-AF65-F5344CB8AC3E}">
        <p14:creationId xmlns:p14="http://schemas.microsoft.com/office/powerpoint/2010/main" val="58190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6BCD-823F-453C-9BCD-664F40DA99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4DAE4E-20F2-4483-A011-42E509B70D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EB45F-61BA-4366-8B17-F45A3F6DEE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503067-E533-4A54-B3A4-AB750B42A398}"/>
              </a:ext>
            </a:extLst>
          </p:cNvPr>
          <p:cNvSpPr>
            <a:spLocks noGrp="1"/>
          </p:cNvSpPr>
          <p:nvPr>
            <p:ph type="dt" sz="half" idx="10"/>
          </p:nvPr>
        </p:nvSpPr>
        <p:spPr/>
        <p:txBody>
          <a:bodyPr/>
          <a:lstStyle/>
          <a:p>
            <a:fld id="{4DC33937-0C77-4BA4-902F-B15F7BE67AFF}" type="datetimeFigureOut">
              <a:rPr lang="en-US" smtClean="0"/>
              <a:t>5/30/2020</a:t>
            </a:fld>
            <a:endParaRPr lang="en-US"/>
          </a:p>
        </p:txBody>
      </p:sp>
      <p:sp>
        <p:nvSpPr>
          <p:cNvPr id="6" name="Footer Placeholder 5">
            <a:extLst>
              <a:ext uri="{FF2B5EF4-FFF2-40B4-BE49-F238E27FC236}">
                <a16:creationId xmlns:a16="http://schemas.microsoft.com/office/drawing/2014/main" id="{85B1EC8D-4E6B-4855-8E79-1EFE8BA1C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5E72E5-0C62-4ECF-9D89-6C75B0871750}"/>
              </a:ext>
            </a:extLst>
          </p:cNvPr>
          <p:cNvSpPr>
            <a:spLocks noGrp="1"/>
          </p:cNvSpPr>
          <p:nvPr>
            <p:ph type="sldNum" sz="quarter" idx="12"/>
          </p:nvPr>
        </p:nvSpPr>
        <p:spPr/>
        <p:txBody>
          <a:bodyPr/>
          <a:lstStyle/>
          <a:p>
            <a:fld id="{826D5152-29C4-462B-9259-3D778D735FD0}" type="slidenum">
              <a:rPr lang="en-US" smtClean="0"/>
              <a:t>‹#›</a:t>
            </a:fld>
            <a:endParaRPr lang="en-US"/>
          </a:p>
        </p:txBody>
      </p:sp>
    </p:spTree>
    <p:extLst>
      <p:ext uri="{BB962C8B-B14F-4D97-AF65-F5344CB8AC3E}">
        <p14:creationId xmlns:p14="http://schemas.microsoft.com/office/powerpoint/2010/main" val="306960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F02B-9B95-4ACC-9A38-809FACC543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68A3A2-2BCE-45B3-BCB7-B269D64FD9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5A7426-CF2A-4A93-B9F7-9070D5B76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0E091D-8282-4C93-B912-527C7971D2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FBD3BA-91A0-41E4-9CCA-9D6E855E90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6C45BC-CB88-4B59-BCB6-5424EC91389A}"/>
              </a:ext>
            </a:extLst>
          </p:cNvPr>
          <p:cNvSpPr>
            <a:spLocks noGrp="1"/>
          </p:cNvSpPr>
          <p:nvPr>
            <p:ph type="dt" sz="half" idx="10"/>
          </p:nvPr>
        </p:nvSpPr>
        <p:spPr/>
        <p:txBody>
          <a:bodyPr/>
          <a:lstStyle/>
          <a:p>
            <a:fld id="{4DC33937-0C77-4BA4-902F-B15F7BE67AFF}" type="datetimeFigureOut">
              <a:rPr lang="en-US" smtClean="0"/>
              <a:t>5/30/2020</a:t>
            </a:fld>
            <a:endParaRPr lang="en-US"/>
          </a:p>
        </p:txBody>
      </p:sp>
      <p:sp>
        <p:nvSpPr>
          <p:cNvPr id="8" name="Footer Placeholder 7">
            <a:extLst>
              <a:ext uri="{FF2B5EF4-FFF2-40B4-BE49-F238E27FC236}">
                <a16:creationId xmlns:a16="http://schemas.microsoft.com/office/drawing/2014/main" id="{AE88B261-12A5-480C-83D3-20B1F5187F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CE7068-0652-4671-99A7-93565B60D0A6}"/>
              </a:ext>
            </a:extLst>
          </p:cNvPr>
          <p:cNvSpPr>
            <a:spLocks noGrp="1"/>
          </p:cNvSpPr>
          <p:nvPr>
            <p:ph type="sldNum" sz="quarter" idx="12"/>
          </p:nvPr>
        </p:nvSpPr>
        <p:spPr/>
        <p:txBody>
          <a:bodyPr/>
          <a:lstStyle/>
          <a:p>
            <a:fld id="{826D5152-29C4-462B-9259-3D778D735FD0}" type="slidenum">
              <a:rPr lang="en-US" smtClean="0"/>
              <a:t>‹#›</a:t>
            </a:fld>
            <a:endParaRPr lang="en-US"/>
          </a:p>
        </p:txBody>
      </p:sp>
    </p:spTree>
    <p:extLst>
      <p:ext uri="{BB962C8B-B14F-4D97-AF65-F5344CB8AC3E}">
        <p14:creationId xmlns:p14="http://schemas.microsoft.com/office/powerpoint/2010/main" val="360773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68F5-0F4B-4C59-B635-E8A841CA9E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70C8B5-7D5A-44A9-B732-8AA44584D9E6}"/>
              </a:ext>
            </a:extLst>
          </p:cNvPr>
          <p:cNvSpPr>
            <a:spLocks noGrp="1"/>
          </p:cNvSpPr>
          <p:nvPr>
            <p:ph type="dt" sz="half" idx="10"/>
          </p:nvPr>
        </p:nvSpPr>
        <p:spPr/>
        <p:txBody>
          <a:bodyPr/>
          <a:lstStyle/>
          <a:p>
            <a:fld id="{4DC33937-0C77-4BA4-902F-B15F7BE67AFF}" type="datetimeFigureOut">
              <a:rPr lang="en-US" smtClean="0"/>
              <a:t>5/30/2020</a:t>
            </a:fld>
            <a:endParaRPr lang="en-US"/>
          </a:p>
        </p:txBody>
      </p:sp>
      <p:sp>
        <p:nvSpPr>
          <p:cNvPr id="4" name="Footer Placeholder 3">
            <a:extLst>
              <a:ext uri="{FF2B5EF4-FFF2-40B4-BE49-F238E27FC236}">
                <a16:creationId xmlns:a16="http://schemas.microsoft.com/office/drawing/2014/main" id="{074CF9F8-6AA3-4789-80B0-F1E67D12C7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4CFA41-AA5D-4F18-A7DB-F91D01BDC536}"/>
              </a:ext>
            </a:extLst>
          </p:cNvPr>
          <p:cNvSpPr>
            <a:spLocks noGrp="1"/>
          </p:cNvSpPr>
          <p:nvPr>
            <p:ph type="sldNum" sz="quarter" idx="12"/>
          </p:nvPr>
        </p:nvSpPr>
        <p:spPr/>
        <p:txBody>
          <a:bodyPr/>
          <a:lstStyle/>
          <a:p>
            <a:fld id="{826D5152-29C4-462B-9259-3D778D735FD0}" type="slidenum">
              <a:rPr lang="en-US" smtClean="0"/>
              <a:t>‹#›</a:t>
            </a:fld>
            <a:endParaRPr lang="en-US"/>
          </a:p>
        </p:txBody>
      </p:sp>
    </p:spTree>
    <p:extLst>
      <p:ext uri="{BB962C8B-B14F-4D97-AF65-F5344CB8AC3E}">
        <p14:creationId xmlns:p14="http://schemas.microsoft.com/office/powerpoint/2010/main" val="266933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63692-EA8C-4EDB-85F8-4EE7177E659A}"/>
              </a:ext>
            </a:extLst>
          </p:cNvPr>
          <p:cNvSpPr>
            <a:spLocks noGrp="1"/>
          </p:cNvSpPr>
          <p:nvPr>
            <p:ph type="dt" sz="half" idx="10"/>
          </p:nvPr>
        </p:nvSpPr>
        <p:spPr/>
        <p:txBody>
          <a:bodyPr/>
          <a:lstStyle/>
          <a:p>
            <a:fld id="{4DC33937-0C77-4BA4-902F-B15F7BE67AFF}" type="datetimeFigureOut">
              <a:rPr lang="en-US" smtClean="0"/>
              <a:t>5/30/2020</a:t>
            </a:fld>
            <a:endParaRPr lang="en-US"/>
          </a:p>
        </p:txBody>
      </p:sp>
      <p:sp>
        <p:nvSpPr>
          <p:cNvPr id="3" name="Footer Placeholder 2">
            <a:extLst>
              <a:ext uri="{FF2B5EF4-FFF2-40B4-BE49-F238E27FC236}">
                <a16:creationId xmlns:a16="http://schemas.microsoft.com/office/drawing/2014/main" id="{AFF74F45-B638-49C1-A065-77823EC752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1D5924-5283-4627-94A2-C766B5BD4D19}"/>
              </a:ext>
            </a:extLst>
          </p:cNvPr>
          <p:cNvSpPr>
            <a:spLocks noGrp="1"/>
          </p:cNvSpPr>
          <p:nvPr>
            <p:ph type="sldNum" sz="quarter" idx="12"/>
          </p:nvPr>
        </p:nvSpPr>
        <p:spPr/>
        <p:txBody>
          <a:bodyPr/>
          <a:lstStyle/>
          <a:p>
            <a:fld id="{826D5152-29C4-462B-9259-3D778D735FD0}" type="slidenum">
              <a:rPr lang="en-US" smtClean="0"/>
              <a:t>‹#›</a:t>
            </a:fld>
            <a:endParaRPr lang="en-US"/>
          </a:p>
        </p:txBody>
      </p:sp>
    </p:spTree>
    <p:extLst>
      <p:ext uri="{BB962C8B-B14F-4D97-AF65-F5344CB8AC3E}">
        <p14:creationId xmlns:p14="http://schemas.microsoft.com/office/powerpoint/2010/main" val="251093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6630-9F20-4687-869C-1BE388109A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7515F3-B5FA-4247-8ADD-E0DDAAE928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E71B77-DC81-428C-A18C-0E02FDC6C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93755-91FB-41BB-ABED-1536C1C27634}"/>
              </a:ext>
            </a:extLst>
          </p:cNvPr>
          <p:cNvSpPr>
            <a:spLocks noGrp="1"/>
          </p:cNvSpPr>
          <p:nvPr>
            <p:ph type="dt" sz="half" idx="10"/>
          </p:nvPr>
        </p:nvSpPr>
        <p:spPr/>
        <p:txBody>
          <a:bodyPr/>
          <a:lstStyle/>
          <a:p>
            <a:fld id="{4DC33937-0C77-4BA4-902F-B15F7BE67AFF}" type="datetimeFigureOut">
              <a:rPr lang="en-US" smtClean="0"/>
              <a:t>5/30/2020</a:t>
            </a:fld>
            <a:endParaRPr lang="en-US"/>
          </a:p>
        </p:txBody>
      </p:sp>
      <p:sp>
        <p:nvSpPr>
          <p:cNvPr id="6" name="Footer Placeholder 5">
            <a:extLst>
              <a:ext uri="{FF2B5EF4-FFF2-40B4-BE49-F238E27FC236}">
                <a16:creationId xmlns:a16="http://schemas.microsoft.com/office/drawing/2014/main" id="{29C982D9-666A-4837-AE09-9A15AB0150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9D0045-E931-4303-BEC1-9557630D3BA4}"/>
              </a:ext>
            </a:extLst>
          </p:cNvPr>
          <p:cNvSpPr>
            <a:spLocks noGrp="1"/>
          </p:cNvSpPr>
          <p:nvPr>
            <p:ph type="sldNum" sz="quarter" idx="12"/>
          </p:nvPr>
        </p:nvSpPr>
        <p:spPr/>
        <p:txBody>
          <a:bodyPr/>
          <a:lstStyle/>
          <a:p>
            <a:fld id="{826D5152-29C4-462B-9259-3D778D735FD0}" type="slidenum">
              <a:rPr lang="en-US" smtClean="0"/>
              <a:t>‹#›</a:t>
            </a:fld>
            <a:endParaRPr lang="en-US"/>
          </a:p>
        </p:txBody>
      </p:sp>
    </p:spTree>
    <p:extLst>
      <p:ext uri="{BB962C8B-B14F-4D97-AF65-F5344CB8AC3E}">
        <p14:creationId xmlns:p14="http://schemas.microsoft.com/office/powerpoint/2010/main" val="267041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2F8E-0ECC-4797-9393-523C96C67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C0E67D-1F4F-43C3-9DC1-7220752E7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F432D8-DA3D-47D2-8CE7-D8AACABA8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4CCD79-2055-4D92-8770-9C8563F45935}"/>
              </a:ext>
            </a:extLst>
          </p:cNvPr>
          <p:cNvSpPr>
            <a:spLocks noGrp="1"/>
          </p:cNvSpPr>
          <p:nvPr>
            <p:ph type="dt" sz="half" idx="10"/>
          </p:nvPr>
        </p:nvSpPr>
        <p:spPr/>
        <p:txBody>
          <a:bodyPr/>
          <a:lstStyle/>
          <a:p>
            <a:fld id="{4DC33937-0C77-4BA4-902F-B15F7BE67AFF}" type="datetimeFigureOut">
              <a:rPr lang="en-US" smtClean="0"/>
              <a:t>5/30/2020</a:t>
            </a:fld>
            <a:endParaRPr lang="en-US"/>
          </a:p>
        </p:txBody>
      </p:sp>
      <p:sp>
        <p:nvSpPr>
          <p:cNvPr id="6" name="Footer Placeholder 5">
            <a:extLst>
              <a:ext uri="{FF2B5EF4-FFF2-40B4-BE49-F238E27FC236}">
                <a16:creationId xmlns:a16="http://schemas.microsoft.com/office/drawing/2014/main" id="{8A19F874-D61B-4A83-B090-03CE17A42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83106-0D7B-4953-8D16-ADA53D01D724}"/>
              </a:ext>
            </a:extLst>
          </p:cNvPr>
          <p:cNvSpPr>
            <a:spLocks noGrp="1"/>
          </p:cNvSpPr>
          <p:nvPr>
            <p:ph type="sldNum" sz="quarter" idx="12"/>
          </p:nvPr>
        </p:nvSpPr>
        <p:spPr/>
        <p:txBody>
          <a:bodyPr/>
          <a:lstStyle/>
          <a:p>
            <a:fld id="{826D5152-29C4-462B-9259-3D778D735FD0}" type="slidenum">
              <a:rPr lang="en-US" smtClean="0"/>
              <a:t>‹#›</a:t>
            </a:fld>
            <a:endParaRPr lang="en-US"/>
          </a:p>
        </p:txBody>
      </p:sp>
    </p:spTree>
    <p:extLst>
      <p:ext uri="{BB962C8B-B14F-4D97-AF65-F5344CB8AC3E}">
        <p14:creationId xmlns:p14="http://schemas.microsoft.com/office/powerpoint/2010/main" val="257287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2C4AFA-4027-4FC0-B102-6CF3C9CF5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667228-AA7A-4623-9D51-910512BBE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2ACC7-D54F-4F5A-85CA-806564A58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33937-0C77-4BA4-902F-B15F7BE67AFF}" type="datetimeFigureOut">
              <a:rPr lang="en-US" smtClean="0"/>
              <a:t>5/30/2020</a:t>
            </a:fld>
            <a:endParaRPr lang="en-US"/>
          </a:p>
        </p:txBody>
      </p:sp>
      <p:sp>
        <p:nvSpPr>
          <p:cNvPr id="5" name="Footer Placeholder 4">
            <a:extLst>
              <a:ext uri="{FF2B5EF4-FFF2-40B4-BE49-F238E27FC236}">
                <a16:creationId xmlns:a16="http://schemas.microsoft.com/office/drawing/2014/main" id="{85928C08-1692-467A-BA22-3D56F35A9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5F0AF8-6011-401C-8DBD-C5544E1896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D5152-29C4-462B-9259-3D778D735FD0}" type="slidenum">
              <a:rPr lang="en-US" smtClean="0"/>
              <a:t>‹#›</a:t>
            </a:fld>
            <a:endParaRPr lang="en-US"/>
          </a:p>
        </p:txBody>
      </p:sp>
    </p:spTree>
    <p:extLst>
      <p:ext uri="{BB962C8B-B14F-4D97-AF65-F5344CB8AC3E}">
        <p14:creationId xmlns:p14="http://schemas.microsoft.com/office/powerpoint/2010/main" val="42729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1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9BF3-C127-4E94-A706-19CA8B6FA1F8}"/>
              </a:ext>
            </a:extLst>
          </p:cNvPr>
          <p:cNvSpPr>
            <a:spLocks noGrp="1"/>
          </p:cNvSpPr>
          <p:nvPr>
            <p:ph type="ctrTitle"/>
          </p:nvPr>
        </p:nvSpPr>
        <p:spPr>
          <a:xfrm>
            <a:off x="923924" y="614363"/>
            <a:ext cx="10344151" cy="4130675"/>
          </a:xfrm>
        </p:spPr>
        <p:txBody>
          <a:bodyPr>
            <a:noAutofit/>
          </a:bodyPr>
          <a:lstStyle/>
          <a:p>
            <a:r>
              <a:rPr lang="en-US" sz="6600" dirty="0">
                <a:latin typeface="Gloucester MT Extra Condensed" panose="02030808020601010101" pitchFamily="18" charset="0"/>
              </a:rPr>
              <a:t>Fundamental Truths about</a:t>
            </a:r>
            <a:br>
              <a:rPr lang="en-US" sz="9600" dirty="0">
                <a:latin typeface="Gloucester MT Extra Condensed" panose="02030808020601010101" pitchFamily="18" charset="0"/>
              </a:rPr>
            </a:br>
            <a:r>
              <a:rPr lang="en-US" sz="18000" cap="small" dirty="0">
                <a:latin typeface="Gloucester MT Extra Condensed" panose="02030808020601010101" pitchFamily="18" charset="0"/>
              </a:rPr>
              <a:t>the Church</a:t>
            </a:r>
          </a:p>
        </p:txBody>
      </p:sp>
      <p:sp>
        <p:nvSpPr>
          <p:cNvPr id="3" name="Subtitle 2">
            <a:extLst>
              <a:ext uri="{FF2B5EF4-FFF2-40B4-BE49-F238E27FC236}">
                <a16:creationId xmlns:a16="http://schemas.microsoft.com/office/drawing/2014/main" id="{6AAF4765-6B82-46B2-9B94-09C8B823D42C}"/>
              </a:ext>
            </a:extLst>
          </p:cNvPr>
          <p:cNvSpPr>
            <a:spLocks noGrp="1"/>
          </p:cNvSpPr>
          <p:nvPr>
            <p:ph type="subTitle" idx="1"/>
          </p:nvPr>
        </p:nvSpPr>
        <p:spPr>
          <a:xfrm>
            <a:off x="285750" y="4973638"/>
            <a:ext cx="11587163" cy="869950"/>
          </a:xfrm>
        </p:spPr>
        <p:txBody>
          <a:bodyPr>
            <a:normAutofit/>
          </a:bodyPr>
          <a:lstStyle/>
          <a:p>
            <a:r>
              <a:rPr lang="en-US" sz="4800" dirty="0">
                <a:solidFill>
                  <a:srgbClr val="FF0000"/>
                </a:solidFill>
                <a:effectLst>
                  <a:outerShdw blurRad="38100" dist="38100" dir="2700000" algn="tl">
                    <a:srgbClr val="000000">
                      <a:alpha val="43137"/>
                    </a:srgbClr>
                  </a:outerShdw>
                </a:effectLst>
                <a:latin typeface="GOOD BRUSH" pitchFamily="2" charset="0"/>
              </a:rPr>
              <a:t>Who?   What?   When?   Where?   Why?</a:t>
            </a:r>
          </a:p>
        </p:txBody>
      </p:sp>
    </p:spTree>
    <p:extLst>
      <p:ext uri="{BB962C8B-B14F-4D97-AF65-F5344CB8AC3E}">
        <p14:creationId xmlns:p14="http://schemas.microsoft.com/office/powerpoint/2010/main" val="4153270126"/>
      </p:ext>
    </p:extLst>
  </p:cSld>
  <p:clrMapOvr>
    <a:masterClrMapping/>
  </p:clrMapOvr>
  <mc:AlternateContent xmlns:mc="http://schemas.openxmlformats.org/markup-compatibility/2006">
    <mc:Choice xmlns:p14="http://schemas.microsoft.com/office/powerpoint/2010/main" Requires="p14">
      <p:transition spd="slow" p14:dur="1600">
        <p14:prism dir="d" isContent="1"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9BF3-C127-4E94-A706-19CA8B6FA1F8}"/>
              </a:ext>
            </a:extLst>
          </p:cNvPr>
          <p:cNvSpPr>
            <a:spLocks noGrp="1"/>
          </p:cNvSpPr>
          <p:nvPr>
            <p:ph type="ctrTitle"/>
          </p:nvPr>
        </p:nvSpPr>
        <p:spPr>
          <a:xfrm>
            <a:off x="923924" y="179388"/>
            <a:ext cx="10344151" cy="869951"/>
          </a:xfrm>
        </p:spPr>
        <p:txBody>
          <a:bodyPr>
            <a:noAutofit/>
          </a:bodyPr>
          <a:lstStyle/>
          <a:p>
            <a:r>
              <a:rPr lang="en-US" sz="4800" dirty="0">
                <a:latin typeface="Gloucester MT Extra Condensed" panose="02030808020601010101" pitchFamily="18" charset="0"/>
              </a:rPr>
              <a:t>Fundamental Facts about </a:t>
            </a:r>
            <a:r>
              <a:rPr lang="en-US" sz="4800" cap="small" dirty="0">
                <a:latin typeface="Gloucester MT Extra Condensed" panose="02030808020601010101" pitchFamily="18" charset="0"/>
              </a:rPr>
              <a:t>the Church</a:t>
            </a:r>
          </a:p>
        </p:txBody>
      </p:sp>
      <p:sp>
        <p:nvSpPr>
          <p:cNvPr id="3" name="Subtitle 2">
            <a:extLst>
              <a:ext uri="{FF2B5EF4-FFF2-40B4-BE49-F238E27FC236}">
                <a16:creationId xmlns:a16="http://schemas.microsoft.com/office/drawing/2014/main" id="{6AAF4765-6B82-46B2-9B94-09C8B823D42C}"/>
              </a:ext>
            </a:extLst>
          </p:cNvPr>
          <p:cNvSpPr>
            <a:spLocks noGrp="1"/>
          </p:cNvSpPr>
          <p:nvPr>
            <p:ph type="subTitle" idx="1"/>
          </p:nvPr>
        </p:nvSpPr>
        <p:spPr>
          <a:xfrm>
            <a:off x="302417" y="1153886"/>
            <a:ext cx="11587163" cy="1262744"/>
          </a:xfrm>
        </p:spPr>
        <p:txBody>
          <a:bodyPr>
            <a:normAutofit/>
          </a:bodyPr>
          <a:lstStyle/>
          <a:p>
            <a:r>
              <a:rPr lang="en-US" sz="8000" dirty="0">
                <a:solidFill>
                  <a:srgbClr val="FF0000"/>
                </a:solidFill>
                <a:effectLst>
                  <a:outerShdw blurRad="38100" dist="38100" dir="2700000" algn="tl">
                    <a:srgbClr val="000000">
                      <a:alpha val="43137"/>
                    </a:srgbClr>
                  </a:outerShdw>
                </a:effectLst>
                <a:latin typeface="GOOD BRUSH" pitchFamily="2" charset="0"/>
              </a:rPr>
              <a:t>Who?</a:t>
            </a:r>
          </a:p>
        </p:txBody>
      </p:sp>
      <p:sp>
        <p:nvSpPr>
          <p:cNvPr id="4" name="TextBox 3">
            <a:extLst>
              <a:ext uri="{FF2B5EF4-FFF2-40B4-BE49-F238E27FC236}">
                <a16:creationId xmlns:a16="http://schemas.microsoft.com/office/drawing/2014/main" id="{1AD399AC-679F-4D41-8E10-C0B486E0AE35}"/>
              </a:ext>
            </a:extLst>
          </p:cNvPr>
          <p:cNvSpPr txBox="1"/>
          <p:nvPr/>
        </p:nvSpPr>
        <p:spPr>
          <a:xfrm>
            <a:off x="923924" y="2869520"/>
            <a:ext cx="10344150" cy="3323987"/>
          </a:xfrm>
          <a:prstGeom prst="rect">
            <a:avLst/>
          </a:prstGeom>
          <a:noFill/>
        </p:spPr>
        <p:txBody>
          <a:bodyPr wrap="square" rtlCol="0">
            <a:spAutoFit/>
          </a:bodyPr>
          <a:lstStyle/>
          <a:p>
            <a:pPr algn="ctr"/>
            <a:r>
              <a:rPr lang="en-US" sz="4800" b="1" dirty="0"/>
              <a:t>Who Established the Church?</a:t>
            </a:r>
          </a:p>
          <a:p>
            <a:pPr algn="ctr"/>
            <a:r>
              <a:rPr lang="en-US" sz="6600" dirty="0">
                <a:solidFill>
                  <a:schemeClr val="accent4">
                    <a:lumMod val="40000"/>
                    <a:lumOff val="60000"/>
                  </a:schemeClr>
                </a:solidFill>
                <a:effectLst>
                  <a:outerShdw blurRad="38100" dist="38100" dir="2700000" algn="tl">
                    <a:srgbClr val="000000">
                      <a:alpha val="43137"/>
                    </a:srgbClr>
                  </a:outerShdw>
                </a:effectLst>
                <a:latin typeface="Impact" panose="020B0806030902050204" pitchFamily="34" charset="0"/>
              </a:rPr>
              <a:t>Jesus Christ</a:t>
            </a:r>
          </a:p>
          <a:p>
            <a:pPr algn="ctr"/>
            <a:r>
              <a:rPr lang="en-US" sz="4800" dirty="0"/>
              <a:t>Matthew 16:13-18; Romans 16:16</a:t>
            </a:r>
          </a:p>
          <a:p>
            <a:pPr algn="ctr"/>
            <a:r>
              <a:rPr lang="en-US" sz="4800" dirty="0"/>
              <a:t>1 Peter 2:21-24; Mark 9:7-8</a:t>
            </a:r>
          </a:p>
        </p:txBody>
      </p:sp>
    </p:spTree>
    <p:extLst>
      <p:ext uri="{BB962C8B-B14F-4D97-AF65-F5344CB8AC3E}">
        <p14:creationId xmlns:p14="http://schemas.microsoft.com/office/powerpoint/2010/main" val="3767755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9BF3-C127-4E94-A706-19CA8B6FA1F8}"/>
              </a:ext>
            </a:extLst>
          </p:cNvPr>
          <p:cNvSpPr>
            <a:spLocks noGrp="1"/>
          </p:cNvSpPr>
          <p:nvPr>
            <p:ph type="ctrTitle"/>
          </p:nvPr>
        </p:nvSpPr>
        <p:spPr>
          <a:xfrm>
            <a:off x="923924" y="179388"/>
            <a:ext cx="10344151" cy="869951"/>
          </a:xfrm>
        </p:spPr>
        <p:txBody>
          <a:bodyPr>
            <a:noAutofit/>
          </a:bodyPr>
          <a:lstStyle/>
          <a:p>
            <a:r>
              <a:rPr lang="en-US" sz="4800" dirty="0">
                <a:latin typeface="Gloucester MT Extra Condensed" panose="02030808020601010101" pitchFamily="18" charset="0"/>
              </a:rPr>
              <a:t>Fundamental Facts about </a:t>
            </a:r>
            <a:r>
              <a:rPr lang="en-US" sz="4800" cap="small" dirty="0">
                <a:latin typeface="Gloucester MT Extra Condensed" panose="02030808020601010101" pitchFamily="18" charset="0"/>
              </a:rPr>
              <a:t>the Church</a:t>
            </a:r>
          </a:p>
        </p:txBody>
      </p:sp>
      <p:sp>
        <p:nvSpPr>
          <p:cNvPr id="3" name="Subtitle 2">
            <a:extLst>
              <a:ext uri="{FF2B5EF4-FFF2-40B4-BE49-F238E27FC236}">
                <a16:creationId xmlns:a16="http://schemas.microsoft.com/office/drawing/2014/main" id="{6AAF4765-6B82-46B2-9B94-09C8B823D42C}"/>
              </a:ext>
            </a:extLst>
          </p:cNvPr>
          <p:cNvSpPr>
            <a:spLocks noGrp="1"/>
          </p:cNvSpPr>
          <p:nvPr>
            <p:ph type="subTitle" idx="1"/>
          </p:nvPr>
        </p:nvSpPr>
        <p:spPr>
          <a:xfrm>
            <a:off x="302417" y="1153886"/>
            <a:ext cx="11587163" cy="1262744"/>
          </a:xfrm>
        </p:spPr>
        <p:txBody>
          <a:bodyPr>
            <a:normAutofit/>
          </a:bodyPr>
          <a:lstStyle/>
          <a:p>
            <a:r>
              <a:rPr lang="en-US" sz="8000" dirty="0">
                <a:solidFill>
                  <a:srgbClr val="FF0000"/>
                </a:solidFill>
                <a:effectLst>
                  <a:outerShdw blurRad="38100" dist="38100" dir="2700000" algn="tl">
                    <a:srgbClr val="000000">
                      <a:alpha val="43137"/>
                    </a:srgbClr>
                  </a:outerShdw>
                </a:effectLst>
                <a:latin typeface="GOOD BRUSH" pitchFamily="2" charset="0"/>
              </a:rPr>
              <a:t>What?</a:t>
            </a:r>
          </a:p>
        </p:txBody>
      </p:sp>
      <p:sp>
        <p:nvSpPr>
          <p:cNvPr id="4" name="TextBox 3">
            <a:extLst>
              <a:ext uri="{FF2B5EF4-FFF2-40B4-BE49-F238E27FC236}">
                <a16:creationId xmlns:a16="http://schemas.microsoft.com/office/drawing/2014/main" id="{1AD399AC-679F-4D41-8E10-C0B486E0AE35}"/>
              </a:ext>
            </a:extLst>
          </p:cNvPr>
          <p:cNvSpPr txBox="1"/>
          <p:nvPr/>
        </p:nvSpPr>
        <p:spPr>
          <a:xfrm>
            <a:off x="923924" y="2869520"/>
            <a:ext cx="10344150" cy="3323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What </a:t>
            </a:r>
            <a:r>
              <a:rPr lang="en-US" sz="4800" b="1" dirty="0">
                <a:solidFill>
                  <a:prstClr val="black"/>
                </a:solidFill>
                <a:latin typeface="Calibri" panose="020F0502020204030204"/>
              </a:rPr>
              <a:t>I</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s the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C000">
                    <a:lumMod val="40000"/>
                    <a:lumOff val="60000"/>
                  </a:srgbClr>
                </a:solidFill>
                <a:effectLst>
                  <a:outerShdw blurRad="38100" dist="38100" dir="2700000" algn="tl">
                    <a:srgbClr val="000000">
                      <a:alpha val="43137"/>
                    </a:srgbClr>
                  </a:outerShdw>
                </a:effectLst>
                <a:uLnTx/>
                <a:uFillTx/>
                <a:latin typeface="Impact" panose="020B0806030902050204" pitchFamily="34" charset="0"/>
                <a:ea typeface="+mn-ea"/>
                <a:cs typeface="+mn-cs"/>
              </a:rPr>
              <a:t>The Called Out of the World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2 Thessalonians 2:13-14; Romans 6:3-4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prstClr val="black"/>
                </a:solidFill>
                <a:latin typeface="Calibri" panose="020F0502020204030204"/>
              </a:rPr>
              <a:t>Acts 2:41,47; Philippians 1:1; 4:15</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466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9BF3-C127-4E94-A706-19CA8B6FA1F8}"/>
              </a:ext>
            </a:extLst>
          </p:cNvPr>
          <p:cNvSpPr>
            <a:spLocks noGrp="1"/>
          </p:cNvSpPr>
          <p:nvPr>
            <p:ph type="ctrTitle"/>
          </p:nvPr>
        </p:nvSpPr>
        <p:spPr>
          <a:xfrm>
            <a:off x="923924" y="179388"/>
            <a:ext cx="10344151" cy="869951"/>
          </a:xfrm>
        </p:spPr>
        <p:txBody>
          <a:bodyPr>
            <a:noAutofit/>
          </a:bodyPr>
          <a:lstStyle/>
          <a:p>
            <a:r>
              <a:rPr lang="en-US" sz="4800" dirty="0">
                <a:latin typeface="Gloucester MT Extra Condensed" panose="02030808020601010101" pitchFamily="18" charset="0"/>
              </a:rPr>
              <a:t>Fundamental Facts about </a:t>
            </a:r>
            <a:r>
              <a:rPr lang="en-US" sz="4800" cap="small" dirty="0">
                <a:latin typeface="Gloucester MT Extra Condensed" panose="02030808020601010101" pitchFamily="18" charset="0"/>
              </a:rPr>
              <a:t>the Church</a:t>
            </a:r>
          </a:p>
        </p:txBody>
      </p:sp>
      <p:sp>
        <p:nvSpPr>
          <p:cNvPr id="3" name="Subtitle 2">
            <a:extLst>
              <a:ext uri="{FF2B5EF4-FFF2-40B4-BE49-F238E27FC236}">
                <a16:creationId xmlns:a16="http://schemas.microsoft.com/office/drawing/2014/main" id="{6AAF4765-6B82-46B2-9B94-09C8B823D42C}"/>
              </a:ext>
            </a:extLst>
          </p:cNvPr>
          <p:cNvSpPr>
            <a:spLocks noGrp="1"/>
          </p:cNvSpPr>
          <p:nvPr>
            <p:ph type="subTitle" idx="1"/>
          </p:nvPr>
        </p:nvSpPr>
        <p:spPr>
          <a:xfrm>
            <a:off x="302417" y="1153886"/>
            <a:ext cx="11587163" cy="1262744"/>
          </a:xfrm>
        </p:spPr>
        <p:txBody>
          <a:bodyPr>
            <a:normAutofit/>
          </a:bodyPr>
          <a:lstStyle/>
          <a:p>
            <a:r>
              <a:rPr lang="en-US" sz="8000" dirty="0">
                <a:solidFill>
                  <a:srgbClr val="FF0000"/>
                </a:solidFill>
                <a:effectLst>
                  <a:outerShdw blurRad="38100" dist="38100" dir="2700000" algn="tl">
                    <a:srgbClr val="000000">
                      <a:alpha val="43137"/>
                    </a:srgbClr>
                  </a:outerShdw>
                </a:effectLst>
                <a:latin typeface="GOOD BRUSH" pitchFamily="2" charset="0"/>
              </a:rPr>
              <a:t>When?</a:t>
            </a:r>
          </a:p>
        </p:txBody>
      </p:sp>
      <p:sp>
        <p:nvSpPr>
          <p:cNvPr id="4" name="TextBox 3">
            <a:extLst>
              <a:ext uri="{FF2B5EF4-FFF2-40B4-BE49-F238E27FC236}">
                <a16:creationId xmlns:a16="http://schemas.microsoft.com/office/drawing/2014/main" id="{1AD399AC-679F-4D41-8E10-C0B486E0AE35}"/>
              </a:ext>
            </a:extLst>
          </p:cNvPr>
          <p:cNvSpPr txBox="1"/>
          <p:nvPr/>
        </p:nvSpPr>
        <p:spPr>
          <a:xfrm>
            <a:off x="923924" y="2869520"/>
            <a:ext cx="10344150" cy="3323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When was the Church Established?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C000">
                    <a:lumMod val="40000"/>
                    <a:lumOff val="60000"/>
                  </a:srgbClr>
                </a:solidFill>
                <a:effectLst>
                  <a:outerShdw blurRad="38100" dist="38100" dir="2700000" algn="tl">
                    <a:srgbClr val="000000">
                      <a:alpha val="43137"/>
                    </a:srgbClr>
                  </a:outerShdw>
                </a:effectLst>
                <a:uLnTx/>
                <a:uFillTx/>
                <a:latin typeface="Impact" panose="020B0806030902050204" pitchFamily="34" charset="0"/>
                <a:ea typeface="+mn-ea"/>
                <a:cs typeface="+mn-cs"/>
              </a:rPr>
              <a:t>Pentecost (Acts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Acts 1:4-5; Acts 2:1-4; 2:47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prstClr val="black"/>
                </a:solidFill>
                <a:latin typeface="Calibri" panose="020F0502020204030204"/>
              </a:rPr>
              <a:t>Galatians 1:6-7</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7326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9BF3-C127-4E94-A706-19CA8B6FA1F8}"/>
              </a:ext>
            </a:extLst>
          </p:cNvPr>
          <p:cNvSpPr>
            <a:spLocks noGrp="1"/>
          </p:cNvSpPr>
          <p:nvPr>
            <p:ph type="ctrTitle"/>
          </p:nvPr>
        </p:nvSpPr>
        <p:spPr>
          <a:xfrm>
            <a:off x="923924" y="179388"/>
            <a:ext cx="10344151" cy="869951"/>
          </a:xfrm>
        </p:spPr>
        <p:txBody>
          <a:bodyPr>
            <a:noAutofit/>
          </a:bodyPr>
          <a:lstStyle/>
          <a:p>
            <a:r>
              <a:rPr lang="en-US" sz="4800" dirty="0">
                <a:latin typeface="Gloucester MT Extra Condensed" panose="02030808020601010101" pitchFamily="18" charset="0"/>
              </a:rPr>
              <a:t>Fundamental Facts about </a:t>
            </a:r>
            <a:r>
              <a:rPr lang="en-US" sz="4800" cap="small" dirty="0">
                <a:latin typeface="Gloucester MT Extra Condensed" panose="02030808020601010101" pitchFamily="18" charset="0"/>
              </a:rPr>
              <a:t>the Church</a:t>
            </a:r>
          </a:p>
        </p:txBody>
      </p:sp>
      <p:sp>
        <p:nvSpPr>
          <p:cNvPr id="3" name="Subtitle 2">
            <a:extLst>
              <a:ext uri="{FF2B5EF4-FFF2-40B4-BE49-F238E27FC236}">
                <a16:creationId xmlns:a16="http://schemas.microsoft.com/office/drawing/2014/main" id="{6AAF4765-6B82-46B2-9B94-09C8B823D42C}"/>
              </a:ext>
            </a:extLst>
          </p:cNvPr>
          <p:cNvSpPr>
            <a:spLocks noGrp="1"/>
          </p:cNvSpPr>
          <p:nvPr>
            <p:ph type="subTitle" idx="1"/>
          </p:nvPr>
        </p:nvSpPr>
        <p:spPr>
          <a:xfrm>
            <a:off x="302417" y="1153886"/>
            <a:ext cx="11587163" cy="1262744"/>
          </a:xfrm>
        </p:spPr>
        <p:txBody>
          <a:bodyPr>
            <a:normAutofit/>
          </a:bodyPr>
          <a:lstStyle/>
          <a:p>
            <a:r>
              <a:rPr lang="en-US" sz="8000" dirty="0">
                <a:solidFill>
                  <a:srgbClr val="FF0000"/>
                </a:solidFill>
                <a:effectLst>
                  <a:outerShdw blurRad="38100" dist="38100" dir="2700000" algn="tl">
                    <a:srgbClr val="000000">
                      <a:alpha val="43137"/>
                    </a:srgbClr>
                  </a:outerShdw>
                </a:effectLst>
                <a:latin typeface="GOOD BRUSH" pitchFamily="2" charset="0"/>
              </a:rPr>
              <a:t>Where?</a:t>
            </a:r>
          </a:p>
        </p:txBody>
      </p:sp>
      <p:sp>
        <p:nvSpPr>
          <p:cNvPr id="4" name="TextBox 3">
            <a:extLst>
              <a:ext uri="{FF2B5EF4-FFF2-40B4-BE49-F238E27FC236}">
                <a16:creationId xmlns:a16="http://schemas.microsoft.com/office/drawing/2014/main" id="{1AD399AC-679F-4D41-8E10-C0B486E0AE35}"/>
              </a:ext>
            </a:extLst>
          </p:cNvPr>
          <p:cNvSpPr txBox="1"/>
          <p:nvPr/>
        </p:nvSpPr>
        <p:spPr>
          <a:xfrm>
            <a:off x="923924" y="2869520"/>
            <a:ext cx="10344150" cy="3323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Where was the Church Established?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C000">
                    <a:lumMod val="40000"/>
                    <a:lumOff val="60000"/>
                  </a:srgbClr>
                </a:solidFill>
                <a:effectLst>
                  <a:outerShdw blurRad="38100" dist="38100" dir="2700000" algn="tl">
                    <a:srgbClr val="000000">
                      <a:alpha val="43137"/>
                    </a:srgbClr>
                  </a:outerShdw>
                </a:effectLst>
                <a:uLnTx/>
                <a:uFillTx/>
                <a:latin typeface="Impact" panose="020B0806030902050204" pitchFamily="34" charset="0"/>
                <a:ea typeface="+mn-ea"/>
                <a:cs typeface="+mn-cs"/>
              </a:rPr>
              <a:t>Jerusalem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Isaiah 2:1-4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prstClr val="black"/>
                </a:solidFill>
                <a:latin typeface="Calibri" panose="020F0502020204030204"/>
              </a:rPr>
              <a:t>Acts 1:12; 2:5; 11:18; 2:16-21</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2569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9BF3-C127-4E94-A706-19CA8B6FA1F8}"/>
              </a:ext>
            </a:extLst>
          </p:cNvPr>
          <p:cNvSpPr>
            <a:spLocks noGrp="1"/>
          </p:cNvSpPr>
          <p:nvPr>
            <p:ph type="ctrTitle"/>
          </p:nvPr>
        </p:nvSpPr>
        <p:spPr>
          <a:xfrm>
            <a:off x="923924" y="179388"/>
            <a:ext cx="10344151" cy="869951"/>
          </a:xfrm>
        </p:spPr>
        <p:txBody>
          <a:bodyPr>
            <a:noAutofit/>
          </a:bodyPr>
          <a:lstStyle/>
          <a:p>
            <a:r>
              <a:rPr lang="en-US" sz="4800" dirty="0">
                <a:latin typeface="Gloucester MT Extra Condensed" panose="02030808020601010101" pitchFamily="18" charset="0"/>
              </a:rPr>
              <a:t>Fundamental Facts about </a:t>
            </a:r>
            <a:r>
              <a:rPr lang="en-US" sz="4800" cap="small" dirty="0">
                <a:latin typeface="Gloucester MT Extra Condensed" panose="02030808020601010101" pitchFamily="18" charset="0"/>
              </a:rPr>
              <a:t>the Church</a:t>
            </a:r>
          </a:p>
        </p:txBody>
      </p:sp>
      <p:sp>
        <p:nvSpPr>
          <p:cNvPr id="3" name="Subtitle 2">
            <a:extLst>
              <a:ext uri="{FF2B5EF4-FFF2-40B4-BE49-F238E27FC236}">
                <a16:creationId xmlns:a16="http://schemas.microsoft.com/office/drawing/2014/main" id="{6AAF4765-6B82-46B2-9B94-09C8B823D42C}"/>
              </a:ext>
            </a:extLst>
          </p:cNvPr>
          <p:cNvSpPr>
            <a:spLocks noGrp="1"/>
          </p:cNvSpPr>
          <p:nvPr>
            <p:ph type="subTitle" idx="1"/>
          </p:nvPr>
        </p:nvSpPr>
        <p:spPr>
          <a:xfrm>
            <a:off x="302417" y="1153886"/>
            <a:ext cx="11587163" cy="1262744"/>
          </a:xfrm>
        </p:spPr>
        <p:txBody>
          <a:bodyPr>
            <a:normAutofit/>
          </a:bodyPr>
          <a:lstStyle/>
          <a:p>
            <a:r>
              <a:rPr lang="en-US" sz="8000" dirty="0">
                <a:solidFill>
                  <a:srgbClr val="FF0000"/>
                </a:solidFill>
                <a:effectLst>
                  <a:outerShdw blurRad="38100" dist="38100" dir="2700000" algn="tl">
                    <a:srgbClr val="000000">
                      <a:alpha val="43137"/>
                    </a:srgbClr>
                  </a:outerShdw>
                </a:effectLst>
                <a:latin typeface="GOOD BRUSH" pitchFamily="2" charset="0"/>
              </a:rPr>
              <a:t>Why?</a:t>
            </a:r>
          </a:p>
        </p:txBody>
      </p:sp>
      <p:sp>
        <p:nvSpPr>
          <p:cNvPr id="4" name="TextBox 3">
            <a:extLst>
              <a:ext uri="{FF2B5EF4-FFF2-40B4-BE49-F238E27FC236}">
                <a16:creationId xmlns:a16="http://schemas.microsoft.com/office/drawing/2014/main" id="{1AD399AC-679F-4D41-8E10-C0B486E0AE35}"/>
              </a:ext>
            </a:extLst>
          </p:cNvPr>
          <p:cNvSpPr txBox="1"/>
          <p:nvPr/>
        </p:nvSpPr>
        <p:spPr>
          <a:xfrm>
            <a:off x="923924" y="2869520"/>
            <a:ext cx="10344150" cy="3323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Why was the Church Established?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C000">
                    <a:lumMod val="40000"/>
                    <a:lumOff val="60000"/>
                  </a:srgbClr>
                </a:solidFill>
                <a:effectLst>
                  <a:outerShdw blurRad="38100" dist="38100" dir="2700000" algn="tl">
                    <a:srgbClr val="000000">
                      <a:alpha val="43137"/>
                    </a:srgbClr>
                  </a:outerShdw>
                </a:effectLst>
                <a:uLnTx/>
                <a:uFillTx/>
                <a:latin typeface="Impact" panose="020B0806030902050204" pitchFamily="34" charset="0"/>
                <a:ea typeface="+mn-ea"/>
                <a:cs typeface="+mn-cs"/>
              </a:rPr>
              <a:t>Save, Edify, Worship, Serve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Acts 13:1-3; Ephesians 4:11,16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prstClr val="black"/>
                </a:solidFill>
                <a:latin typeface="Calibri" panose="020F0502020204030204"/>
              </a:rPr>
              <a:t>Acts 20:7; John 4:23-24</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157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9BF3-C127-4E94-A706-19CA8B6FA1F8}"/>
              </a:ext>
            </a:extLst>
          </p:cNvPr>
          <p:cNvSpPr>
            <a:spLocks noGrp="1"/>
          </p:cNvSpPr>
          <p:nvPr>
            <p:ph type="ctrTitle"/>
          </p:nvPr>
        </p:nvSpPr>
        <p:spPr>
          <a:xfrm>
            <a:off x="923924" y="614362"/>
            <a:ext cx="10344151" cy="5634037"/>
          </a:xfrm>
        </p:spPr>
        <p:txBody>
          <a:bodyPr anchor="t">
            <a:noAutofit/>
          </a:bodyPr>
          <a:lstStyle/>
          <a:p>
            <a:r>
              <a:rPr lang="en-US" sz="8800" cap="small" dirty="0">
                <a:solidFill>
                  <a:srgbClr val="FF0000"/>
                </a:solidFill>
                <a:effectLst>
                  <a:outerShdw blurRad="38100" dist="38100" dir="2700000" algn="tl">
                    <a:srgbClr val="000000">
                      <a:alpha val="43137"/>
                    </a:srgbClr>
                  </a:outerShdw>
                </a:effectLst>
                <a:latin typeface="GOOD BRUSH" pitchFamily="2" charset="0"/>
              </a:rPr>
              <a:t>Conclusion</a:t>
            </a:r>
            <a:br>
              <a:rPr lang="en-US" sz="1200" cap="small" dirty="0">
                <a:latin typeface="Gloucester MT Extra Condensed" panose="02030808020601010101" pitchFamily="18" charset="0"/>
              </a:rPr>
            </a:br>
            <a:br>
              <a:rPr lang="en-US" sz="1200" dirty="0">
                <a:latin typeface="Gloucester MT Extra Condensed" panose="02030808020601010101" pitchFamily="18" charset="0"/>
              </a:rPr>
            </a:br>
            <a:r>
              <a:rPr lang="en-US" sz="5400" dirty="0">
                <a:latin typeface="Gloucester MT Extra Condensed" panose="02030808020601010101" pitchFamily="18" charset="0"/>
              </a:rPr>
              <a:t>Much more to be said, but…</a:t>
            </a:r>
            <a:br>
              <a:rPr lang="en-US" sz="1800" dirty="0">
                <a:latin typeface="Gloucester MT Extra Condensed" panose="02030808020601010101" pitchFamily="18" charset="0"/>
              </a:rPr>
            </a:br>
            <a:br>
              <a:rPr lang="en-US" sz="1800" dirty="0">
                <a:latin typeface="Gloucester MT Extra Condensed" panose="02030808020601010101" pitchFamily="18" charset="0"/>
              </a:rPr>
            </a:br>
            <a:r>
              <a:rPr lang="en-US" sz="5400" dirty="0">
                <a:solidFill>
                  <a:schemeClr val="accent4">
                    <a:lumMod val="40000"/>
                    <a:lumOff val="60000"/>
                  </a:schemeClr>
                </a:solidFill>
                <a:effectLst>
                  <a:outerShdw blurRad="38100" dist="38100" dir="2700000" algn="tl">
                    <a:srgbClr val="000000">
                      <a:alpha val="43137"/>
                    </a:srgbClr>
                  </a:outerShdw>
                </a:effectLst>
                <a:latin typeface="Gloucester MT Extra Condensed" panose="02030808020601010101" pitchFamily="18" charset="0"/>
              </a:rPr>
              <a:t>“The Lord added to the church daily those</a:t>
            </a:r>
            <a:br>
              <a:rPr lang="en-US" sz="5400" dirty="0">
                <a:solidFill>
                  <a:schemeClr val="accent4">
                    <a:lumMod val="40000"/>
                    <a:lumOff val="60000"/>
                  </a:schemeClr>
                </a:solidFill>
                <a:effectLst>
                  <a:outerShdw blurRad="38100" dist="38100" dir="2700000" algn="tl">
                    <a:srgbClr val="000000">
                      <a:alpha val="43137"/>
                    </a:srgbClr>
                  </a:outerShdw>
                </a:effectLst>
                <a:latin typeface="Gloucester MT Extra Condensed" panose="02030808020601010101" pitchFamily="18" charset="0"/>
              </a:rPr>
            </a:br>
            <a:r>
              <a:rPr lang="en-US" sz="5400" dirty="0">
                <a:solidFill>
                  <a:schemeClr val="accent4">
                    <a:lumMod val="40000"/>
                    <a:lumOff val="60000"/>
                  </a:schemeClr>
                </a:solidFill>
                <a:effectLst>
                  <a:outerShdw blurRad="38100" dist="38100" dir="2700000" algn="tl">
                    <a:srgbClr val="000000">
                      <a:alpha val="43137"/>
                    </a:srgbClr>
                  </a:outerShdw>
                </a:effectLst>
                <a:latin typeface="Gloucester MT Extra Condensed" panose="02030808020601010101" pitchFamily="18" charset="0"/>
              </a:rPr>
              <a:t>who were being saved” (Acts 2:47)</a:t>
            </a:r>
            <a:br>
              <a:rPr lang="en-US" sz="5400" dirty="0">
                <a:latin typeface="Gloucester MT Extra Condensed" panose="02030808020601010101" pitchFamily="18" charset="0"/>
              </a:rPr>
            </a:br>
            <a:br>
              <a:rPr lang="en-US" sz="5400" dirty="0">
                <a:latin typeface="Gloucester MT Extra Condensed" panose="02030808020601010101" pitchFamily="18" charset="0"/>
              </a:rPr>
            </a:br>
            <a:r>
              <a:rPr lang="en-US" sz="5400" dirty="0">
                <a:latin typeface="Gloucester MT Extra Condensed" panose="02030808020601010101" pitchFamily="18" charset="0"/>
              </a:rPr>
              <a:t>Do you want to be added to the Lord’s church?</a:t>
            </a:r>
          </a:p>
        </p:txBody>
      </p:sp>
    </p:spTree>
    <p:extLst>
      <p:ext uri="{BB962C8B-B14F-4D97-AF65-F5344CB8AC3E}">
        <p14:creationId xmlns:p14="http://schemas.microsoft.com/office/powerpoint/2010/main" val="4109377255"/>
      </p:ext>
    </p:extLst>
  </p:cSld>
  <p:clrMapOvr>
    <a:masterClrMapping/>
  </p:clrMapOvr>
  <mc:AlternateContent xmlns:mc="http://schemas.openxmlformats.org/markup-compatibility/2006">
    <mc:Choice xmlns:p14="http://schemas.microsoft.com/office/powerpoint/2010/main" Requires="p14">
      <p:transition spd="slow" p14:dur="1600">
        <p14:prism dir="u" isContent="1" isInverted="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3031</Words>
  <Application>Microsoft Office PowerPoint</Application>
  <PresentationFormat>Widescreen</PresentationFormat>
  <Paragraphs>139</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GOOD BRUSH</vt:lpstr>
      <vt:lpstr>Impact</vt:lpstr>
      <vt:lpstr>Calibri</vt:lpstr>
      <vt:lpstr>Arial</vt:lpstr>
      <vt:lpstr>Gloucester MT Extra Condensed</vt:lpstr>
      <vt:lpstr>Calibri Light</vt:lpstr>
      <vt:lpstr>Office Theme</vt:lpstr>
      <vt:lpstr>PowerPoint Presentation</vt:lpstr>
      <vt:lpstr>Fundamental Truths about the Church</vt:lpstr>
      <vt:lpstr>Fundamental Facts about the Church</vt:lpstr>
      <vt:lpstr>Fundamental Facts about the Church</vt:lpstr>
      <vt:lpstr>Fundamental Facts about the Church</vt:lpstr>
      <vt:lpstr>Fundamental Facts about the Church</vt:lpstr>
      <vt:lpstr>Fundamental Facts about the Church</vt:lpstr>
      <vt:lpstr>Conclusion  Much more to be said, but…  “The Lord added to the church daily those who were being saved” (Acts 2:47)  Do you want to be added to the Lord’s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10</cp:revision>
  <dcterms:created xsi:type="dcterms:W3CDTF">2020-05-28T15:59:25Z</dcterms:created>
  <dcterms:modified xsi:type="dcterms:W3CDTF">2020-05-30T16:48:05Z</dcterms:modified>
</cp:coreProperties>
</file>