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8" r:id="rId3"/>
    <p:sldId id="259" r:id="rId4"/>
    <p:sldId id="260" r:id="rId5"/>
    <p:sldId id="261" r:id="rId6"/>
    <p:sldId id="262" r:id="rId7"/>
    <p:sldId id="263" r:id="rId8"/>
  </p:sldIdLst>
  <p:sldSz cx="12192000" cy="6858000"/>
  <p:notesSz cx="6858000" cy="9144000"/>
  <p:embeddedFontLst>
    <p:embeddedFont>
      <p:font typeface="Blue Highway" panose="02010603020202020303" pitchFamily="2" charset="0"/>
      <p:regular r:id="rId11"/>
      <p:bold r:id="rId12"/>
    </p:embeddedFont>
    <p:embeddedFont>
      <p:font typeface="Calibri Light" panose="020F0302020204030204" pitchFamily="34" charset="0"/>
      <p:regular r:id="rId13"/>
      <p: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AB0"/>
    <a:srgbClr val="124574"/>
    <a:srgbClr val="09243D"/>
    <a:srgbClr val="0513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1107" autoAdjust="0"/>
  </p:normalViewPr>
  <p:slideViewPr>
    <p:cSldViewPr snapToGrid="0">
      <p:cViewPr varScale="1">
        <p:scale>
          <a:sx n="33" d="100"/>
          <a:sy n="33" d="100"/>
        </p:scale>
        <p:origin x="2100" y="5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683967" cy="458788"/>
          </a:xfrm>
          <a:prstGeom prst="rect">
            <a:avLst/>
          </a:prstGeom>
        </p:spPr>
        <p:txBody>
          <a:bodyPr vert="horz" lIns="91440" tIns="45720" rIns="91440" bIns="45720" rtlCol="0"/>
          <a:lstStyle>
            <a:lvl1pPr algn="l">
              <a:defRPr sz="1200"/>
            </a:lvl1pPr>
          </a:lstStyle>
          <a:p>
            <a:r>
              <a:rPr lang="en-US" sz="2400" dirty="0">
                <a:latin typeface="Blue Highway" panose="02010603020202020303" pitchFamily="2" charset="0"/>
              </a:rPr>
              <a:t>Gaining the Father’s Reward (Matthew 6:1-18)</a:t>
            </a:r>
          </a:p>
        </p:txBody>
      </p:sp>
      <p:sp>
        <p:nvSpPr>
          <p:cNvPr id="3" name="Date Placeholder 2"/>
          <p:cNvSpPr>
            <a:spLocks noGrp="1"/>
          </p:cNvSpPr>
          <p:nvPr>
            <p:ph type="dt" sz="quarter" idx="1"/>
          </p:nvPr>
        </p:nvSpPr>
        <p:spPr>
          <a:xfrm>
            <a:off x="4963885" y="0"/>
            <a:ext cx="1892527" cy="458788"/>
          </a:xfrm>
          <a:prstGeom prst="rect">
            <a:avLst/>
          </a:prstGeom>
        </p:spPr>
        <p:txBody>
          <a:bodyPr vert="horz" lIns="91440" tIns="45720" rIns="91440" bIns="45720" rtlCol="0"/>
          <a:lstStyle>
            <a:lvl1pPr algn="r">
              <a:defRPr sz="1200"/>
            </a:lvl1pPr>
          </a:lstStyle>
          <a:p>
            <a:r>
              <a:rPr lang="en-US" dirty="0"/>
              <a:t>July 17, 2016 AM &amp; PM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soundteachaing.org</a:t>
            </a:r>
          </a:p>
        </p:txBody>
      </p:sp>
    </p:spTree>
    <p:extLst>
      <p:ext uri="{BB962C8B-B14F-4D97-AF65-F5344CB8AC3E}">
        <p14:creationId xmlns:p14="http://schemas.microsoft.com/office/powerpoint/2010/main" val="714140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7F84D-9D05-4205-B627-BD9AB32ADB96}" type="datetimeFigureOut">
              <a:rPr lang="en-US" smtClean="0"/>
              <a:t>7/17/2016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CB0C6-3229-451A-B636-1390EF715452}" type="slidenum">
              <a:rPr lang="en-US" smtClean="0"/>
              <a:t>‹#›</a:t>
            </a:fld>
            <a:endParaRPr lang="en-US"/>
          </a:p>
        </p:txBody>
      </p:sp>
    </p:spTree>
    <p:extLst>
      <p:ext uri="{BB962C8B-B14F-4D97-AF65-F5344CB8AC3E}">
        <p14:creationId xmlns:p14="http://schemas.microsoft.com/office/powerpoint/2010/main" val="361823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verses 1-4, 5-6, 16-18</a:t>
            </a:r>
          </a:p>
          <a:p>
            <a:endParaRPr lang="en-US" dirty="0"/>
          </a:p>
          <a:p>
            <a:r>
              <a:rPr lang="en-US" dirty="0"/>
              <a:t>Key phrase</a:t>
            </a:r>
            <a:r>
              <a:rPr lang="en-US" baseline="0" dirty="0"/>
              <a:t> we will revisit several times in this lesson:</a:t>
            </a:r>
          </a:p>
          <a:p>
            <a:endParaRPr lang="en-US" baseline="0" dirty="0"/>
          </a:p>
          <a:p>
            <a:r>
              <a:rPr lang="en-US" i="1" baseline="0" dirty="0"/>
              <a:t>“and your Father who sees in secret will </a:t>
            </a:r>
            <a:r>
              <a:rPr lang="en-US" i="1" u="sng" baseline="0" dirty="0"/>
              <a:t>Himself </a:t>
            </a:r>
            <a:r>
              <a:rPr lang="en-US" i="1" u="sng" baseline="30000" dirty="0"/>
              <a:t>[4]</a:t>
            </a:r>
            <a:r>
              <a:rPr lang="en-US" i="1" baseline="30000" dirty="0"/>
              <a:t> </a:t>
            </a:r>
            <a:r>
              <a:rPr lang="en-US" i="1" baseline="0" dirty="0"/>
              <a:t>reward you openly” </a:t>
            </a:r>
            <a:r>
              <a:rPr lang="en-US" b="1" baseline="0" dirty="0"/>
              <a:t>(4,6,18)</a:t>
            </a:r>
          </a:p>
          <a:p>
            <a:endParaRPr lang="en-US" b="1" baseline="0" dirty="0"/>
          </a:p>
          <a:p>
            <a:r>
              <a:rPr lang="en-US" b="1" baseline="0" dirty="0"/>
              <a:t>Gives rise to the important question of motivation:</a:t>
            </a:r>
          </a:p>
          <a:p>
            <a:pPr marL="628650" lvl="1" indent="-171450">
              <a:buFont typeface="Arial" panose="020B0604020202020204" pitchFamily="34" charset="0"/>
              <a:buChar char="•"/>
            </a:pPr>
            <a:r>
              <a:rPr lang="en-US" b="1" baseline="0" dirty="0"/>
              <a:t>WHY do you do the things you do of a religious nature? To be seen by men?  Or to seek the reward of the Father?</a:t>
            </a:r>
            <a:endParaRPr lang="en-US" b="1" dirty="0"/>
          </a:p>
        </p:txBody>
      </p:sp>
      <p:sp>
        <p:nvSpPr>
          <p:cNvPr id="4" name="Slide Number Placeholder 3"/>
          <p:cNvSpPr>
            <a:spLocks noGrp="1"/>
          </p:cNvSpPr>
          <p:nvPr>
            <p:ph type="sldNum" sz="quarter" idx="10"/>
          </p:nvPr>
        </p:nvSpPr>
        <p:spPr/>
        <p:txBody>
          <a:bodyPr/>
          <a:lstStyle/>
          <a:p>
            <a:fld id="{222CB0C6-3229-451A-B636-1390EF715452}" type="slidenum">
              <a:rPr lang="en-US" smtClean="0"/>
              <a:t>1</a:t>
            </a:fld>
            <a:endParaRPr lang="en-US"/>
          </a:p>
        </p:txBody>
      </p:sp>
    </p:spTree>
    <p:extLst>
      <p:ext uri="{BB962C8B-B14F-4D97-AF65-F5344CB8AC3E}">
        <p14:creationId xmlns:p14="http://schemas.microsoft.com/office/powerpoint/2010/main" val="395869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6:1), </a:t>
            </a:r>
            <a:r>
              <a:rPr lang="en-US" b="0" i="1" dirty="0"/>
              <a:t>“Take heed that you do not do your </a:t>
            </a:r>
            <a:r>
              <a:rPr lang="en-US" b="0" i="1" u="sng" dirty="0"/>
              <a:t>charitable deeds</a:t>
            </a:r>
            <a:r>
              <a:rPr lang="en-US" b="0" i="1" u="none" dirty="0"/>
              <a:t> </a:t>
            </a:r>
            <a:r>
              <a:rPr lang="en-US" b="0" i="1" dirty="0"/>
              <a:t>before men, to be seen by them. Otherwise you have no reward from your Father in heaven.”</a:t>
            </a:r>
          </a:p>
          <a:p>
            <a:pPr marL="628650" lvl="1" indent="-171450">
              <a:buFont typeface="Arial" panose="020B0604020202020204" pitchFamily="34" charset="0"/>
              <a:buChar char="•"/>
            </a:pPr>
            <a:r>
              <a:rPr lang="en-US" b="0" i="0" dirty="0"/>
              <a:t>KJV – “alms”.  (Thayer - “a donation</a:t>
            </a:r>
            <a:r>
              <a:rPr lang="en-US" b="0" i="0" baseline="0" dirty="0"/>
              <a:t> to the poor”)</a:t>
            </a:r>
          </a:p>
          <a:p>
            <a:pPr marL="628650" lvl="1" indent="-171450">
              <a:buFont typeface="Arial" panose="020B0604020202020204" pitchFamily="34" charset="0"/>
              <a:buChar char="•"/>
            </a:pPr>
            <a:r>
              <a:rPr lang="en-US" b="0" i="0" baseline="0" dirty="0"/>
              <a:t>Variant reading in some Greek manuscripts “righteousness”, would make it inclusive of all righteous acts</a:t>
            </a:r>
            <a:endParaRPr lang="en-US" b="0" i="0" dirty="0"/>
          </a:p>
          <a:p>
            <a:pPr marL="457200" lvl="1" indent="0">
              <a:buFont typeface="Arial" panose="020B0604020202020204" pitchFamily="34" charset="0"/>
              <a:buNone/>
            </a:pPr>
            <a:endParaRPr lang="en-US" b="0" i="1" dirty="0"/>
          </a:p>
          <a:p>
            <a:pPr marL="628650" lvl="1" indent="-171450">
              <a:buFont typeface="Arial" panose="020B0604020202020204" pitchFamily="34" charset="0"/>
              <a:buChar char="•"/>
            </a:pPr>
            <a:r>
              <a:rPr lang="en-US" b="1" i="0" dirty="0"/>
              <a:t>Note:  This not a command, merely instructions</a:t>
            </a:r>
            <a:r>
              <a:rPr lang="en-US" b="1" i="0" baseline="0" dirty="0"/>
              <a:t> on HOW to do charitable deeds</a:t>
            </a:r>
          </a:p>
          <a:p>
            <a:pPr marL="628650" lvl="1" indent="-171450">
              <a:buFont typeface="Arial" panose="020B0604020202020204" pitchFamily="34" charset="0"/>
              <a:buChar char="•"/>
            </a:pPr>
            <a:r>
              <a:rPr lang="en-US" b="0" i="0" baseline="0" dirty="0"/>
              <a:t>The Christian (motivated by love) looks for opportunities to help others</a:t>
            </a:r>
          </a:p>
          <a:p>
            <a:pPr marL="0" lvl="0" indent="0">
              <a:buFont typeface="Arial" panose="020B0604020202020204" pitchFamily="34" charset="0"/>
              <a:buNone/>
            </a:pPr>
            <a:r>
              <a:rPr lang="en-US" b="1" i="0" dirty="0"/>
              <a:t>(Luke 10:33) </a:t>
            </a:r>
            <a:r>
              <a:rPr lang="en-US" b="0" i="0" dirty="0"/>
              <a:t>[The Samaritan,</a:t>
            </a:r>
            <a:r>
              <a:rPr lang="en-US" b="0" i="0" baseline="0" dirty="0"/>
              <a:t> who came across an unfortunate soul who had been robbed, beaten and left for dead], </a:t>
            </a:r>
            <a:r>
              <a:rPr lang="en-US" b="0" i="1" baseline="0" dirty="0"/>
              <a:t>“But a certain Samaritan, as he journeyed, came where he was. And when he saw him, he had compassion.”</a:t>
            </a:r>
          </a:p>
          <a:p>
            <a:pPr marL="457200" lvl="1" indent="0">
              <a:buFont typeface="Arial" panose="020B0604020202020204" pitchFamily="34" charset="0"/>
              <a:buNone/>
            </a:pPr>
            <a:r>
              <a:rPr lang="en-US" b="1" i="0" baseline="0" dirty="0"/>
              <a:t>(James 1:27), </a:t>
            </a:r>
            <a:r>
              <a:rPr lang="en-US" b="0" i="1" baseline="0" dirty="0"/>
              <a:t>“Pure and undefiled religion before God and the Father is this: to visit orphans and widows in their trouble, and to keep oneself unspotted from the world.”</a:t>
            </a:r>
          </a:p>
          <a:p>
            <a:pPr marL="457200" lvl="1" indent="0">
              <a:buFont typeface="Arial" panose="020B0604020202020204" pitchFamily="34" charset="0"/>
              <a:buNone/>
            </a:pPr>
            <a:r>
              <a:rPr lang="en-US" b="1" i="0" baseline="0" dirty="0"/>
              <a:t>(Galatians 2:10), [Desires of James, Peter &amp; John, as they gave the right hand of fellowship to Paul and Barnabas] </a:t>
            </a:r>
            <a:r>
              <a:rPr lang="en-US" b="0" i="1" baseline="0" dirty="0"/>
              <a:t>“They desired only that we should remember the poor, the very thing which I also was eager to do.</a:t>
            </a:r>
            <a:endParaRPr lang="en-US" b="0" i="1" dirty="0"/>
          </a:p>
        </p:txBody>
      </p:sp>
      <p:sp>
        <p:nvSpPr>
          <p:cNvPr id="4" name="Slide Number Placeholder 3"/>
          <p:cNvSpPr>
            <a:spLocks noGrp="1"/>
          </p:cNvSpPr>
          <p:nvPr>
            <p:ph type="sldNum" sz="quarter" idx="10"/>
          </p:nvPr>
        </p:nvSpPr>
        <p:spPr/>
        <p:txBody>
          <a:bodyPr/>
          <a:lstStyle/>
          <a:p>
            <a:fld id="{222CB0C6-3229-451A-B636-1390EF715452}" type="slidenum">
              <a:rPr lang="en-US" smtClean="0"/>
              <a:t>2</a:t>
            </a:fld>
            <a:endParaRPr lang="en-US"/>
          </a:p>
        </p:txBody>
      </p:sp>
    </p:spTree>
    <p:extLst>
      <p:ext uri="{BB962C8B-B14F-4D97-AF65-F5344CB8AC3E}">
        <p14:creationId xmlns:p14="http://schemas.microsoft.com/office/powerpoint/2010/main" val="213530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(Matthew 6:6), </a:t>
            </a:r>
            <a:r>
              <a:rPr lang="en-US" b="0" i="1" dirty="0"/>
              <a:t>“But you, when you pray, go into your room, and when you have shut your door, </a:t>
            </a:r>
            <a:r>
              <a:rPr lang="en-US" b="0" i="1" u="sng" dirty="0"/>
              <a:t>pray to your Father</a:t>
            </a:r>
            <a:r>
              <a:rPr lang="en-US" b="0" i="1" u="none" dirty="0"/>
              <a:t> </a:t>
            </a:r>
            <a:r>
              <a:rPr lang="en-US" b="0" i="1" dirty="0"/>
              <a:t>who is in the secret place; and your Father who sees in secret will reward you openly.”</a:t>
            </a:r>
          </a:p>
          <a:p>
            <a:pPr marL="628650" lvl="1" indent="-171450">
              <a:buFont typeface="Arial" panose="020B0604020202020204" pitchFamily="34" charset="0"/>
              <a:buChar char="•"/>
            </a:pPr>
            <a:r>
              <a:rPr lang="en-US" b="1" i="0" dirty="0"/>
              <a:t>In our text, Jesus taught his disciples</a:t>
            </a:r>
            <a:r>
              <a:rPr lang="en-US" b="1" i="0" baseline="0" dirty="0"/>
              <a:t> what an acceptable prayer contains</a:t>
            </a:r>
          </a:p>
          <a:p>
            <a:pPr marL="628650" lvl="1" indent="-171450">
              <a:buFont typeface="Arial" panose="020B0604020202020204" pitchFamily="34" charset="0"/>
              <a:buChar char="•"/>
            </a:pPr>
            <a:r>
              <a:rPr lang="en-US" b="0" i="0" baseline="0" dirty="0"/>
              <a:t>Praise to God, Expressions of loyalty and submission, Petitions for spiritual and physical blessings, Acknowledgment of the Preeminence of God.</a:t>
            </a:r>
          </a:p>
          <a:p>
            <a:pPr marL="457200" lvl="1" indent="0">
              <a:buFont typeface="Arial" panose="020B0604020202020204" pitchFamily="34" charset="0"/>
              <a:buNone/>
            </a:pPr>
            <a:endParaRPr lang="en-US" b="0" i="0" baseline="0" dirty="0"/>
          </a:p>
          <a:p>
            <a:pPr marL="0" lvl="0" indent="0">
              <a:buFont typeface="Arial" panose="020B0604020202020204" pitchFamily="34" charset="0"/>
              <a:buNone/>
            </a:pPr>
            <a:r>
              <a:rPr lang="en-US" b="0" i="0" baseline="0" dirty="0"/>
              <a:t>Again, no command to pray, simply an explanation of HOW to pray.  (Christians should always be eager to communicate with God).</a:t>
            </a:r>
          </a:p>
          <a:p>
            <a:pPr marL="628650" lvl="1" indent="-171450">
              <a:buFont typeface="Arial" panose="020B0604020202020204" pitchFamily="34" charset="0"/>
              <a:buChar char="•"/>
            </a:pPr>
            <a:r>
              <a:rPr lang="en-US" b="1" i="0" baseline="0" dirty="0"/>
              <a:t>(Mark 1:35) [Solitary prayer was a staple of Jesus’ life], </a:t>
            </a:r>
            <a:r>
              <a:rPr lang="en-US" b="0" i="1" baseline="0" dirty="0"/>
              <a:t>“Now in the morning, having risen a long while before daylight, He went out and departed to a solitary place; and there He prayed.”</a:t>
            </a:r>
          </a:p>
          <a:p>
            <a:pPr marL="628650" lvl="1" indent="-171450">
              <a:buFont typeface="Arial" panose="020B0604020202020204" pitchFamily="34" charset="0"/>
              <a:buChar char="•"/>
            </a:pPr>
            <a:r>
              <a:rPr lang="en-US" b="1" i="0" baseline="0" dirty="0"/>
              <a:t>(Hebrews 4:16), [Prayer should be a common part of our devotion to God] </a:t>
            </a:r>
            <a:r>
              <a:rPr lang="en-US" b="0" i="1" baseline="0" dirty="0"/>
              <a:t>“Let us therefore come boldly to the throne of grace, that we may obtain mercy and find grace to help in time of need.”</a:t>
            </a:r>
          </a:p>
          <a:p>
            <a:pPr marL="628650" lvl="1" indent="-171450">
              <a:buFont typeface="Arial" panose="020B0604020202020204" pitchFamily="34" charset="0"/>
              <a:buChar char="•"/>
            </a:pPr>
            <a:r>
              <a:rPr lang="en-US" b="1" i="0" baseline="0" dirty="0"/>
              <a:t>(1 Thessalonians 5:16-18), </a:t>
            </a:r>
            <a:r>
              <a:rPr lang="en-US" b="0" i="1" baseline="0" dirty="0"/>
              <a:t>“Rejoice always, </a:t>
            </a:r>
            <a:r>
              <a:rPr lang="en-US" b="0" i="1" baseline="30000" dirty="0"/>
              <a:t>17</a:t>
            </a:r>
            <a:r>
              <a:rPr lang="en-US" b="0" i="1" baseline="0" dirty="0"/>
              <a:t> pray without ceasing, </a:t>
            </a:r>
            <a:r>
              <a:rPr lang="en-US" b="0" i="1" baseline="30000" dirty="0"/>
              <a:t>18</a:t>
            </a:r>
            <a:r>
              <a:rPr lang="en-US" b="0" i="1" baseline="0" dirty="0"/>
              <a:t> in everything give thanks; for this is the will of God in Christ Jesus for you.”</a:t>
            </a:r>
            <a:endParaRPr lang="en-US" b="0" i="1" dirty="0"/>
          </a:p>
        </p:txBody>
      </p:sp>
      <p:sp>
        <p:nvSpPr>
          <p:cNvPr id="4" name="Slide Number Placeholder 3"/>
          <p:cNvSpPr>
            <a:spLocks noGrp="1"/>
          </p:cNvSpPr>
          <p:nvPr>
            <p:ph type="sldNum" sz="quarter" idx="10"/>
          </p:nvPr>
        </p:nvSpPr>
        <p:spPr/>
        <p:txBody>
          <a:bodyPr/>
          <a:lstStyle/>
          <a:p>
            <a:fld id="{222CB0C6-3229-451A-B636-1390EF715452}" type="slidenum">
              <a:rPr lang="en-US" smtClean="0"/>
              <a:t>3</a:t>
            </a:fld>
            <a:endParaRPr lang="en-US"/>
          </a:p>
        </p:txBody>
      </p:sp>
    </p:spTree>
    <p:extLst>
      <p:ext uri="{BB962C8B-B14F-4D97-AF65-F5344CB8AC3E}">
        <p14:creationId xmlns:p14="http://schemas.microsoft.com/office/powerpoint/2010/main" val="264704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(Matthew 6:17-18), </a:t>
            </a:r>
            <a:r>
              <a:rPr lang="en-US" b="0" i="1" dirty="0"/>
              <a:t>“But you, when you fast, anoint your head and wash your face, </a:t>
            </a:r>
            <a:r>
              <a:rPr lang="en-US" b="0" i="1" baseline="30000" dirty="0"/>
              <a:t>18</a:t>
            </a:r>
            <a:r>
              <a:rPr lang="en-US" b="0" i="1" dirty="0"/>
              <a:t> so that you do not appear to men to be fasting, but to your Father who is in the secret place; and your Father who sees in secret will reward you openly.”</a:t>
            </a:r>
          </a:p>
          <a:p>
            <a:pPr marL="628650" lvl="1" indent="-171450">
              <a:buFont typeface="Arial" panose="020B0604020202020204" pitchFamily="34" charset="0"/>
              <a:buChar char="•"/>
            </a:pPr>
            <a:r>
              <a:rPr lang="en-US" b="1" i="0" dirty="0"/>
              <a:t>Fast – [Thayer] </a:t>
            </a:r>
            <a:r>
              <a:rPr lang="en-US" sz="1200" kern="1200" dirty="0">
                <a:solidFill>
                  <a:schemeClr val="tx1"/>
                </a:solidFill>
                <a:latin typeface="+mn-lt"/>
                <a:ea typeface="+mn-ea"/>
                <a:cs typeface="+mn-cs"/>
              </a:rPr>
              <a:t>to abstain as a religious exercise from food and drink: either entirely, if the fast lasted but a single day, or from customary and choice nourishment, if it continued several days</a:t>
            </a:r>
          </a:p>
          <a:p>
            <a:pPr marL="0" lvl="0" indent="0">
              <a:buFont typeface="Arial" panose="020B0604020202020204" pitchFamily="34" charset="0"/>
              <a:buNone/>
            </a:pPr>
            <a:endParaRPr lang="en-US" b="0" i="1" kern="1200" dirty="0">
              <a:solidFill>
                <a:schemeClr val="tx1"/>
              </a:solidFill>
              <a:latin typeface="+mn-lt"/>
              <a:ea typeface="+mn-ea"/>
              <a:cs typeface="+mn-cs"/>
            </a:endParaRPr>
          </a:p>
          <a:p>
            <a:pPr marL="0" lvl="0" indent="0">
              <a:buFont typeface="Arial" panose="020B0604020202020204" pitchFamily="34" charset="0"/>
              <a:buNone/>
            </a:pPr>
            <a:r>
              <a:rPr lang="en-US" b="1" i="0" kern="1200" dirty="0">
                <a:solidFill>
                  <a:schemeClr val="tx1"/>
                </a:solidFill>
                <a:latin typeface="+mn-lt"/>
                <a:ea typeface="+mn-ea"/>
                <a:cs typeface="+mn-cs"/>
              </a:rPr>
              <a:t>Note:  </a:t>
            </a:r>
            <a:r>
              <a:rPr lang="en-US" b="0" i="0" kern="1200" dirty="0">
                <a:solidFill>
                  <a:schemeClr val="tx1"/>
                </a:solidFill>
                <a:latin typeface="+mn-lt"/>
                <a:ea typeface="+mn-ea"/>
                <a:cs typeface="+mn-cs"/>
              </a:rPr>
              <a:t>Again, not a command to fast, simply an explanation of how to go about fasting.  Difference,</a:t>
            </a:r>
            <a:r>
              <a:rPr lang="en-US" b="0" i="0" kern="1200" baseline="0" dirty="0">
                <a:solidFill>
                  <a:schemeClr val="tx1"/>
                </a:solidFill>
                <a:latin typeface="+mn-lt"/>
                <a:ea typeface="+mn-ea"/>
                <a:cs typeface="+mn-cs"/>
              </a:rPr>
              <a:t> where disciples are elsewhere commanded to both be benevolent, and to pray, fasting for a Christian is a liberty, not a command.</a:t>
            </a:r>
          </a:p>
          <a:p>
            <a:pPr marL="628650" lvl="1" indent="-171450">
              <a:buFont typeface="Arial" panose="020B0604020202020204" pitchFamily="34" charset="0"/>
              <a:buChar char="•"/>
            </a:pPr>
            <a:r>
              <a:rPr lang="en-US" b="0" i="0" kern="1200" baseline="0" dirty="0">
                <a:solidFill>
                  <a:schemeClr val="tx1"/>
                </a:solidFill>
                <a:latin typeface="+mn-lt"/>
                <a:ea typeface="+mn-ea"/>
                <a:cs typeface="+mn-cs"/>
              </a:rPr>
              <a:t>Purpose of fasting is to enable spiritual focus, without distraction…</a:t>
            </a:r>
          </a:p>
          <a:p>
            <a:pPr marL="0" lvl="0" indent="0">
              <a:buFont typeface="Arial" panose="020B0604020202020204" pitchFamily="34" charset="0"/>
              <a:buNone/>
            </a:pPr>
            <a:r>
              <a:rPr lang="en-US" b="1" i="0" kern="1200" baseline="0" dirty="0">
                <a:solidFill>
                  <a:schemeClr val="tx1"/>
                </a:solidFill>
                <a:latin typeface="+mn-lt"/>
                <a:ea typeface="+mn-ea"/>
                <a:cs typeface="+mn-cs"/>
              </a:rPr>
              <a:t>(cf. 1 Corinthians 7:5), </a:t>
            </a:r>
            <a:r>
              <a:rPr lang="en-US" b="0" i="1" kern="1200" baseline="0" dirty="0">
                <a:solidFill>
                  <a:schemeClr val="tx1"/>
                </a:solidFill>
                <a:latin typeface="+mn-lt"/>
                <a:ea typeface="+mn-ea"/>
                <a:cs typeface="+mn-cs"/>
              </a:rPr>
              <a:t>“Do not deprive one another except with consent for a time, that you may </a:t>
            </a:r>
            <a:r>
              <a:rPr lang="en-US" b="0" i="1" u="sng" kern="1200" baseline="0" dirty="0">
                <a:solidFill>
                  <a:schemeClr val="tx1"/>
                </a:solidFill>
                <a:latin typeface="+mn-lt"/>
                <a:ea typeface="+mn-ea"/>
                <a:cs typeface="+mn-cs"/>
              </a:rPr>
              <a:t>give yourselves</a:t>
            </a:r>
            <a:r>
              <a:rPr lang="en-US" b="0" i="1" u="none" kern="1200" baseline="0" dirty="0">
                <a:solidFill>
                  <a:schemeClr val="tx1"/>
                </a:solidFill>
                <a:latin typeface="+mn-lt"/>
                <a:ea typeface="+mn-ea"/>
                <a:cs typeface="+mn-cs"/>
              </a:rPr>
              <a:t> </a:t>
            </a:r>
            <a:r>
              <a:rPr lang="en-US" b="0" i="1" kern="1200" baseline="0" dirty="0">
                <a:solidFill>
                  <a:schemeClr val="tx1"/>
                </a:solidFill>
                <a:latin typeface="+mn-lt"/>
                <a:ea typeface="+mn-ea"/>
                <a:cs typeface="+mn-cs"/>
              </a:rPr>
              <a:t>to fasting and prayer; and come together again so that Satan does not tempt you because of your lack of self- control.”</a:t>
            </a:r>
          </a:p>
          <a:p>
            <a:pPr marL="628650" lvl="1" indent="-171450">
              <a:buFont typeface="Arial" panose="020B0604020202020204" pitchFamily="34" charset="0"/>
              <a:buChar char="•"/>
            </a:pPr>
            <a:r>
              <a:rPr lang="en-US" b="0" i="0" kern="1200" baseline="0" dirty="0">
                <a:latin typeface="+mn-lt"/>
                <a:ea typeface="+mn-ea"/>
                <a:cs typeface="+mn-cs"/>
              </a:rPr>
              <a:t>Fasting often associated with mourning (loss of life, sorrow for sin)… Hence, sackcloth &amp; ashes</a:t>
            </a:r>
          </a:p>
          <a:p>
            <a:pPr marL="0" lvl="0" indent="0">
              <a:buFont typeface="Arial" panose="020B0604020202020204" pitchFamily="34" charset="0"/>
              <a:buNone/>
            </a:pPr>
            <a:r>
              <a:rPr lang="en-US" b="1" i="0" kern="1200" baseline="0" dirty="0">
                <a:solidFill>
                  <a:schemeClr val="tx1"/>
                </a:solidFill>
                <a:latin typeface="+mn-lt"/>
                <a:ea typeface="+mn-ea"/>
                <a:cs typeface="+mn-cs"/>
              </a:rPr>
              <a:t>(Daniel 9:3), [Daniel, mourning the captivity of Judah due to her sin], </a:t>
            </a:r>
            <a:r>
              <a:rPr lang="en-US" b="0" i="1" kern="1200" baseline="0" dirty="0">
                <a:solidFill>
                  <a:schemeClr val="tx1"/>
                </a:solidFill>
                <a:latin typeface="+mn-lt"/>
                <a:ea typeface="+mn-ea"/>
                <a:cs typeface="+mn-cs"/>
              </a:rPr>
              <a:t>“</a:t>
            </a:r>
            <a:r>
              <a:rPr lang="en-US" sz="1200" i="1" kern="1200" dirty="0">
                <a:solidFill>
                  <a:schemeClr val="tx1"/>
                </a:solidFill>
                <a:latin typeface="+mn-lt"/>
                <a:ea typeface="+mn-ea"/>
                <a:cs typeface="+mn-cs"/>
              </a:rPr>
              <a:t>And I set my face unto the Lord God, to seek by prayer and supplications, with fasting, and sackcloth, and ashes”</a:t>
            </a:r>
          </a:p>
          <a:p>
            <a:pPr marL="0" lvl="0" indent="0">
              <a:buFont typeface="Arial" panose="020B0604020202020204" pitchFamily="34" charset="0"/>
              <a:buNone/>
            </a:pPr>
            <a:r>
              <a:rPr lang="en-US" sz="1200" b="1" i="0" kern="1200" dirty="0">
                <a:solidFill>
                  <a:schemeClr val="tx1"/>
                </a:solidFill>
                <a:latin typeface="+mn-lt"/>
                <a:ea typeface="+mn-ea"/>
                <a:cs typeface="+mn-cs"/>
              </a:rPr>
              <a:t>(2</a:t>
            </a:r>
            <a:r>
              <a:rPr lang="en-US" sz="1200" b="1" i="0" kern="1200" baseline="0" dirty="0">
                <a:solidFill>
                  <a:schemeClr val="tx1"/>
                </a:solidFill>
                <a:latin typeface="+mn-lt"/>
                <a:ea typeface="+mn-ea"/>
                <a:cs typeface="+mn-cs"/>
              </a:rPr>
              <a:t> Corinthians 11:27-28), [Deprivations of Paul, concern for churches], </a:t>
            </a:r>
            <a:r>
              <a:rPr lang="en-US" sz="1200" b="0" i="1" kern="1200" baseline="0" dirty="0">
                <a:solidFill>
                  <a:schemeClr val="tx1"/>
                </a:solidFill>
                <a:latin typeface="+mn-lt"/>
                <a:ea typeface="+mn-ea"/>
                <a:cs typeface="+mn-cs"/>
              </a:rPr>
              <a:t>“</a:t>
            </a:r>
            <a:r>
              <a:rPr lang="en-US" sz="1200" i="1" kern="1200" dirty="0">
                <a:solidFill>
                  <a:schemeClr val="tx1"/>
                </a:solidFill>
                <a:latin typeface="+mn-lt"/>
                <a:ea typeface="+mn-ea"/>
                <a:cs typeface="+mn-cs"/>
              </a:rPr>
              <a:t>in weariness and toil, in sleeplessness often, in hunger and thirst, in </a:t>
            </a:r>
            <a:r>
              <a:rPr lang="en-US" sz="1200" i="1" kern="1200" dirty="0" err="1">
                <a:solidFill>
                  <a:schemeClr val="tx1"/>
                </a:solidFill>
                <a:latin typeface="+mn-lt"/>
                <a:ea typeface="+mn-ea"/>
                <a:cs typeface="+mn-cs"/>
              </a:rPr>
              <a:t>fastings</a:t>
            </a:r>
            <a:r>
              <a:rPr lang="en-US" sz="1200" i="1" kern="1200" dirty="0">
                <a:solidFill>
                  <a:schemeClr val="tx1"/>
                </a:solidFill>
                <a:latin typeface="+mn-lt"/>
                <a:ea typeface="+mn-ea"/>
                <a:cs typeface="+mn-cs"/>
              </a:rPr>
              <a:t> often, in cold and nakedness — </a:t>
            </a:r>
            <a:r>
              <a:rPr lang="en-US" sz="1200" i="1" kern="1200" baseline="30000" dirty="0">
                <a:solidFill>
                  <a:schemeClr val="tx1"/>
                </a:solidFill>
                <a:latin typeface="+mn-lt"/>
                <a:ea typeface="+mn-ea"/>
                <a:cs typeface="+mn-cs"/>
              </a:rPr>
              <a:t>28</a:t>
            </a:r>
            <a:r>
              <a:rPr lang="en-US" sz="1200" i="1" kern="1200" dirty="0">
                <a:solidFill>
                  <a:schemeClr val="tx1"/>
                </a:solidFill>
                <a:latin typeface="+mn-lt"/>
                <a:ea typeface="+mn-ea"/>
                <a:cs typeface="+mn-cs"/>
              </a:rPr>
              <a:t> besides the other things, what comes upon me daily: my deep concern for all the churches.”</a:t>
            </a:r>
            <a:endParaRPr lang="en-US" b="0" i="1" dirty="0"/>
          </a:p>
        </p:txBody>
      </p:sp>
      <p:sp>
        <p:nvSpPr>
          <p:cNvPr id="4" name="Slide Number Placeholder 3"/>
          <p:cNvSpPr>
            <a:spLocks noGrp="1"/>
          </p:cNvSpPr>
          <p:nvPr>
            <p:ph type="sldNum" sz="quarter" idx="10"/>
          </p:nvPr>
        </p:nvSpPr>
        <p:spPr/>
        <p:txBody>
          <a:bodyPr/>
          <a:lstStyle/>
          <a:p>
            <a:fld id="{222CB0C6-3229-451A-B636-1390EF715452}" type="slidenum">
              <a:rPr lang="en-US" smtClean="0"/>
              <a:t>4</a:t>
            </a:fld>
            <a:endParaRPr lang="en-US"/>
          </a:p>
        </p:txBody>
      </p:sp>
    </p:spTree>
    <p:extLst>
      <p:ext uri="{BB962C8B-B14F-4D97-AF65-F5344CB8AC3E}">
        <p14:creationId xmlns:p14="http://schemas.microsoft.com/office/powerpoint/2010/main" val="203131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b="1" baseline="0" dirty="0"/>
              <a:t>  </a:t>
            </a:r>
            <a:r>
              <a:rPr lang="en-US" baseline="0" dirty="0"/>
              <a:t>All of these “to be seen by men” </a:t>
            </a:r>
            <a:r>
              <a:rPr lang="en-US" b="1" baseline="0" dirty="0"/>
              <a:t>(1,5,16)</a:t>
            </a:r>
          </a:p>
          <a:p>
            <a:pPr lvl="1"/>
            <a:r>
              <a:rPr lang="en-US" b="1" baseline="0" dirty="0"/>
              <a:t>(Matthew 6:16), </a:t>
            </a:r>
            <a:r>
              <a:rPr lang="en-US" i="1" baseline="0" dirty="0"/>
              <a:t>“Moreover, when you fast, do not be like the hypocrites, with a sad countenance. For they disfigure their faces </a:t>
            </a:r>
            <a:r>
              <a:rPr lang="en-US" i="1" u="sng" baseline="0" dirty="0"/>
              <a:t>that they may appear to men to be fasting</a:t>
            </a:r>
            <a:r>
              <a:rPr lang="en-US" i="1" baseline="0" dirty="0"/>
              <a:t>. Assuredly, I say to you, they have their reward.”</a:t>
            </a:r>
          </a:p>
          <a:p>
            <a:pPr lvl="0"/>
            <a:r>
              <a:rPr lang="en-US" b="1" i="0" baseline="0" dirty="0"/>
              <a:t>This a contemptible characteristic of the Pharisees: (Matthew 23:1-12) READ</a:t>
            </a:r>
          </a:p>
          <a:p>
            <a:pPr marL="628650" lvl="1" indent="-171450">
              <a:buFont typeface="Arial" panose="020B0604020202020204" pitchFamily="34" charset="0"/>
              <a:buChar char="•"/>
            </a:pPr>
            <a:r>
              <a:rPr lang="en-US" b="0" i="0" baseline="0" dirty="0"/>
              <a:t>Sought positions of visibility, authority and distinction</a:t>
            </a:r>
          </a:p>
          <a:p>
            <a:pPr marL="628650" lvl="1" indent="-171450">
              <a:buFont typeface="Arial" panose="020B0604020202020204" pitchFamily="34" charset="0"/>
              <a:buChar char="•"/>
            </a:pPr>
            <a:r>
              <a:rPr lang="en-US" b="0" i="0" baseline="0" dirty="0"/>
              <a:t>THE CHILD OF GOD IS TO BE HUMBLE (God will exalt him)</a:t>
            </a:r>
          </a:p>
          <a:p>
            <a:pPr lvl="0"/>
            <a:r>
              <a:rPr lang="en-US" b="1" i="0" baseline="0" dirty="0"/>
              <a:t>NOT a condemnation of good deeds being done in public</a:t>
            </a:r>
          </a:p>
          <a:p>
            <a:pPr marL="628650" lvl="1" indent="-171450">
              <a:buFont typeface="Arial" panose="020B0604020202020204" pitchFamily="34" charset="0"/>
              <a:buChar char="•"/>
            </a:pPr>
            <a:r>
              <a:rPr lang="en-US" i="0" baseline="0" dirty="0"/>
              <a:t>When that is done, God is glorified</a:t>
            </a:r>
          </a:p>
          <a:p>
            <a:pPr marL="0" lvl="0" indent="0">
              <a:buFont typeface="Arial" panose="020B0604020202020204" pitchFamily="34" charset="0"/>
              <a:buNone/>
            </a:pPr>
            <a:r>
              <a:rPr lang="en-US" b="1" i="0" baseline="0" dirty="0"/>
              <a:t>(Matthew 5:16), </a:t>
            </a:r>
            <a:r>
              <a:rPr lang="en-US" i="1" baseline="0" dirty="0"/>
              <a:t>“Let your light so shine before men, that they may see your good works and glorify your Father in heaven.”</a:t>
            </a:r>
          </a:p>
          <a:p>
            <a:pPr marL="628650" lvl="1" indent="-171450">
              <a:buFont typeface="Arial" panose="020B0604020202020204" pitchFamily="34" charset="0"/>
              <a:buChar char="•"/>
            </a:pPr>
            <a:r>
              <a:rPr lang="en-US" b="0" i="0" baseline="0" dirty="0"/>
              <a:t>A difference between good influence, and glory seeking.  </a:t>
            </a:r>
            <a:r>
              <a:rPr lang="en-US" b="1" i="0" baseline="0" dirty="0"/>
              <a:t>Motivation:  Why are you doing it?  Result:  Who seems to be getting the glory?</a:t>
            </a:r>
          </a:p>
          <a:p>
            <a:pPr marL="0" lvl="0" indent="0">
              <a:buFont typeface="Arial" panose="020B0604020202020204" pitchFamily="34" charset="0"/>
              <a:buNone/>
            </a:pPr>
            <a:r>
              <a:rPr lang="en-US" b="1" i="0" baseline="0" dirty="0"/>
              <a:t>Note:  They got what they wanted, the admiration of men… (This brings NO reward from God)</a:t>
            </a:r>
          </a:p>
          <a:p>
            <a:pPr marL="0" lvl="0" indent="0">
              <a:buFont typeface="Arial" panose="020B0604020202020204" pitchFamily="34" charset="0"/>
              <a:buNone/>
            </a:pPr>
            <a:r>
              <a:rPr lang="en-US" b="1" i="0" baseline="0" dirty="0"/>
              <a:t>(Matthew 6:1), </a:t>
            </a:r>
            <a:r>
              <a:rPr lang="en-US" b="0" i="1" baseline="0" dirty="0"/>
              <a:t>“Take heed that you do not do your charitable deeds before men, to be seen by them. </a:t>
            </a:r>
            <a:r>
              <a:rPr lang="en-US" b="0" i="1" u="sng" baseline="0" dirty="0"/>
              <a:t>Otherwise you have no reward from your Father in heaven</a:t>
            </a:r>
            <a:r>
              <a:rPr lang="en-US" b="0" i="1" baseline="0" dirty="0"/>
              <a:t>.”</a:t>
            </a:r>
            <a:endParaRPr lang="en-US" b="0" i="1" dirty="0"/>
          </a:p>
        </p:txBody>
      </p:sp>
      <p:sp>
        <p:nvSpPr>
          <p:cNvPr id="4" name="Slide Number Placeholder 3"/>
          <p:cNvSpPr>
            <a:spLocks noGrp="1"/>
          </p:cNvSpPr>
          <p:nvPr>
            <p:ph type="sldNum" sz="quarter" idx="10"/>
          </p:nvPr>
        </p:nvSpPr>
        <p:spPr/>
        <p:txBody>
          <a:bodyPr/>
          <a:lstStyle/>
          <a:p>
            <a:fld id="{222CB0C6-3229-451A-B636-1390EF715452}" type="slidenum">
              <a:rPr lang="en-US" smtClean="0"/>
              <a:t>5</a:t>
            </a:fld>
            <a:endParaRPr lang="en-US"/>
          </a:p>
        </p:txBody>
      </p:sp>
    </p:spTree>
    <p:extLst>
      <p:ext uri="{BB962C8B-B14F-4D97-AF65-F5344CB8AC3E}">
        <p14:creationId xmlns:p14="http://schemas.microsoft.com/office/powerpoint/2010/main" val="200124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Note:  All of these indicate a</a:t>
            </a:r>
            <a:r>
              <a:rPr lang="en-US" b="1" i="0" baseline="0" dirty="0"/>
              <a:t> humble mind, with no ego, or desire to bring attention to oneself!</a:t>
            </a:r>
          </a:p>
          <a:p>
            <a:endParaRPr lang="en-US" b="1" i="0" baseline="0" dirty="0"/>
          </a:p>
          <a:p>
            <a:r>
              <a:rPr lang="en-US" b="1" i="0" baseline="0" dirty="0"/>
              <a:t>(Luke 18:13-14), [Tax collector, contrasted with the egotistical Pharisee] </a:t>
            </a:r>
            <a:r>
              <a:rPr lang="en-US" b="0" i="1" baseline="0" dirty="0"/>
              <a:t>“And the tax collector, standing afar off, would not so much as raise his eyes to heaven, but beat his breast, saying, 'God, be merciful to me a sinner! ' </a:t>
            </a:r>
            <a:r>
              <a:rPr lang="en-US" b="0" i="1" baseline="30000" dirty="0"/>
              <a:t>14</a:t>
            </a:r>
            <a:r>
              <a:rPr lang="en-US" b="0" i="1" baseline="0" dirty="0"/>
              <a:t> I tell you, this man went down to his house justified rather than the other; for everyone who exalts himself will be humbled, and he who humbles himself will be exalted.“</a:t>
            </a:r>
          </a:p>
          <a:p>
            <a:endParaRPr lang="en-US" b="0" i="1" baseline="0" dirty="0"/>
          </a:p>
          <a:p>
            <a:r>
              <a:rPr lang="en-US" b="1" i="0" baseline="0" dirty="0"/>
              <a:t>The only way to please God is to seek His approval, rather than that of man!</a:t>
            </a:r>
          </a:p>
          <a:p>
            <a:endParaRPr lang="en-US" b="0" i="1" baseline="0" dirty="0"/>
          </a:p>
          <a:p>
            <a:r>
              <a:rPr lang="en-US" b="1" i="0" baseline="0" dirty="0"/>
              <a:t>(Galatians 1:10), [Paul, unwillingness to preach anything other than the gospel], </a:t>
            </a:r>
            <a:r>
              <a:rPr lang="en-US" b="0" i="1" baseline="0" dirty="0"/>
              <a:t>“For do I now persuade men, or God? Or do I seek to please men? For if I still pleased men, I would not be a bondservant of Christ.”</a:t>
            </a:r>
          </a:p>
          <a:p>
            <a:endParaRPr lang="en-US" b="0" i="1" baseline="0" dirty="0"/>
          </a:p>
          <a:p>
            <a:r>
              <a:rPr lang="en-US" b="1" i="0" baseline="0" dirty="0"/>
              <a:t>(James 4:7-8, 10), </a:t>
            </a:r>
            <a:r>
              <a:rPr lang="en-US" b="0" i="1" baseline="0" dirty="0"/>
              <a:t>“Therefore submit to God. Resist the devil and he will flee from you. </a:t>
            </a:r>
            <a:r>
              <a:rPr lang="en-US" b="0" i="1" baseline="30000" dirty="0"/>
              <a:t>8</a:t>
            </a:r>
            <a:r>
              <a:rPr lang="en-US" b="0" i="1" baseline="0" dirty="0"/>
              <a:t> Draw near to God and He will draw near to you… </a:t>
            </a:r>
            <a:r>
              <a:rPr lang="en-US" b="0" i="1" baseline="30000" dirty="0"/>
              <a:t>10</a:t>
            </a:r>
            <a:r>
              <a:rPr lang="en-US" b="0" i="1" baseline="0" dirty="0"/>
              <a:t> Humble yourselves in the sight of the Lord, and He will lift you up.</a:t>
            </a:r>
            <a:endParaRPr lang="en-US" b="0" i="1" dirty="0"/>
          </a:p>
        </p:txBody>
      </p:sp>
      <p:sp>
        <p:nvSpPr>
          <p:cNvPr id="4" name="Slide Number Placeholder 3"/>
          <p:cNvSpPr>
            <a:spLocks noGrp="1"/>
          </p:cNvSpPr>
          <p:nvPr>
            <p:ph type="sldNum" sz="quarter" idx="10"/>
          </p:nvPr>
        </p:nvSpPr>
        <p:spPr/>
        <p:txBody>
          <a:bodyPr/>
          <a:lstStyle/>
          <a:p>
            <a:fld id="{222CB0C6-3229-451A-B636-1390EF715452}" type="slidenum">
              <a:rPr lang="en-US" smtClean="0"/>
              <a:t>6</a:t>
            </a:fld>
            <a:endParaRPr lang="en-US"/>
          </a:p>
        </p:txBody>
      </p:sp>
    </p:spTree>
    <p:extLst>
      <p:ext uri="{BB962C8B-B14F-4D97-AF65-F5344CB8AC3E}">
        <p14:creationId xmlns:p14="http://schemas.microsoft.com/office/powerpoint/2010/main" val="204117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(6:4), [Do]</a:t>
            </a:r>
            <a:r>
              <a:rPr lang="en-US" b="1" baseline="0" dirty="0"/>
              <a:t> </a:t>
            </a:r>
            <a:r>
              <a:rPr lang="en-US" b="0" i="1" dirty="0"/>
              <a:t>“…your charitable deed may be in secret; and your Father who sees in secret will Himself reward you openly.”</a:t>
            </a:r>
          </a:p>
          <a:p>
            <a:r>
              <a:rPr lang="en-US" b="1" dirty="0"/>
              <a:t>(6:6), </a:t>
            </a:r>
            <a:r>
              <a:rPr lang="en-US" b="0" i="1" dirty="0"/>
              <a:t>“…pray to your Father who is in the secret place; and your Father who sees in secret will reward you openly.”</a:t>
            </a:r>
          </a:p>
          <a:p>
            <a:r>
              <a:rPr lang="en-US" b="1" dirty="0"/>
              <a:t>(6:18), [your</a:t>
            </a:r>
            <a:r>
              <a:rPr lang="en-US" b="1" baseline="0" dirty="0"/>
              <a:t> fasting should be to</a:t>
            </a:r>
            <a:r>
              <a:rPr lang="en-US" sz="1400" b="1" baseline="0" dirty="0"/>
              <a:t>…], </a:t>
            </a:r>
            <a:r>
              <a:rPr lang="en-US" sz="1400" b="0" i="1" dirty="0"/>
              <a:t>“…your Father who is in the secret place; and your Father who sees in secret will reward you openly.”</a:t>
            </a:r>
          </a:p>
          <a:p>
            <a:endParaRPr lang="en-US" sz="1400" b="0" i="1" dirty="0"/>
          </a:p>
          <a:p>
            <a:r>
              <a:rPr lang="en-US" sz="1400" b="0" i="1" dirty="0"/>
              <a:t>“reward</a:t>
            </a:r>
            <a:r>
              <a:rPr lang="en-US" sz="1400" b="0" i="1" baseline="0" dirty="0"/>
              <a:t> you openly” – (Best manuscripts do not contain the phrase in verse 18)</a:t>
            </a:r>
          </a:p>
          <a:p>
            <a:pPr marL="628650" lvl="1" indent="-171450">
              <a:buFont typeface="Arial" panose="020B0604020202020204" pitchFamily="34" charset="0"/>
              <a:buChar char="•"/>
            </a:pPr>
            <a:r>
              <a:rPr lang="en-US" b="0" i="0" baseline="0" dirty="0"/>
              <a:t>Alms – You will not be impoverished </a:t>
            </a:r>
            <a:r>
              <a:rPr lang="en-US" b="1" i="0" baseline="0" dirty="0"/>
              <a:t>(cf. Matthew 6:33).  [Also, glory of the Macedonians], (2 Corinthians 8:3), </a:t>
            </a:r>
            <a:r>
              <a:rPr lang="en-US" b="0" i="1" baseline="0" dirty="0"/>
              <a:t>“For I bear witness that according to their ability, yes, and beyond their ability, they were freely willing.”</a:t>
            </a:r>
          </a:p>
          <a:p>
            <a:pPr marL="628650" lvl="1" indent="-171450">
              <a:buFont typeface="Arial" panose="020B0604020202020204" pitchFamily="34" charset="0"/>
              <a:buChar char="•"/>
            </a:pPr>
            <a:r>
              <a:rPr lang="en-US" b="0" i="0" baseline="0" dirty="0"/>
              <a:t>Prayer- Such private prayers will result in an answer (blessings) from God</a:t>
            </a:r>
          </a:p>
          <a:p>
            <a:pPr marL="0" lvl="0" indent="0">
              <a:buFont typeface="Arial" panose="020B0604020202020204" pitchFamily="34" charset="0"/>
              <a:buNone/>
            </a:pPr>
            <a:endParaRPr lang="en-US" b="1" i="0" baseline="0" dirty="0"/>
          </a:p>
          <a:p>
            <a:pPr marL="0" lvl="0" indent="0">
              <a:buFont typeface="Arial" panose="020B0604020202020204" pitchFamily="34" charset="0"/>
              <a:buNone/>
            </a:pPr>
            <a:r>
              <a:rPr lang="en-US" b="1" i="0" baseline="0" dirty="0"/>
              <a:t>General reward of God to the Faithful!</a:t>
            </a:r>
          </a:p>
          <a:p>
            <a:pPr marL="0" lvl="0" indent="0">
              <a:buFont typeface="Arial" panose="020B0604020202020204" pitchFamily="34" charset="0"/>
              <a:buNone/>
            </a:pPr>
            <a:r>
              <a:rPr lang="en-US" b="1" i="0" baseline="0" dirty="0"/>
              <a:t>(2 Timothy 4:8), </a:t>
            </a:r>
            <a:r>
              <a:rPr lang="en-US" b="0" i="0" baseline="0" dirty="0"/>
              <a:t>“Finally, there is laid up for me the crown of righteousness, which the Lord, the righteous Judge, will give to me on that Day, and not to me only but also to all who have loved His appearing.”</a:t>
            </a:r>
          </a:p>
          <a:p>
            <a:pPr marL="628650" lvl="1" indent="-171450">
              <a:buFont typeface="Arial" panose="020B0604020202020204" pitchFamily="34" charset="0"/>
              <a:buChar char="•"/>
            </a:pPr>
            <a:r>
              <a:rPr lang="en-US" b="0" i="0" baseline="0" dirty="0"/>
              <a:t>In that day of judgment, before all men, Jesus will confess us to the Father in Heaven!</a:t>
            </a:r>
            <a:endParaRPr lang="en-US" b="0" i="0" dirty="0"/>
          </a:p>
        </p:txBody>
      </p:sp>
      <p:sp>
        <p:nvSpPr>
          <p:cNvPr id="4" name="Slide Number Placeholder 3"/>
          <p:cNvSpPr>
            <a:spLocks noGrp="1"/>
          </p:cNvSpPr>
          <p:nvPr>
            <p:ph type="sldNum" sz="quarter" idx="10"/>
          </p:nvPr>
        </p:nvSpPr>
        <p:spPr/>
        <p:txBody>
          <a:bodyPr/>
          <a:lstStyle/>
          <a:p>
            <a:fld id="{222CB0C6-3229-451A-B636-1390EF715452}" type="slidenum">
              <a:rPr lang="en-US" smtClean="0"/>
              <a:t>7</a:t>
            </a:fld>
            <a:endParaRPr lang="en-US"/>
          </a:p>
        </p:txBody>
      </p:sp>
    </p:spTree>
    <p:extLst>
      <p:ext uri="{BB962C8B-B14F-4D97-AF65-F5344CB8AC3E}">
        <p14:creationId xmlns:p14="http://schemas.microsoft.com/office/powerpoint/2010/main" val="394535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5FEE90-038F-4865-9659-7E9ED9376CCE}" type="datetimeFigureOut">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228589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FEE90-038F-4865-9659-7E9ED9376CCE}" type="datetimeFigureOut">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58974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FEE90-038F-4865-9659-7E9ED9376CCE}" type="datetimeFigureOut">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216623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FEE90-038F-4865-9659-7E9ED9376CCE}" type="datetimeFigureOut">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329402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5FEE90-038F-4865-9659-7E9ED9376CCE}" type="datetimeFigureOut">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149193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5FEE90-038F-4865-9659-7E9ED9376CCE}" type="datetimeFigureOut">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388457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5FEE90-038F-4865-9659-7E9ED9376CCE}" type="datetimeFigureOut">
              <a:rPr lang="en-US" smtClean="0"/>
              <a:t>7/17/2016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198844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5FEE90-038F-4865-9659-7E9ED9376CCE}" type="datetimeFigureOut">
              <a:rPr lang="en-US" smtClean="0"/>
              <a:t>7/17/2016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177117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FEE90-038F-4865-9659-7E9ED9376CCE}" type="datetimeFigureOut">
              <a:rPr lang="en-US" smtClean="0"/>
              <a:t>7/17/2016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181697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5FEE90-038F-4865-9659-7E9ED9376CCE}" type="datetimeFigureOut">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89643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5FEE90-038F-4865-9659-7E9ED9376CCE}" type="datetimeFigureOut">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70697-D778-47A6-8B3D-C48AA1F0DC80}" type="slidenum">
              <a:rPr lang="en-US" smtClean="0"/>
              <a:t>‹#›</a:t>
            </a:fld>
            <a:endParaRPr lang="en-US"/>
          </a:p>
        </p:txBody>
      </p:sp>
    </p:spTree>
    <p:extLst>
      <p:ext uri="{BB962C8B-B14F-4D97-AF65-F5344CB8AC3E}">
        <p14:creationId xmlns:p14="http://schemas.microsoft.com/office/powerpoint/2010/main" val="335013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C6AB0"/>
            </a:gs>
            <a:gs pos="23000">
              <a:srgbClr val="124574"/>
            </a:gs>
            <a:gs pos="69000">
              <a:srgbClr val="09243D"/>
            </a:gs>
            <a:gs pos="97000">
              <a:srgbClr val="05132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FEE90-038F-4865-9659-7E9ED9376CCE}" type="datetimeFigureOut">
              <a:rPr lang="en-US" smtClean="0"/>
              <a:t>7/17/2016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70697-D778-47A6-8B3D-C48AA1F0DC80}" type="slidenum">
              <a:rPr lang="en-US" smtClean="0"/>
              <a:t>‹#›</a:t>
            </a:fld>
            <a:endParaRPr lang="en-US"/>
          </a:p>
        </p:txBody>
      </p:sp>
    </p:spTree>
    <p:extLst>
      <p:ext uri="{BB962C8B-B14F-4D97-AF65-F5344CB8AC3E}">
        <p14:creationId xmlns:p14="http://schemas.microsoft.com/office/powerpoint/2010/main" val="398997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14" y="0"/>
            <a:ext cx="12192000" cy="6858000"/>
          </a:xfrm>
          <a:prstGeom prst="rect">
            <a:avLst/>
          </a:prstGeom>
        </p:spPr>
      </p:pic>
      <p:sp>
        <p:nvSpPr>
          <p:cNvPr id="2" name="Title 1"/>
          <p:cNvSpPr>
            <a:spLocks noGrp="1"/>
          </p:cNvSpPr>
          <p:nvPr>
            <p:ph type="ctrTitle"/>
          </p:nvPr>
        </p:nvSpPr>
        <p:spPr>
          <a:xfrm>
            <a:off x="805542" y="1514249"/>
            <a:ext cx="10609943" cy="2387600"/>
          </a:xfrm>
        </p:spPr>
        <p:txBody>
          <a:bodyPr>
            <a:normAutofit/>
            <a:scene3d>
              <a:camera prst="orthographicFront"/>
              <a:lightRig rig="threePt" dir="t"/>
            </a:scene3d>
            <a:sp3d extrusionH="57150">
              <a:bevelT w="82550" h="38100" prst="coolSlant"/>
            </a:sp3d>
          </a:bodyPr>
          <a:lstStyle/>
          <a:p>
            <a:r>
              <a:rPr lang="en-US" sz="8800" dirty="0">
                <a:solidFill>
                  <a:schemeClr val="accent1">
                    <a:lumMod val="40000"/>
                    <a:lumOff val="60000"/>
                  </a:schemeClr>
                </a:solidFill>
                <a:effectLst>
                  <a:outerShdw blurRad="38100" dist="38100" dir="2700000" algn="tl">
                    <a:srgbClr val="000000">
                      <a:alpha val="43137"/>
                    </a:srgbClr>
                  </a:outerShdw>
                </a:effectLst>
                <a:latin typeface="Blue Highway" panose="02010603020202020303" pitchFamily="2" charset="0"/>
              </a:rPr>
              <a:t>Gaining the Father’s Reward</a:t>
            </a:r>
          </a:p>
        </p:txBody>
      </p:sp>
      <p:sp>
        <p:nvSpPr>
          <p:cNvPr id="3" name="Subtitle 2"/>
          <p:cNvSpPr>
            <a:spLocks noGrp="1"/>
          </p:cNvSpPr>
          <p:nvPr>
            <p:ph type="subTitle" idx="1"/>
          </p:nvPr>
        </p:nvSpPr>
        <p:spPr>
          <a:xfrm>
            <a:off x="6226630" y="5837239"/>
            <a:ext cx="5457370" cy="810305"/>
          </a:xfrm>
        </p:spPr>
        <p:txBody>
          <a:bodyPr>
            <a:noAutofit/>
          </a:bodyPr>
          <a:lstStyle/>
          <a:p>
            <a:r>
              <a:rPr lang="en-US" sz="4400" dirty="0">
                <a:solidFill>
                  <a:schemeClr val="bg1"/>
                </a:solidFill>
              </a:rPr>
              <a:t>Matthew 6:1-18</a:t>
            </a:r>
          </a:p>
        </p:txBody>
      </p:sp>
    </p:spTree>
    <p:extLst>
      <p:ext uri="{BB962C8B-B14F-4D97-AF65-F5344CB8AC3E}">
        <p14:creationId xmlns:p14="http://schemas.microsoft.com/office/powerpoint/2010/main" val="282011927"/>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14" y="0"/>
            <a:ext cx="12192000" cy="6858000"/>
          </a:xfrm>
          <a:prstGeom prst="rect">
            <a:avLst/>
          </a:prstGeom>
        </p:spPr>
      </p:pic>
      <p:sp>
        <p:nvSpPr>
          <p:cNvPr id="2" name="Title 1"/>
          <p:cNvSpPr>
            <a:spLocks noGrp="1"/>
          </p:cNvSpPr>
          <p:nvPr>
            <p:ph type="ctrTitle"/>
          </p:nvPr>
        </p:nvSpPr>
        <p:spPr>
          <a:xfrm>
            <a:off x="805542" y="1514249"/>
            <a:ext cx="10609943" cy="2387600"/>
          </a:xfrm>
        </p:spPr>
        <p:txBody>
          <a:bodyPr>
            <a:normAutofit/>
            <a:scene3d>
              <a:camera prst="orthographicFront"/>
              <a:lightRig rig="threePt" dir="t"/>
            </a:scene3d>
            <a:sp3d extrusionH="57150">
              <a:bevelT w="82550" h="38100" prst="coolSlant"/>
            </a:sp3d>
          </a:bodyPr>
          <a:lstStyle/>
          <a:p>
            <a:r>
              <a:rPr lang="en-US" sz="8800" dirty="0">
                <a:solidFill>
                  <a:schemeClr val="accent1">
                    <a:lumMod val="40000"/>
                    <a:lumOff val="60000"/>
                  </a:schemeClr>
                </a:solidFill>
                <a:effectLst>
                  <a:outerShdw blurRad="38100" dist="38100" dir="2700000" algn="tl">
                    <a:srgbClr val="000000">
                      <a:alpha val="43137"/>
                    </a:srgbClr>
                  </a:outerShdw>
                </a:effectLst>
                <a:latin typeface="Blue Highway" panose="02010603020202020303" pitchFamily="2" charset="0"/>
              </a:rPr>
              <a:t>Charitable Deeds</a:t>
            </a:r>
          </a:p>
        </p:txBody>
      </p:sp>
      <p:sp>
        <p:nvSpPr>
          <p:cNvPr id="3" name="Subtitle 2"/>
          <p:cNvSpPr>
            <a:spLocks noGrp="1"/>
          </p:cNvSpPr>
          <p:nvPr>
            <p:ph type="subTitle" idx="1"/>
          </p:nvPr>
        </p:nvSpPr>
        <p:spPr>
          <a:xfrm>
            <a:off x="6226630" y="5837239"/>
            <a:ext cx="5457370" cy="810305"/>
          </a:xfrm>
        </p:spPr>
        <p:txBody>
          <a:bodyPr>
            <a:noAutofit/>
          </a:bodyPr>
          <a:lstStyle/>
          <a:p>
            <a:r>
              <a:rPr lang="en-US" sz="4400" dirty="0">
                <a:solidFill>
                  <a:schemeClr val="bg1"/>
                </a:solidFill>
              </a:rPr>
              <a:t>Matthew 6:1</a:t>
            </a:r>
          </a:p>
        </p:txBody>
      </p:sp>
    </p:spTree>
    <p:extLst>
      <p:ext uri="{BB962C8B-B14F-4D97-AF65-F5344CB8AC3E}">
        <p14:creationId xmlns:p14="http://schemas.microsoft.com/office/powerpoint/2010/main" val="895044642"/>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797" y="0"/>
            <a:ext cx="12172730" cy="6858000"/>
          </a:xfrm>
          <a:prstGeom prst="rect">
            <a:avLst/>
          </a:prstGeom>
        </p:spPr>
      </p:pic>
      <p:sp>
        <p:nvSpPr>
          <p:cNvPr id="2" name="Title 1"/>
          <p:cNvSpPr>
            <a:spLocks noGrp="1"/>
          </p:cNvSpPr>
          <p:nvPr>
            <p:ph type="ctrTitle"/>
          </p:nvPr>
        </p:nvSpPr>
        <p:spPr>
          <a:xfrm>
            <a:off x="991185" y="1091380"/>
            <a:ext cx="4424517" cy="2949678"/>
          </a:xfrm>
        </p:spPr>
        <p:txBody>
          <a:bodyPr>
            <a:normAutofit/>
            <a:scene3d>
              <a:camera prst="orthographicFront"/>
              <a:lightRig rig="threePt" dir="t"/>
            </a:scene3d>
            <a:sp3d extrusionH="57150">
              <a:bevelT w="82550" h="38100" prst="coolSlant"/>
            </a:sp3d>
          </a:bodyPr>
          <a:lstStyle/>
          <a:p>
            <a:r>
              <a:rPr lang="en-US" sz="8800" dirty="0">
                <a:solidFill>
                  <a:schemeClr val="accent1">
                    <a:lumMod val="40000"/>
                    <a:lumOff val="60000"/>
                  </a:schemeClr>
                </a:solidFill>
                <a:effectLst>
                  <a:outerShdw blurRad="38100" dist="38100" dir="2700000" algn="tl">
                    <a:srgbClr val="000000">
                      <a:alpha val="43137"/>
                    </a:srgbClr>
                  </a:outerShdw>
                </a:effectLst>
                <a:latin typeface="Blue Highway" panose="02010603020202020303" pitchFamily="2" charset="0"/>
              </a:rPr>
              <a:t>Prayer</a:t>
            </a:r>
            <a:br>
              <a:rPr lang="en-US" sz="8800" dirty="0">
                <a:solidFill>
                  <a:schemeClr val="accent1">
                    <a:lumMod val="40000"/>
                    <a:lumOff val="60000"/>
                  </a:schemeClr>
                </a:solidFill>
                <a:effectLst>
                  <a:outerShdw blurRad="38100" dist="38100" dir="2700000" algn="tl">
                    <a:srgbClr val="000000">
                      <a:alpha val="43137"/>
                    </a:srgbClr>
                  </a:outerShdw>
                </a:effectLst>
                <a:latin typeface="Blue Highway" panose="02010603020202020303" pitchFamily="2" charset="0"/>
              </a:rPr>
            </a:br>
            <a:r>
              <a:rPr lang="en-US" sz="8800" dirty="0">
                <a:solidFill>
                  <a:schemeClr val="accent1">
                    <a:lumMod val="40000"/>
                    <a:lumOff val="60000"/>
                  </a:schemeClr>
                </a:solidFill>
                <a:effectLst>
                  <a:outerShdw blurRad="38100" dist="38100" dir="2700000" algn="tl">
                    <a:srgbClr val="000000">
                      <a:alpha val="43137"/>
                    </a:srgbClr>
                  </a:outerShdw>
                </a:effectLst>
                <a:latin typeface="Blue Highway" panose="02010603020202020303" pitchFamily="2" charset="0"/>
              </a:rPr>
              <a:t>to God</a:t>
            </a:r>
          </a:p>
        </p:txBody>
      </p:sp>
      <p:sp>
        <p:nvSpPr>
          <p:cNvPr id="3" name="Subtitle 2"/>
          <p:cNvSpPr>
            <a:spLocks noGrp="1"/>
          </p:cNvSpPr>
          <p:nvPr>
            <p:ph type="subTitle" idx="1"/>
          </p:nvPr>
        </p:nvSpPr>
        <p:spPr>
          <a:xfrm>
            <a:off x="474759" y="5217804"/>
            <a:ext cx="5457370" cy="810305"/>
          </a:xfrm>
        </p:spPr>
        <p:txBody>
          <a:bodyPr>
            <a:noAutofit/>
          </a:bodyPr>
          <a:lstStyle/>
          <a:p>
            <a:r>
              <a:rPr lang="en-US" sz="4400" dirty="0">
                <a:solidFill>
                  <a:schemeClr val="bg1"/>
                </a:solidFill>
              </a:rPr>
              <a:t>Matthew 6:6</a:t>
            </a:r>
          </a:p>
        </p:txBody>
      </p:sp>
    </p:spTree>
    <p:extLst>
      <p:ext uri="{BB962C8B-B14F-4D97-AF65-F5344CB8AC3E}">
        <p14:creationId xmlns:p14="http://schemas.microsoft.com/office/powerpoint/2010/main" val="4244014917"/>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12176537" cy="6858000"/>
          </a:xfrm>
          <a:prstGeom prst="rect">
            <a:avLst/>
          </a:prstGeom>
        </p:spPr>
      </p:pic>
      <p:sp>
        <p:nvSpPr>
          <p:cNvPr id="2" name="Title 1"/>
          <p:cNvSpPr>
            <a:spLocks noGrp="1"/>
          </p:cNvSpPr>
          <p:nvPr>
            <p:ph type="ctrTitle"/>
          </p:nvPr>
        </p:nvSpPr>
        <p:spPr>
          <a:xfrm>
            <a:off x="6743056" y="825909"/>
            <a:ext cx="4424517" cy="1563329"/>
          </a:xfrm>
        </p:spPr>
        <p:txBody>
          <a:bodyPr>
            <a:normAutofit/>
            <a:scene3d>
              <a:camera prst="orthographicFront"/>
              <a:lightRig rig="threePt" dir="t"/>
            </a:scene3d>
            <a:sp3d extrusionH="57150">
              <a:bevelT w="82550" h="38100" prst="coolSlant"/>
            </a:sp3d>
          </a:bodyPr>
          <a:lstStyle/>
          <a:p>
            <a:r>
              <a:rPr lang="en-US" sz="8800" dirty="0">
                <a:solidFill>
                  <a:schemeClr val="accent1">
                    <a:lumMod val="40000"/>
                    <a:lumOff val="60000"/>
                  </a:schemeClr>
                </a:solidFill>
                <a:effectLst>
                  <a:outerShdw blurRad="38100" dist="38100" dir="2700000" algn="tl">
                    <a:srgbClr val="000000">
                      <a:alpha val="43137"/>
                    </a:srgbClr>
                  </a:outerShdw>
                </a:effectLst>
                <a:latin typeface="Blue Highway" panose="02010603020202020303" pitchFamily="2" charset="0"/>
              </a:rPr>
              <a:t>Fasting</a:t>
            </a:r>
          </a:p>
        </p:txBody>
      </p:sp>
      <p:sp>
        <p:nvSpPr>
          <p:cNvPr id="3" name="Subtitle 2"/>
          <p:cNvSpPr>
            <a:spLocks noGrp="1"/>
          </p:cNvSpPr>
          <p:nvPr>
            <p:ph type="subTitle" idx="1"/>
          </p:nvPr>
        </p:nvSpPr>
        <p:spPr>
          <a:xfrm>
            <a:off x="560437" y="5689756"/>
            <a:ext cx="4899740" cy="810305"/>
          </a:xfrm>
        </p:spPr>
        <p:txBody>
          <a:bodyPr>
            <a:noAutofit/>
          </a:bodyPr>
          <a:lstStyle/>
          <a:p>
            <a:r>
              <a:rPr lang="en-US" sz="4400" dirty="0">
                <a:solidFill>
                  <a:schemeClr val="bg1"/>
                </a:solidFill>
              </a:rPr>
              <a:t>Matthew 6:17-18</a:t>
            </a:r>
          </a:p>
        </p:txBody>
      </p:sp>
    </p:spTree>
    <p:extLst>
      <p:ext uri="{BB962C8B-B14F-4D97-AF65-F5344CB8AC3E}">
        <p14:creationId xmlns:p14="http://schemas.microsoft.com/office/powerpoint/2010/main" val="3831975452"/>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217641"/>
            <a:ext cx="11592232" cy="1050720"/>
          </a:xfrm>
        </p:spPr>
        <p:txBody>
          <a:bodyPr>
            <a:normAutofit/>
          </a:bodyPr>
          <a:lstStyle/>
          <a:p>
            <a:pPr algn="ctr"/>
            <a:r>
              <a:rPr lang="en-US" sz="6000" dirty="0">
                <a:solidFill>
                  <a:schemeClr val="accent1">
                    <a:lumMod val="40000"/>
                    <a:lumOff val="60000"/>
                  </a:schemeClr>
                </a:solidFill>
                <a:latin typeface="Blue Highway" panose="02010603020202020303" pitchFamily="2" charset="0"/>
              </a:rPr>
              <a:t>Inappropriate Practice of Christian Devotions</a:t>
            </a:r>
          </a:p>
        </p:txBody>
      </p:sp>
      <p:sp>
        <p:nvSpPr>
          <p:cNvPr id="4" name="Content Placeholder 3"/>
          <p:cNvSpPr>
            <a:spLocks noGrp="1"/>
          </p:cNvSpPr>
          <p:nvPr>
            <p:ph sz="half" idx="1"/>
          </p:nvPr>
        </p:nvSpPr>
        <p:spPr>
          <a:xfrm>
            <a:off x="471948" y="1268360"/>
            <a:ext cx="5547852" cy="5132439"/>
          </a:xfrm>
        </p:spPr>
        <p:txBody>
          <a:bodyPr>
            <a:normAutofit/>
          </a:bodyPr>
          <a:lstStyle/>
          <a:p>
            <a:pPr marL="354013" indent="-354013"/>
            <a:r>
              <a:rPr lang="en-US" sz="4000" b="1" dirty="0">
                <a:solidFill>
                  <a:schemeClr val="accent2">
                    <a:lumMod val="40000"/>
                    <a:lumOff val="60000"/>
                  </a:schemeClr>
                </a:solidFill>
              </a:rPr>
              <a:t>Before men</a:t>
            </a:r>
          </a:p>
          <a:p>
            <a:pPr marL="354013" indent="-354013"/>
            <a:r>
              <a:rPr lang="en-US" sz="4000" b="1" dirty="0">
                <a:solidFill>
                  <a:schemeClr val="accent2">
                    <a:lumMod val="40000"/>
                    <a:lumOff val="60000"/>
                  </a:schemeClr>
                </a:solidFill>
              </a:rPr>
              <a:t>To be seen by men</a:t>
            </a:r>
          </a:p>
          <a:p>
            <a:pPr marL="354013" indent="-354013"/>
            <a:r>
              <a:rPr lang="en-US" sz="4000" b="1" dirty="0">
                <a:solidFill>
                  <a:schemeClr val="accent2">
                    <a:lumMod val="40000"/>
                    <a:lumOff val="60000"/>
                  </a:schemeClr>
                </a:solidFill>
              </a:rPr>
              <a:t>Sounding a trumpet</a:t>
            </a:r>
          </a:p>
          <a:p>
            <a:pPr marL="354013" indent="-354013"/>
            <a:r>
              <a:rPr lang="en-US" sz="4000" b="1" dirty="0">
                <a:solidFill>
                  <a:schemeClr val="accent2">
                    <a:lumMod val="40000"/>
                    <a:lumOff val="60000"/>
                  </a:schemeClr>
                </a:solidFill>
              </a:rPr>
              <a:t>To have glory from men</a:t>
            </a:r>
          </a:p>
          <a:p>
            <a:pPr marL="354013" indent="-354013"/>
            <a:r>
              <a:rPr lang="en-US" sz="4000" b="1" dirty="0">
                <a:solidFill>
                  <a:schemeClr val="accent6">
                    <a:lumMod val="40000"/>
                    <a:lumOff val="60000"/>
                  </a:schemeClr>
                </a:solidFill>
              </a:rPr>
              <a:t>Standing in the synagogues or on street corners</a:t>
            </a:r>
          </a:p>
          <a:p>
            <a:pPr marL="354013" indent="-354013"/>
            <a:r>
              <a:rPr lang="en-US" sz="4000" b="1" dirty="0">
                <a:solidFill>
                  <a:schemeClr val="accent6">
                    <a:lumMod val="40000"/>
                    <a:lumOff val="60000"/>
                  </a:schemeClr>
                </a:solidFill>
              </a:rPr>
              <a:t>Vain repetitions</a:t>
            </a:r>
          </a:p>
        </p:txBody>
      </p:sp>
      <p:sp>
        <p:nvSpPr>
          <p:cNvPr id="5" name="Content Placeholder 4"/>
          <p:cNvSpPr>
            <a:spLocks noGrp="1"/>
          </p:cNvSpPr>
          <p:nvPr>
            <p:ph sz="half" idx="2"/>
          </p:nvPr>
        </p:nvSpPr>
        <p:spPr>
          <a:xfrm>
            <a:off x="6172200" y="1268361"/>
            <a:ext cx="5479026" cy="5132438"/>
          </a:xfrm>
        </p:spPr>
        <p:txBody>
          <a:bodyPr>
            <a:normAutofit/>
          </a:bodyPr>
          <a:lstStyle/>
          <a:p>
            <a:pPr marL="354013" indent="-354013"/>
            <a:r>
              <a:rPr lang="en-US" sz="4000" b="1" dirty="0">
                <a:solidFill>
                  <a:schemeClr val="accent6">
                    <a:lumMod val="40000"/>
                    <a:lumOff val="60000"/>
                  </a:schemeClr>
                </a:solidFill>
              </a:rPr>
              <a:t>Many words</a:t>
            </a:r>
          </a:p>
          <a:p>
            <a:pPr marL="354013" indent="-354013"/>
            <a:r>
              <a:rPr lang="en-US" sz="4000" b="1" dirty="0">
                <a:solidFill>
                  <a:schemeClr val="bg1"/>
                </a:solidFill>
              </a:rPr>
              <a:t>With a sad countenance</a:t>
            </a:r>
          </a:p>
          <a:p>
            <a:pPr marL="354013" indent="-354013"/>
            <a:r>
              <a:rPr lang="en-US" sz="4000" b="1" dirty="0">
                <a:solidFill>
                  <a:schemeClr val="bg1"/>
                </a:solidFill>
              </a:rPr>
              <a:t>With disfigured faces</a:t>
            </a:r>
          </a:p>
          <a:p>
            <a:pPr marL="354013" indent="-354013"/>
            <a:r>
              <a:rPr lang="en-US" sz="4000" b="1" dirty="0">
                <a:solidFill>
                  <a:srgbClr val="FFFF00"/>
                </a:solidFill>
              </a:rPr>
              <a:t>Note:  All of the aforementioned designed to gain the attention of men</a:t>
            </a:r>
          </a:p>
        </p:txBody>
      </p:sp>
    </p:spTree>
    <p:extLst>
      <p:ext uri="{BB962C8B-B14F-4D97-AF65-F5344CB8AC3E}">
        <p14:creationId xmlns:p14="http://schemas.microsoft.com/office/powerpoint/2010/main" val="3261527450"/>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anim calcmode="lin" valueType="num">
                                      <p:cBhvr>
                                        <p:cTn id="8"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50"/>
                                        <p:tgtEl>
                                          <p:spTgt spid="4">
                                            <p:txEl>
                                              <p:pRg st="1" end="1"/>
                                            </p:txEl>
                                          </p:spTgt>
                                        </p:tgtEl>
                                      </p:cBhvr>
                                    </p:animEffect>
                                    <p:anim calcmode="lin" valueType="num">
                                      <p:cBhvr>
                                        <p:cTn id="14" dur="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250"/>
                                        <p:tgtEl>
                                          <p:spTgt spid="4">
                                            <p:txEl>
                                              <p:pRg st="2" end="2"/>
                                            </p:txEl>
                                          </p:spTgt>
                                        </p:tgtEl>
                                      </p:cBhvr>
                                    </p:animEffect>
                                    <p:anim calcmode="lin" valueType="num">
                                      <p:cBhvr>
                                        <p:cTn id="20" dur="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250"/>
                                        <p:tgtEl>
                                          <p:spTgt spid="4">
                                            <p:txEl>
                                              <p:pRg st="3" end="3"/>
                                            </p:txEl>
                                          </p:spTgt>
                                        </p:tgtEl>
                                      </p:cBhvr>
                                    </p:animEffect>
                                    <p:anim calcmode="lin" valueType="num">
                                      <p:cBhvr>
                                        <p:cTn id="26" dur="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2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250"/>
                                        <p:tgtEl>
                                          <p:spTgt spid="4">
                                            <p:txEl>
                                              <p:pRg st="4" end="4"/>
                                            </p:txEl>
                                          </p:spTgt>
                                        </p:tgtEl>
                                      </p:cBhvr>
                                    </p:animEffect>
                                    <p:anim calcmode="lin" valueType="num">
                                      <p:cBhvr>
                                        <p:cTn id="32" dur="2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2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50"/>
                                        <p:tgtEl>
                                          <p:spTgt spid="4">
                                            <p:txEl>
                                              <p:pRg st="5" end="5"/>
                                            </p:txEl>
                                          </p:spTgt>
                                        </p:tgtEl>
                                      </p:cBhvr>
                                    </p:animEffect>
                                    <p:anim calcmode="lin" valueType="num">
                                      <p:cBhvr>
                                        <p:cTn id="38" dur="2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2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250"/>
                                        <p:tgtEl>
                                          <p:spTgt spid="5">
                                            <p:txEl>
                                              <p:pRg st="0" end="0"/>
                                            </p:txEl>
                                          </p:spTgt>
                                        </p:tgtEl>
                                      </p:cBhvr>
                                    </p:animEffect>
                                    <p:anim calcmode="lin" valueType="num">
                                      <p:cBhvr>
                                        <p:cTn id="44"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5" dur="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nodeType="after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250"/>
                                        <p:tgtEl>
                                          <p:spTgt spid="5">
                                            <p:txEl>
                                              <p:pRg st="1" end="1"/>
                                            </p:txEl>
                                          </p:spTgt>
                                        </p:tgtEl>
                                      </p:cBhvr>
                                    </p:animEffect>
                                    <p:anim calcmode="lin" valueType="num">
                                      <p:cBhvr>
                                        <p:cTn id="50"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2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nodeType="after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fade">
                                      <p:cBhvr>
                                        <p:cTn id="55" dur="250"/>
                                        <p:tgtEl>
                                          <p:spTgt spid="5">
                                            <p:txEl>
                                              <p:pRg st="2" end="2"/>
                                            </p:txEl>
                                          </p:spTgt>
                                        </p:tgtEl>
                                      </p:cBhvr>
                                    </p:animEffect>
                                    <p:anim calcmode="lin" valueType="num">
                                      <p:cBhvr>
                                        <p:cTn id="56" dur="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7" dur="2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nodeType="after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fade">
                                      <p:cBhvr>
                                        <p:cTn id="61" dur="250"/>
                                        <p:tgtEl>
                                          <p:spTgt spid="5">
                                            <p:txEl>
                                              <p:pRg st="3" end="3"/>
                                            </p:txEl>
                                          </p:spTgt>
                                        </p:tgtEl>
                                      </p:cBhvr>
                                    </p:animEffect>
                                    <p:anim calcmode="lin" valueType="num">
                                      <p:cBhvr>
                                        <p:cTn id="62" dur="2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3" dur="2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217641"/>
            <a:ext cx="11592232" cy="1050720"/>
          </a:xfrm>
        </p:spPr>
        <p:txBody>
          <a:bodyPr>
            <a:normAutofit/>
          </a:bodyPr>
          <a:lstStyle/>
          <a:p>
            <a:pPr algn="ctr"/>
            <a:r>
              <a:rPr lang="en-US" sz="6000" dirty="0">
                <a:solidFill>
                  <a:schemeClr val="accent1">
                    <a:lumMod val="40000"/>
                    <a:lumOff val="60000"/>
                  </a:schemeClr>
                </a:solidFill>
                <a:latin typeface="Blue Highway" panose="02010603020202020303" pitchFamily="2" charset="0"/>
              </a:rPr>
              <a:t>Appropriate Practice of Christian Devotions</a:t>
            </a:r>
          </a:p>
        </p:txBody>
      </p:sp>
      <p:sp>
        <p:nvSpPr>
          <p:cNvPr id="4" name="Content Placeholder 3"/>
          <p:cNvSpPr>
            <a:spLocks noGrp="1"/>
          </p:cNvSpPr>
          <p:nvPr>
            <p:ph sz="half" idx="1"/>
          </p:nvPr>
        </p:nvSpPr>
        <p:spPr>
          <a:xfrm>
            <a:off x="471948" y="1268360"/>
            <a:ext cx="5547852" cy="5132439"/>
          </a:xfrm>
        </p:spPr>
        <p:txBody>
          <a:bodyPr>
            <a:normAutofit/>
          </a:bodyPr>
          <a:lstStyle/>
          <a:p>
            <a:pPr marL="354013" indent="-354013"/>
            <a:r>
              <a:rPr lang="en-US" sz="4000" b="1" dirty="0">
                <a:solidFill>
                  <a:schemeClr val="accent2">
                    <a:lumMod val="40000"/>
                    <a:lumOff val="60000"/>
                  </a:schemeClr>
                </a:solidFill>
              </a:rPr>
              <a:t>Do not let your left hand know what your right hand is doing</a:t>
            </a:r>
          </a:p>
          <a:p>
            <a:pPr marL="354013" indent="-354013"/>
            <a:r>
              <a:rPr lang="en-US" sz="4000" b="1" dirty="0">
                <a:solidFill>
                  <a:schemeClr val="accent2">
                    <a:lumMod val="40000"/>
                    <a:lumOff val="60000"/>
                  </a:schemeClr>
                </a:solidFill>
              </a:rPr>
              <a:t>Charitable deed in secret</a:t>
            </a:r>
          </a:p>
          <a:p>
            <a:pPr marL="354013" indent="-354013"/>
            <a:r>
              <a:rPr lang="en-US" sz="4000" b="1" dirty="0">
                <a:solidFill>
                  <a:schemeClr val="accent6">
                    <a:lumMod val="40000"/>
                    <a:lumOff val="60000"/>
                  </a:schemeClr>
                </a:solidFill>
              </a:rPr>
              <a:t>Go to your room/shut your door</a:t>
            </a:r>
          </a:p>
          <a:p>
            <a:pPr marL="354013" indent="-354013"/>
            <a:r>
              <a:rPr lang="en-US" sz="4000" b="1" dirty="0">
                <a:solidFill>
                  <a:schemeClr val="accent6">
                    <a:lumMod val="40000"/>
                    <a:lumOff val="60000"/>
                  </a:schemeClr>
                </a:solidFill>
              </a:rPr>
              <a:t>Pray in secret</a:t>
            </a:r>
          </a:p>
        </p:txBody>
      </p:sp>
      <p:sp>
        <p:nvSpPr>
          <p:cNvPr id="5" name="Content Placeholder 4"/>
          <p:cNvSpPr>
            <a:spLocks noGrp="1"/>
          </p:cNvSpPr>
          <p:nvPr>
            <p:ph sz="half" idx="2"/>
          </p:nvPr>
        </p:nvSpPr>
        <p:spPr>
          <a:xfrm>
            <a:off x="6172200" y="1268361"/>
            <a:ext cx="5479026" cy="5132438"/>
          </a:xfrm>
        </p:spPr>
        <p:txBody>
          <a:bodyPr>
            <a:normAutofit/>
          </a:bodyPr>
          <a:lstStyle/>
          <a:p>
            <a:pPr marL="354013" indent="-354013"/>
            <a:r>
              <a:rPr lang="en-US" sz="4000" b="1" dirty="0">
                <a:solidFill>
                  <a:schemeClr val="accent6">
                    <a:lumMod val="40000"/>
                    <a:lumOff val="60000"/>
                  </a:schemeClr>
                </a:solidFill>
              </a:rPr>
              <a:t>Simple &amp; Direct words</a:t>
            </a:r>
          </a:p>
          <a:p>
            <a:pPr marL="354013" indent="-354013"/>
            <a:r>
              <a:rPr lang="en-US" sz="4000" b="1" dirty="0">
                <a:solidFill>
                  <a:schemeClr val="bg1"/>
                </a:solidFill>
              </a:rPr>
              <a:t>Anoint your head &amp; wash your face/don’t appear to be fasting</a:t>
            </a:r>
          </a:p>
          <a:p>
            <a:pPr marL="354013" indent="-354013"/>
            <a:r>
              <a:rPr lang="en-US" sz="4000" b="1" dirty="0">
                <a:solidFill>
                  <a:srgbClr val="FFFF00"/>
                </a:solidFill>
              </a:rPr>
              <a:t>Note:  All of the aforementioned designed to gain the attention of God</a:t>
            </a:r>
          </a:p>
        </p:txBody>
      </p:sp>
    </p:spTree>
    <p:extLst>
      <p:ext uri="{BB962C8B-B14F-4D97-AF65-F5344CB8AC3E}">
        <p14:creationId xmlns:p14="http://schemas.microsoft.com/office/powerpoint/2010/main" val="1271771791"/>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anim calcmode="lin" valueType="num">
                                      <p:cBhvr>
                                        <p:cTn id="8"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50"/>
                                        <p:tgtEl>
                                          <p:spTgt spid="4">
                                            <p:txEl>
                                              <p:pRg st="1" end="1"/>
                                            </p:txEl>
                                          </p:spTgt>
                                        </p:tgtEl>
                                      </p:cBhvr>
                                    </p:animEffect>
                                    <p:anim calcmode="lin" valueType="num">
                                      <p:cBhvr>
                                        <p:cTn id="14" dur="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250"/>
                                        <p:tgtEl>
                                          <p:spTgt spid="4">
                                            <p:txEl>
                                              <p:pRg st="2" end="2"/>
                                            </p:txEl>
                                          </p:spTgt>
                                        </p:tgtEl>
                                      </p:cBhvr>
                                    </p:animEffect>
                                    <p:anim calcmode="lin" valueType="num">
                                      <p:cBhvr>
                                        <p:cTn id="20" dur="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250"/>
                                        <p:tgtEl>
                                          <p:spTgt spid="4">
                                            <p:txEl>
                                              <p:pRg st="3" end="3"/>
                                            </p:txEl>
                                          </p:spTgt>
                                        </p:tgtEl>
                                      </p:cBhvr>
                                    </p:animEffect>
                                    <p:anim calcmode="lin" valueType="num">
                                      <p:cBhvr>
                                        <p:cTn id="26" dur="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2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50"/>
                                        <p:tgtEl>
                                          <p:spTgt spid="5">
                                            <p:txEl>
                                              <p:pRg st="0" end="0"/>
                                            </p:txEl>
                                          </p:spTgt>
                                        </p:tgtEl>
                                      </p:cBhvr>
                                    </p:animEffect>
                                    <p:anim calcmode="lin" valueType="num">
                                      <p:cBhvr>
                                        <p:cTn id="32"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nodeType="after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250"/>
                                        <p:tgtEl>
                                          <p:spTgt spid="5">
                                            <p:txEl>
                                              <p:pRg st="1" end="1"/>
                                            </p:txEl>
                                          </p:spTgt>
                                        </p:tgtEl>
                                      </p:cBhvr>
                                    </p:animEffect>
                                    <p:anim calcmode="lin" valueType="num">
                                      <p:cBhvr>
                                        <p:cTn id="38"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2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250"/>
                                        <p:tgtEl>
                                          <p:spTgt spid="5">
                                            <p:txEl>
                                              <p:pRg st="2" end="2"/>
                                            </p:txEl>
                                          </p:spTgt>
                                        </p:tgtEl>
                                      </p:cBhvr>
                                    </p:animEffect>
                                    <p:anim calcmode="lin" valueType="num">
                                      <p:cBhvr>
                                        <p:cTn id="44" dur="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5" dur="2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4537" y="560438"/>
            <a:ext cx="5978716" cy="3185652"/>
          </a:xfrm>
        </p:spPr>
        <p:txBody>
          <a:bodyPr>
            <a:normAutofit/>
            <a:scene3d>
              <a:camera prst="orthographicFront"/>
              <a:lightRig rig="threePt" dir="t"/>
            </a:scene3d>
            <a:sp3d extrusionH="57150">
              <a:bevelT w="82550" h="38100" prst="coolSlant"/>
            </a:sp3d>
          </a:bodyPr>
          <a:lstStyle/>
          <a:p>
            <a:r>
              <a:rPr lang="en-US" sz="9600" dirty="0">
                <a:solidFill>
                  <a:schemeClr val="accent1">
                    <a:lumMod val="40000"/>
                    <a:lumOff val="60000"/>
                  </a:schemeClr>
                </a:solidFill>
                <a:effectLst>
                  <a:outerShdw blurRad="38100" dist="38100" dir="2700000" algn="tl">
                    <a:srgbClr val="000000">
                      <a:alpha val="43137"/>
                    </a:srgbClr>
                  </a:outerShdw>
                </a:effectLst>
                <a:latin typeface="Blue Highway" panose="02010603020202020303" pitchFamily="2" charset="0"/>
              </a:rPr>
              <a:t>The Father’s Reward</a:t>
            </a:r>
          </a:p>
        </p:txBody>
      </p:sp>
      <p:sp>
        <p:nvSpPr>
          <p:cNvPr id="3" name="Subtitle 2"/>
          <p:cNvSpPr>
            <a:spLocks noGrp="1"/>
          </p:cNvSpPr>
          <p:nvPr>
            <p:ph type="subTitle" idx="1"/>
          </p:nvPr>
        </p:nvSpPr>
        <p:spPr>
          <a:xfrm>
            <a:off x="1710346" y="5040826"/>
            <a:ext cx="5457370" cy="810305"/>
          </a:xfrm>
        </p:spPr>
        <p:txBody>
          <a:bodyPr>
            <a:noAutofit/>
          </a:bodyPr>
          <a:lstStyle/>
          <a:p>
            <a:r>
              <a:rPr lang="en-US" sz="4400" dirty="0">
                <a:solidFill>
                  <a:schemeClr val="bg1"/>
                </a:solidFill>
              </a:rPr>
              <a:t>Matthew 6:4,6,18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716" y="1542412"/>
            <a:ext cx="4575278" cy="3192559"/>
          </a:xfrm>
          <a:prstGeom prst="rect">
            <a:avLst/>
          </a:prstGeom>
        </p:spPr>
      </p:pic>
    </p:spTree>
    <p:extLst>
      <p:ext uri="{BB962C8B-B14F-4D97-AF65-F5344CB8AC3E}">
        <p14:creationId xmlns:p14="http://schemas.microsoft.com/office/powerpoint/2010/main" val="4055947732"/>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1706</Words>
  <Application>Microsoft Office PowerPoint</Application>
  <PresentationFormat>Widescreen</PresentationFormat>
  <Paragraphs>101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Blue Highway</vt:lpstr>
      <vt:lpstr>Calibri Light</vt:lpstr>
      <vt:lpstr>Calibri</vt:lpstr>
      <vt:lpstr>Arial</vt:lpstr>
      <vt:lpstr>Office Theme</vt:lpstr>
      <vt:lpstr>Gaining the Father’s Reward</vt:lpstr>
      <vt:lpstr>Charitable Deeds</vt:lpstr>
      <vt:lpstr>Prayer to God</vt:lpstr>
      <vt:lpstr>Fasting</vt:lpstr>
      <vt:lpstr>Inappropriate Practice of Christian Devotions</vt:lpstr>
      <vt:lpstr>Appropriate Practice of Christian Devotions</vt:lpstr>
      <vt:lpstr>The Father’s Reward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Gaining the Father’s Reward</dc:title>
  <dc:creator>Stan Cox</dc:creator>
  <cp:lastModifiedBy>Stan Cox</cp:lastModifiedBy>
  <cp:revision>34</cp:revision>
  <dcterms:created xsi:type="dcterms:W3CDTF">2016-07-16T21:15:10Z</dcterms:created>
  <dcterms:modified xsi:type="dcterms:W3CDTF">2016-07-18T03:38:46Z</dcterms:modified>
</cp:coreProperties>
</file>