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10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2731" autoAdjust="0"/>
  </p:normalViewPr>
  <p:slideViewPr>
    <p:cSldViewPr snapToGrid="0">
      <p:cViewPr varScale="1">
        <p:scale>
          <a:sx n="40" d="100"/>
          <a:sy n="40" d="100"/>
        </p:scale>
        <p:origin x="104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5EEA5A-4DCE-444D-A923-6D16DD26E1A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3DFCB3-42D0-436B-A296-3CD254076C6B}" type="slidenum">
              <a:rPr lang="en-US" smtClean="0"/>
              <a:t>‹#›</a:t>
            </a:fld>
            <a:endParaRPr lang="en-US"/>
          </a:p>
        </p:txBody>
      </p:sp>
    </p:spTree>
    <p:extLst>
      <p:ext uri="{BB962C8B-B14F-4D97-AF65-F5344CB8AC3E}">
        <p14:creationId xmlns:p14="http://schemas.microsoft.com/office/powerpoint/2010/main" val="4279394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a:t>
            </a:r>
            <a:r>
              <a:rPr lang="en-US" baseline="0" dirty="0"/>
              <a:t>, in this text, contends that God’s revealed scheme of Redemption is, without controversy, GREAT</a:t>
            </a:r>
          </a:p>
          <a:p>
            <a:endParaRPr lang="en-US" baseline="0" dirty="0"/>
          </a:p>
          <a:p>
            <a:r>
              <a:rPr lang="en-US" baseline="0" dirty="0"/>
              <a:t>As such, how TERRIBLE that some who had accepted that Faith, would then depart from it!</a:t>
            </a:r>
            <a:endParaRPr lang="en-US" dirty="0"/>
          </a:p>
        </p:txBody>
      </p:sp>
      <p:sp>
        <p:nvSpPr>
          <p:cNvPr id="4" name="Slide Number Placeholder 3"/>
          <p:cNvSpPr>
            <a:spLocks noGrp="1"/>
          </p:cNvSpPr>
          <p:nvPr>
            <p:ph type="sldNum" sz="quarter" idx="10"/>
          </p:nvPr>
        </p:nvSpPr>
        <p:spPr/>
        <p:txBody>
          <a:bodyPr/>
          <a:lstStyle/>
          <a:p>
            <a:fld id="{2B3DFCB3-42D0-436B-A296-3CD254076C6B}" type="slidenum">
              <a:rPr lang="en-US" smtClean="0"/>
              <a:t>1</a:t>
            </a:fld>
            <a:endParaRPr lang="en-US"/>
          </a:p>
        </p:txBody>
      </p:sp>
    </p:spTree>
    <p:extLst>
      <p:ext uri="{BB962C8B-B14F-4D97-AF65-F5344CB8AC3E}">
        <p14:creationId xmlns:p14="http://schemas.microsoft.com/office/powerpoint/2010/main" val="336653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(John 1:1-3), </a:t>
            </a:r>
            <a:r>
              <a:rPr lang="en-US" sz="1200" i="1" dirty="0"/>
              <a:t>“In the beginning was the Word, and the Word was with God, and the Word was God. </a:t>
            </a:r>
            <a:r>
              <a:rPr lang="en-US" sz="1200" i="1" baseline="30000" dirty="0"/>
              <a:t>2</a:t>
            </a:r>
            <a:r>
              <a:rPr lang="en-US" sz="1200" i="1" dirty="0"/>
              <a:t> He was in the beginning with God. </a:t>
            </a:r>
            <a:r>
              <a:rPr lang="en-US" sz="1200" i="1" baseline="30000" dirty="0"/>
              <a:t>3</a:t>
            </a:r>
            <a:r>
              <a:rPr lang="en-US" sz="1200" i="1" dirty="0"/>
              <a:t> All things were made through Him, and without Him nothing was made that was made.”</a:t>
            </a:r>
          </a:p>
          <a:p>
            <a:endParaRPr lang="en-US" sz="1200" i="1" dirty="0"/>
          </a:p>
          <a:p>
            <a:r>
              <a:rPr lang="en-US" sz="1200" b="1" dirty="0"/>
              <a:t>(John 1:14), </a:t>
            </a:r>
            <a:r>
              <a:rPr lang="en-US" sz="1200" i="1" dirty="0"/>
              <a:t>“And the Word became flesh and dwelt among us, and we beheld His glory, the glory as of the only begotten of the Father, full of grace and truth.”</a:t>
            </a:r>
          </a:p>
          <a:p>
            <a:endParaRPr lang="en-US" dirty="0"/>
          </a:p>
        </p:txBody>
      </p:sp>
      <p:sp>
        <p:nvSpPr>
          <p:cNvPr id="4" name="Slide Number Placeholder 3"/>
          <p:cNvSpPr>
            <a:spLocks noGrp="1"/>
          </p:cNvSpPr>
          <p:nvPr>
            <p:ph type="sldNum" sz="quarter" idx="10"/>
          </p:nvPr>
        </p:nvSpPr>
        <p:spPr/>
        <p:txBody>
          <a:bodyPr/>
          <a:lstStyle/>
          <a:p>
            <a:fld id="{2B3DFCB3-42D0-436B-A296-3CD254076C6B}" type="slidenum">
              <a:rPr lang="en-US" smtClean="0"/>
              <a:t>2</a:t>
            </a:fld>
            <a:endParaRPr lang="en-US"/>
          </a:p>
        </p:txBody>
      </p:sp>
    </p:spTree>
    <p:extLst>
      <p:ext uri="{BB962C8B-B14F-4D97-AF65-F5344CB8AC3E}">
        <p14:creationId xmlns:p14="http://schemas.microsoft.com/office/powerpoint/2010/main" val="3503069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Approved</a:t>
            </a:r>
            <a:r>
              <a:rPr lang="en-US" sz="1200" b="1" baseline="0" dirty="0"/>
              <a:t> as righteous … Vindicated as Divine.</a:t>
            </a:r>
            <a:endParaRPr lang="en-US" sz="1200" b="1" dirty="0"/>
          </a:p>
          <a:p>
            <a:endParaRPr lang="en-US" sz="1200" b="1" dirty="0"/>
          </a:p>
          <a:p>
            <a:r>
              <a:rPr lang="en-US" sz="1200" b="1" dirty="0"/>
              <a:t>(John 15:26), </a:t>
            </a:r>
            <a:r>
              <a:rPr lang="en-US" sz="1200" i="1" dirty="0"/>
              <a:t>"But when the Helper comes, whom I shall send to you from the Father, the Spirit of truth who proceeds from the Father, </a:t>
            </a:r>
            <a:r>
              <a:rPr lang="en-US" sz="1200" i="1" u="sng" dirty="0"/>
              <a:t>He will testify of Me</a:t>
            </a:r>
            <a:r>
              <a:rPr lang="en-US" sz="1200" i="1" dirty="0"/>
              <a:t>.”</a:t>
            </a:r>
          </a:p>
        </p:txBody>
      </p:sp>
      <p:sp>
        <p:nvSpPr>
          <p:cNvPr id="4" name="Slide Number Placeholder 3"/>
          <p:cNvSpPr>
            <a:spLocks noGrp="1"/>
          </p:cNvSpPr>
          <p:nvPr>
            <p:ph type="sldNum" sz="quarter" idx="10"/>
          </p:nvPr>
        </p:nvSpPr>
        <p:spPr/>
        <p:txBody>
          <a:bodyPr/>
          <a:lstStyle/>
          <a:p>
            <a:fld id="{2B3DFCB3-42D0-436B-A296-3CD254076C6B}" type="slidenum">
              <a:rPr lang="en-US" smtClean="0"/>
              <a:t>3</a:t>
            </a:fld>
            <a:endParaRPr lang="en-US"/>
          </a:p>
        </p:txBody>
      </p:sp>
    </p:spTree>
    <p:extLst>
      <p:ext uri="{BB962C8B-B14F-4D97-AF65-F5344CB8AC3E}">
        <p14:creationId xmlns:p14="http://schemas.microsoft.com/office/powerpoint/2010/main" val="199415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Numerous</a:t>
            </a:r>
            <a:r>
              <a:rPr lang="en-US" sz="1200" b="1" baseline="0" dirty="0"/>
              <a:t> times in scripture the angels supplied their testimony concerning the Son of God!</a:t>
            </a:r>
            <a:endParaRPr lang="en-US" sz="1200" b="1" dirty="0"/>
          </a:p>
          <a:p>
            <a:endParaRPr lang="en-US" sz="1200" b="1" dirty="0"/>
          </a:p>
          <a:p>
            <a:r>
              <a:rPr lang="en-US" sz="1200" b="1" dirty="0"/>
              <a:t>Temptation - (Matthew 4:11), </a:t>
            </a:r>
            <a:r>
              <a:rPr lang="en-US" sz="1200" i="1" dirty="0"/>
              <a:t>"Then the devil left Him, and behold, angels came and ministered to Him.”</a:t>
            </a:r>
          </a:p>
          <a:p>
            <a:endParaRPr lang="en-US" sz="1200" b="1" dirty="0"/>
          </a:p>
          <a:p>
            <a:r>
              <a:rPr lang="en-US" sz="1200" b="1" dirty="0"/>
              <a:t>Resurrection - (Matthew 28:5-6), </a:t>
            </a:r>
            <a:r>
              <a:rPr lang="en-US" sz="1200" i="1" dirty="0"/>
              <a:t>“But the angel answered and said to the women, "Do not be afraid, for I know that you seek Jesus who was crucified. 6 He is not here; for He is risen, as He said. Come, see the place where the Lord lay.“</a:t>
            </a:r>
          </a:p>
        </p:txBody>
      </p:sp>
      <p:sp>
        <p:nvSpPr>
          <p:cNvPr id="4" name="Slide Number Placeholder 3"/>
          <p:cNvSpPr>
            <a:spLocks noGrp="1"/>
          </p:cNvSpPr>
          <p:nvPr>
            <p:ph type="sldNum" sz="quarter" idx="10"/>
          </p:nvPr>
        </p:nvSpPr>
        <p:spPr/>
        <p:txBody>
          <a:bodyPr/>
          <a:lstStyle/>
          <a:p>
            <a:fld id="{2B3DFCB3-42D0-436B-A296-3CD254076C6B}" type="slidenum">
              <a:rPr lang="en-US" smtClean="0"/>
              <a:t>4</a:t>
            </a:fld>
            <a:endParaRPr lang="en-US"/>
          </a:p>
        </p:txBody>
      </p:sp>
    </p:spTree>
    <p:extLst>
      <p:ext uri="{BB962C8B-B14F-4D97-AF65-F5344CB8AC3E}">
        <p14:creationId xmlns:p14="http://schemas.microsoft.com/office/powerpoint/2010/main" val="2909265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Foretold and Realized!</a:t>
            </a:r>
          </a:p>
          <a:p>
            <a:endParaRPr lang="en-US" sz="1200" b="1" dirty="0"/>
          </a:p>
          <a:p>
            <a:r>
              <a:rPr lang="en-US" sz="1200" b="1" dirty="0"/>
              <a:t>(Isaiah 2:2), </a:t>
            </a:r>
            <a:r>
              <a:rPr lang="en-US" sz="1200" i="1" dirty="0"/>
              <a:t>“Now it shall come to pass in the latter days that the mountain of the Lord's house shall be established on the top of the mountains, and shall be exalted above the hills; and all nations shall flow to it.”</a:t>
            </a:r>
          </a:p>
          <a:p>
            <a:endParaRPr lang="en-US" sz="1200" b="1" dirty="0"/>
          </a:p>
          <a:p>
            <a:r>
              <a:rPr lang="en-US" sz="1200" b="1" dirty="0"/>
              <a:t>(Romans 1:16-17), </a:t>
            </a:r>
            <a:r>
              <a:rPr lang="en-US" sz="1200" i="1" dirty="0"/>
              <a:t>"For I am not ashamed of the gospel of Christ, for it is the power of God to salvation for everyone who believes, for the Jew first and also for the Greek. </a:t>
            </a:r>
            <a:r>
              <a:rPr lang="en-US" sz="1200" i="1" baseline="30000" dirty="0"/>
              <a:t>17</a:t>
            </a:r>
            <a:r>
              <a:rPr lang="en-US" sz="1200" i="1" dirty="0"/>
              <a:t> For in it the righteousness of God is revealed from faith to faith; as it is written, "The just shall live by faith.”</a:t>
            </a:r>
          </a:p>
        </p:txBody>
      </p:sp>
      <p:sp>
        <p:nvSpPr>
          <p:cNvPr id="4" name="Slide Number Placeholder 3"/>
          <p:cNvSpPr>
            <a:spLocks noGrp="1"/>
          </p:cNvSpPr>
          <p:nvPr>
            <p:ph type="sldNum" sz="quarter" idx="10"/>
          </p:nvPr>
        </p:nvSpPr>
        <p:spPr/>
        <p:txBody>
          <a:bodyPr/>
          <a:lstStyle/>
          <a:p>
            <a:fld id="{2B3DFCB3-42D0-436B-A296-3CD254076C6B}" type="slidenum">
              <a:rPr lang="en-US" smtClean="0"/>
              <a:t>5</a:t>
            </a:fld>
            <a:endParaRPr lang="en-US"/>
          </a:p>
        </p:txBody>
      </p:sp>
    </p:spTree>
    <p:extLst>
      <p:ext uri="{BB962C8B-B14F-4D97-AF65-F5344CB8AC3E}">
        <p14:creationId xmlns:p14="http://schemas.microsoft.com/office/powerpoint/2010/main" val="979953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Everywhere the Gospel is Preached it brings forth fruit!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(Colossians 1:3-6), </a:t>
            </a:r>
            <a:r>
              <a:rPr lang="en-US" sz="1200" i="1" dirty="0"/>
              <a:t>“We give </a:t>
            </a:r>
            <a:r>
              <a:rPr lang="en-US" sz="1200" i="1" dirty="0">
                <a:solidFill>
                  <a:srgbClr val="231003"/>
                </a:solidFill>
              </a:rPr>
              <a:t>thanks to the God and Father of our Lord Jesus Christ, praying always for you, </a:t>
            </a:r>
            <a:r>
              <a:rPr lang="en-US" sz="1200" i="1" baseline="30000" dirty="0">
                <a:solidFill>
                  <a:srgbClr val="231003"/>
                </a:solidFill>
              </a:rPr>
              <a:t>4</a:t>
            </a:r>
            <a:r>
              <a:rPr lang="en-US" sz="1200" i="1" dirty="0">
                <a:solidFill>
                  <a:srgbClr val="231003"/>
                </a:solidFill>
              </a:rPr>
              <a:t> since we heard of your faith in Christ Jesus and of your love for all the saints; </a:t>
            </a:r>
            <a:r>
              <a:rPr lang="en-US" sz="1200" i="1" baseline="30000" dirty="0">
                <a:solidFill>
                  <a:srgbClr val="231003"/>
                </a:solidFill>
              </a:rPr>
              <a:t>5</a:t>
            </a:r>
            <a:r>
              <a:rPr lang="en-US" sz="1200" i="1" dirty="0">
                <a:solidFill>
                  <a:srgbClr val="231003"/>
                </a:solidFill>
              </a:rPr>
              <a:t> because of the hope which is laid up for you in heaven, of which you heard before in the word of the truth of the gospel, </a:t>
            </a:r>
            <a:r>
              <a:rPr lang="en-US" sz="1200" i="1" baseline="30000" dirty="0">
                <a:solidFill>
                  <a:srgbClr val="231003"/>
                </a:solidFill>
              </a:rPr>
              <a:t>6</a:t>
            </a:r>
            <a:r>
              <a:rPr lang="en-US" sz="1200" i="1" dirty="0">
                <a:solidFill>
                  <a:srgbClr val="231003"/>
                </a:solidFill>
              </a:rPr>
              <a:t> which has come to you, </a:t>
            </a:r>
            <a:r>
              <a:rPr lang="en-US" sz="1200" i="1" u="sng" dirty="0">
                <a:solidFill>
                  <a:srgbClr val="231003"/>
                </a:solidFill>
              </a:rPr>
              <a:t>as it has also in all the world, and is bringing forth fruit</a:t>
            </a:r>
            <a:r>
              <a:rPr lang="en-US" sz="1200" i="1" dirty="0">
                <a:solidFill>
                  <a:srgbClr val="231003"/>
                </a:solidFill>
              </a:rPr>
              <a:t>, as it is also among you since the day you heard and knew the grace of God in truth.”</a:t>
            </a:r>
          </a:p>
          <a:p>
            <a:endParaRPr lang="en-US" dirty="0"/>
          </a:p>
        </p:txBody>
      </p:sp>
      <p:sp>
        <p:nvSpPr>
          <p:cNvPr id="4" name="Slide Number Placeholder 3"/>
          <p:cNvSpPr>
            <a:spLocks noGrp="1"/>
          </p:cNvSpPr>
          <p:nvPr>
            <p:ph type="sldNum" sz="quarter" idx="10"/>
          </p:nvPr>
        </p:nvSpPr>
        <p:spPr/>
        <p:txBody>
          <a:bodyPr/>
          <a:lstStyle/>
          <a:p>
            <a:fld id="{2B3DFCB3-42D0-436B-A296-3CD254076C6B}" type="slidenum">
              <a:rPr lang="en-US" smtClean="0"/>
              <a:t>6</a:t>
            </a:fld>
            <a:endParaRPr lang="en-US"/>
          </a:p>
        </p:txBody>
      </p:sp>
    </p:spTree>
    <p:extLst>
      <p:ext uri="{BB962C8B-B14F-4D97-AF65-F5344CB8AC3E}">
        <p14:creationId xmlns:p14="http://schemas.microsoft.com/office/powerpoint/2010/main" val="1733359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ascension</a:t>
            </a:r>
            <a:r>
              <a:rPr lang="en-US" b="1" baseline="0" dirty="0"/>
              <a:t> of Jesus attested to God’s exaltation of His Son!</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(Acts 2:32-36), </a:t>
            </a:r>
            <a:r>
              <a:rPr lang="en-US" sz="1200" i="1" dirty="0"/>
              <a:t>“This Jesus God has raised up, of which we are all witnesses. </a:t>
            </a:r>
            <a:r>
              <a:rPr lang="en-US" sz="1200" i="1" baseline="30000" dirty="0"/>
              <a:t>33</a:t>
            </a:r>
            <a:r>
              <a:rPr lang="en-US" sz="1200" i="1" dirty="0"/>
              <a:t> Therefore being exalted to the right hand of God, and having received from the Father the promise of the Holy Spirit, He poured out this which you now see and hear. </a:t>
            </a:r>
            <a:r>
              <a:rPr lang="en-US" sz="1200" i="1" baseline="30000" dirty="0"/>
              <a:t>34</a:t>
            </a:r>
            <a:r>
              <a:rPr lang="en-US" sz="1200" i="1" dirty="0"/>
              <a:t> "For David did not ascend into the heavens, but he says himself:  'The Lord said to my Lord, "Sit at My right hand, </a:t>
            </a:r>
            <a:r>
              <a:rPr lang="en-US" sz="1200" i="1" baseline="30000" dirty="0"/>
              <a:t>35</a:t>
            </a:r>
            <a:r>
              <a:rPr lang="en-US" sz="1200" i="1" dirty="0"/>
              <a:t> Till I make Your enemies Your footstool." ‘ </a:t>
            </a:r>
            <a:r>
              <a:rPr lang="en-US" sz="1200" i="1" baseline="30000" dirty="0"/>
              <a:t>36</a:t>
            </a:r>
            <a:r>
              <a:rPr lang="en-US" sz="1200" i="1" dirty="0"/>
              <a:t> "Therefore let all the house of Israel know assuredly that God has made this Jesus, whom you crucified, both Lord and Christ.".”</a:t>
            </a:r>
          </a:p>
          <a:p>
            <a:endParaRPr lang="en-US" dirty="0"/>
          </a:p>
        </p:txBody>
      </p:sp>
      <p:sp>
        <p:nvSpPr>
          <p:cNvPr id="4" name="Slide Number Placeholder 3"/>
          <p:cNvSpPr>
            <a:spLocks noGrp="1"/>
          </p:cNvSpPr>
          <p:nvPr>
            <p:ph type="sldNum" sz="quarter" idx="10"/>
          </p:nvPr>
        </p:nvSpPr>
        <p:spPr/>
        <p:txBody>
          <a:bodyPr/>
          <a:lstStyle/>
          <a:p>
            <a:fld id="{2B3DFCB3-42D0-436B-A296-3CD254076C6B}" type="slidenum">
              <a:rPr lang="en-US" smtClean="0"/>
              <a:t>7</a:t>
            </a:fld>
            <a:endParaRPr lang="en-US"/>
          </a:p>
        </p:txBody>
      </p:sp>
    </p:spTree>
    <p:extLst>
      <p:ext uri="{BB962C8B-B14F-4D97-AF65-F5344CB8AC3E}">
        <p14:creationId xmlns:p14="http://schemas.microsoft.com/office/powerpoint/2010/main" val="692863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Why?</a:t>
            </a:r>
          </a:p>
          <a:p>
            <a:pPr marL="171450" indent="-171450">
              <a:buFont typeface="Arial" panose="020B0604020202020204" pitchFamily="34" charset="0"/>
              <a:buChar char="•"/>
            </a:pPr>
            <a:r>
              <a:rPr lang="en-US" b="1" dirty="0"/>
              <a:t>Listen</a:t>
            </a:r>
            <a:r>
              <a:rPr lang="en-US" b="1" baseline="0" dirty="0"/>
              <a:t> to lying words and false doctrine</a:t>
            </a:r>
          </a:p>
          <a:p>
            <a:pPr marL="0" indent="0">
              <a:buFont typeface="Arial" panose="020B0604020202020204" pitchFamily="34" charset="0"/>
              <a:buNone/>
            </a:pPr>
            <a:r>
              <a:rPr lang="en-US" b="1" baseline="0" dirty="0"/>
              <a:t>(2 Timothy 2:16-18), </a:t>
            </a:r>
            <a:r>
              <a:rPr lang="en-US" i="1" baseline="0" dirty="0"/>
              <a:t>“But shun profane and idle babblings, for they will increase to more ungodliness. </a:t>
            </a:r>
            <a:r>
              <a:rPr lang="en-US" i="1" baseline="30000" dirty="0"/>
              <a:t>17</a:t>
            </a:r>
            <a:r>
              <a:rPr lang="en-US" i="1" baseline="0" dirty="0"/>
              <a:t> And their message will spread like cancer. </a:t>
            </a:r>
            <a:r>
              <a:rPr lang="en-US" i="1" baseline="0" dirty="0" err="1"/>
              <a:t>Hymenaeus</a:t>
            </a:r>
            <a:r>
              <a:rPr lang="en-US" i="1" baseline="0" dirty="0"/>
              <a:t> and </a:t>
            </a:r>
            <a:r>
              <a:rPr lang="en-US" i="1" baseline="0" dirty="0" err="1"/>
              <a:t>Philetus</a:t>
            </a:r>
            <a:r>
              <a:rPr lang="en-US" i="1" baseline="0" dirty="0"/>
              <a:t> are of this sort, </a:t>
            </a:r>
            <a:r>
              <a:rPr lang="en-US" i="1" baseline="30000" dirty="0"/>
              <a:t>18 </a:t>
            </a:r>
            <a:r>
              <a:rPr lang="en-US" i="1" baseline="0" dirty="0"/>
              <a:t>who have strayed concerning the truth, saying that the resurrection is already past; and they overthrow the faith of some.”</a:t>
            </a:r>
          </a:p>
          <a:p>
            <a:pPr marL="171450" indent="-171450">
              <a:buFont typeface="Arial" panose="020B0604020202020204" pitchFamily="34" charset="0"/>
              <a:buChar char="•"/>
            </a:pPr>
            <a:r>
              <a:rPr lang="en-US" b="1" baseline="0" dirty="0"/>
              <a:t>Become false teachers themselves!</a:t>
            </a:r>
          </a:p>
          <a:p>
            <a:pPr marL="628650" lvl="1" indent="-171450">
              <a:buFont typeface="Arial" panose="020B0604020202020204" pitchFamily="34" charset="0"/>
              <a:buChar char="•"/>
            </a:pPr>
            <a:r>
              <a:rPr lang="en-US" baseline="0" dirty="0"/>
              <a:t>Speak lies, seared consciences, elevating manmade doctrine (commands &amp; prohibitions).</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B3DFCB3-42D0-436B-A296-3CD254076C6B}" type="slidenum">
              <a:rPr lang="en-US" smtClean="0"/>
              <a:t>8</a:t>
            </a:fld>
            <a:endParaRPr lang="en-US"/>
          </a:p>
        </p:txBody>
      </p:sp>
    </p:spTree>
    <p:extLst>
      <p:ext uri="{BB962C8B-B14F-4D97-AF65-F5344CB8AC3E}">
        <p14:creationId xmlns:p14="http://schemas.microsoft.com/office/powerpoint/2010/main" val="2310930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Corinthians</a:t>
            </a:r>
            <a:r>
              <a:rPr lang="en-US" b="1" baseline="0" dirty="0"/>
              <a:t> 13:5-6), </a:t>
            </a:r>
            <a:r>
              <a:rPr lang="en-US" b="0" i="1" baseline="0" dirty="0"/>
              <a:t>“Examine yourselves as to whether you are in the faith. Test yourselves. Do you not know yourselves, that Jesus Christ is in you? —unless indeed you are disqualified. 6 But I trust that you will know that we are not disqualified.”</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B3DFCB3-42D0-436B-A296-3CD254076C6B}" type="slidenum">
              <a:rPr lang="en-US" smtClean="0"/>
              <a:t>9</a:t>
            </a:fld>
            <a:endParaRPr lang="en-US"/>
          </a:p>
        </p:txBody>
      </p:sp>
    </p:spTree>
    <p:extLst>
      <p:ext uri="{BB962C8B-B14F-4D97-AF65-F5344CB8AC3E}">
        <p14:creationId xmlns:p14="http://schemas.microsoft.com/office/powerpoint/2010/main" val="660270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6DA8B9D-F9C5-4660-B11C-2CC39BDCB659}"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24C3F-E161-477C-BBC3-E82EDCED7439}" type="slidenum">
              <a:rPr lang="en-US" smtClean="0"/>
              <a:t>‹#›</a:t>
            </a:fld>
            <a:endParaRPr lang="en-US"/>
          </a:p>
        </p:txBody>
      </p:sp>
    </p:spTree>
    <p:extLst>
      <p:ext uri="{BB962C8B-B14F-4D97-AF65-F5344CB8AC3E}">
        <p14:creationId xmlns:p14="http://schemas.microsoft.com/office/powerpoint/2010/main" val="44152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6DA8B9D-F9C5-4660-B11C-2CC39BDCB659}"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24C3F-E161-477C-BBC3-E82EDCED7439}" type="slidenum">
              <a:rPr lang="en-US" smtClean="0"/>
              <a:t>‹#›</a:t>
            </a:fld>
            <a:endParaRPr lang="en-US"/>
          </a:p>
        </p:txBody>
      </p:sp>
    </p:spTree>
    <p:extLst>
      <p:ext uri="{BB962C8B-B14F-4D97-AF65-F5344CB8AC3E}">
        <p14:creationId xmlns:p14="http://schemas.microsoft.com/office/powerpoint/2010/main" val="2035275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6DA8B9D-F9C5-4660-B11C-2CC39BDCB659}"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24C3F-E161-477C-BBC3-E82EDCED7439}" type="slidenum">
              <a:rPr lang="en-US" smtClean="0"/>
              <a:t>‹#›</a:t>
            </a:fld>
            <a:endParaRPr lang="en-US"/>
          </a:p>
        </p:txBody>
      </p:sp>
    </p:spTree>
    <p:extLst>
      <p:ext uri="{BB962C8B-B14F-4D97-AF65-F5344CB8AC3E}">
        <p14:creationId xmlns:p14="http://schemas.microsoft.com/office/powerpoint/2010/main" val="20250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6DA8B9D-F9C5-4660-B11C-2CC39BDCB659}"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24C3F-E161-477C-BBC3-E82EDCED7439}" type="slidenum">
              <a:rPr lang="en-US" smtClean="0"/>
              <a:t>‹#›</a:t>
            </a:fld>
            <a:endParaRPr lang="en-US"/>
          </a:p>
        </p:txBody>
      </p:sp>
    </p:spTree>
    <p:extLst>
      <p:ext uri="{BB962C8B-B14F-4D97-AF65-F5344CB8AC3E}">
        <p14:creationId xmlns:p14="http://schemas.microsoft.com/office/powerpoint/2010/main" val="2212235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DA8B9D-F9C5-4660-B11C-2CC39BDCB659}"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24C3F-E161-477C-BBC3-E82EDCED7439}" type="slidenum">
              <a:rPr lang="en-US" smtClean="0"/>
              <a:t>‹#›</a:t>
            </a:fld>
            <a:endParaRPr lang="en-US"/>
          </a:p>
        </p:txBody>
      </p:sp>
    </p:spTree>
    <p:extLst>
      <p:ext uri="{BB962C8B-B14F-4D97-AF65-F5344CB8AC3E}">
        <p14:creationId xmlns:p14="http://schemas.microsoft.com/office/powerpoint/2010/main" val="1390258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E6DA8B9D-F9C5-4660-B11C-2CC39BDCB659}"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24C3F-E161-477C-BBC3-E82EDCED7439}" type="slidenum">
              <a:rPr lang="en-US" smtClean="0"/>
              <a:t>‹#›</a:t>
            </a:fld>
            <a:endParaRPr lang="en-US"/>
          </a:p>
        </p:txBody>
      </p:sp>
    </p:spTree>
    <p:extLst>
      <p:ext uri="{BB962C8B-B14F-4D97-AF65-F5344CB8AC3E}">
        <p14:creationId xmlns:p14="http://schemas.microsoft.com/office/powerpoint/2010/main" val="1591416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E6DA8B9D-F9C5-4660-B11C-2CC39BDCB659}"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24C3F-E161-477C-BBC3-E82EDCED7439}" type="slidenum">
              <a:rPr lang="en-US" smtClean="0"/>
              <a:t>‹#›</a:t>
            </a:fld>
            <a:endParaRPr lang="en-US"/>
          </a:p>
        </p:txBody>
      </p:sp>
    </p:spTree>
    <p:extLst>
      <p:ext uri="{BB962C8B-B14F-4D97-AF65-F5344CB8AC3E}">
        <p14:creationId xmlns:p14="http://schemas.microsoft.com/office/powerpoint/2010/main" val="269259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6DA8B9D-F9C5-4660-B11C-2CC39BDCB659}"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24C3F-E161-477C-BBC3-E82EDCED7439}" type="slidenum">
              <a:rPr lang="en-US" smtClean="0"/>
              <a:t>‹#›</a:t>
            </a:fld>
            <a:endParaRPr lang="en-US"/>
          </a:p>
        </p:txBody>
      </p:sp>
    </p:spTree>
    <p:extLst>
      <p:ext uri="{BB962C8B-B14F-4D97-AF65-F5344CB8AC3E}">
        <p14:creationId xmlns:p14="http://schemas.microsoft.com/office/powerpoint/2010/main" val="44925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A8B9D-F9C5-4660-B11C-2CC39BDCB659}"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24C3F-E161-477C-BBC3-E82EDCED7439}" type="slidenum">
              <a:rPr lang="en-US" smtClean="0"/>
              <a:t>‹#›</a:t>
            </a:fld>
            <a:endParaRPr lang="en-US"/>
          </a:p>
        </p:txBody>
      </p:sp>
    </p:spTree>
    <p:extLst>
      <p:ext uri="{BB962C8B-B14F-4D97-AF65-F5344CB8AC3E}">
        <p14:creationId xmlns:p14="http://schemas.microsoft.com/office/powerpoint/2010/main" val="3672946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DA8B9D-F9C5-4660-B11C-2CC39BDCB659}"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24C3F-E161-477C-BBC3-E82EDCED7439}" type="slidenum">
              <a:rPr lang="en-US" smtClean="0"/>
              <a:t>‹#›</a:t>
            </a:fld>
            <a:endParaRPr lang="en-US"/>
          </a:p>
        </p:txBody>
      </p:sp>
    </p:spTree>
    <p:extLst>
      <p:ext uri="{BB962C8B-B14F-4D97-AF65-F5344CB8AC3E}">
        <p14:creationId xmlns:p14="http://schemas.microsoft.com/office/powerpoint/2010/main" val="206944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6DA8B9D-F9C5-4660-B11C-2CC39BDCB659}"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24C3F-E161-477C-BBC3-E82EDCED7439}" type="slidenum">
              <a:rPr lang="en-US" smtClean="0"/>
              <a:t>‹#›</a:t>
            </a:fld>
            <a:endParaRPr lang="en-US"/>
          </a:p>
        </p:txBody>
      </p:sp>
    </p:spTree>
    <p:extLst>
      <p:ext uri="{BB962C8B-B14F-4D97-AF65-F5344CB8AC3E}">
        <p14:creationId xmlns:p14="http://schemas.microsoft.com/office/powerpoint/2010/main" val="1615977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A8B9D-F9C5-4660-B11C-2CC39BDCB659}"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24C3F-E161-477C-BBC3-E82EDCED7439}" type="slidenum">
              <a:rPr lang="en-US" smtClean="0"/>
              <a:t>‹#›</a:t>
            </a:fld>
            <a:endParaRPr lang="en-US"/>
          </a:p>
        </p:txBody>
      </p:sp>
    </p:spTree>
    <p:extLst>
      <p:ext uri="{BB962C8B-B14F-4D97-AF65-F5344CB8AC3E}">
        <p14:creationId xmlns:p14="http://schemas.microsoft.com/office/powerpoint/2010/main" val="3851738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templates.com/backgrounds/paper-borders-ppt-backgrounds-powerp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670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normAutofit/>
          </a:bodyPr>
          <a:lstStyle/>
          <a:p>
            <a:r>
              <a:rPr lang="en-US" sz="9600" b="1" dirty="0">
                <a:solidFill>
                  <a:srgbClr val="231003"/>
                </a:solidFill>
                <a:latin typeface="Footlight MT Light" panose="0204060206030A020304" pitchFamily="18" charset="0"/>
              </a:rPr>
              <a:t>Great</a:t>
            </a:r>
            <a:r>
              <a:rPr lang="en-US" sz="6600" b="1" dirty="0">
                <a:solidFill>
                  <a:srgbClr val="231003"/>
                </a:solidFill>
                <a:latin typeface="Footlight MT Light" panose="0204060206030A020304" pitchFamily="18" charset="0"/>
              </a:rPr>
              <a:t> </a:t>
            </a:r>
            <a:r>
              <a:rPr lang="en-US" sz="9600" dirty="0">
                <a:solidFill>
                  <a:srgbClr val="231003"/>
                </a:solidFill>
                <a:latin typeface="Footlight MT Light" panose="0204060206030A020304" pitchFamily="18" charset="0"/>
              </a:rPr>
              <a:t> </a:t>
            </a:r>
            <a:r>
              <a:rPr lang="en-US" sz="7200" dirty="0">
                <a:solidFill>
                  <a:srgbClr val="231003"/>
                </a:solidFill>
                <a:latin typeface="Footlight MT Light" panose="0204060206030A020304" pitchFamily="18" charset="0"/>
              </a:rPr>
              <a:t>&amp;</a:t>
            </a:r>
            <a:r>
              <a:rPr lang="en-US" sz="9600" dirty="0">
                <a:solidFill>
                  <a:srgbClr val="231003"/>
                </a:solidFill>
                <a:latin typeface="Footlight MT Light" panose="0204060206030A020304" pitchFamily="18" charset="0"/>
              </a:rPr>
              <a:t> </a:t>
            </a:r>
            <a:r>
              <a:rPr lang="en-US" sz="9600" i="1" dirty="0">
                <a:solidFill>
                  <a:srgbClr val="231003"/>
                </a:solidFill>
                <a:latin typeface="Footlight MT Light" panose="0204060206030A020304" pitchFamily="18" charset="0"/>
              </a:rPr>
              <a:t>Terrible</a:t>
            </a:r>
          </a:p>
        </p:txBody>
      </p:sp>
      <p:sp>
        <p:nvSpPr>
          <p:cNvPr id="3" name="Subtitle 2"/>
          <p:cNvSpPr>
            <a:spLocks noGrp="1"/>
          </p:cNvSpPr>
          <p:nvPr>
            <p:ph type="subTitle" idx="1"/>
          </p:nvPr>
        </p:nvSpPr>
        <p:spPr>
          <a:xfrm>
            <a:off x="1524000" y="4093028"/>
            <a:ext cx="9144000" cy="1164771"/>
          </a:xfrm>
        </p:spPr>
        <p:txBody>
          <a:bodyPr>
            <a:normAutofit/>
          </a:bodyPr>
          <a:lstStyle/>
          <a:p>
            <a:r>
              <a:rPr lang="en-US" sz="6000" dirty="0">
                <a:solidFill>
                  <a:srgbClr val="231003"/>
                </a:solidFill>
                <a:latin typeface="Footlight MT Light" panose="0204060206030A020304" pitchFamily="18" charset="0"/>
              </a:rPr>
              <a:t>1 Timothy 3:14 - 4:3</a:t>
            </a:r>
          </a:p>
        </p:txBody>
      </p:sp>
    </p:spTree>
    <p:extLst>
      <p:ext uri="{BB962C8B-B14F-4D97-AF65-F5344CB8AC3E}">
        <p14:creationId xmlns:p14="http://schemas.microsoft.com/office/powerpoint/2010/main" val="175642666"/>
      </p:ext>
    </p:extLst>
  </p:cSld>
  <p:clrMapOvr>
    <a:masterClrMapping/>
  </p:clrMapOvr>
  <mc:AlternateContent xmlns:mc="http://schemas.openxmlformats.org/markup-compatibility/2006">
    <mc:Choice xmlns:p14="http://schemas.microsoft.com/office/powerpoint/2010/main" Requires="p14">
      <p:transition spd="slow" p14:dur="2250">
        <p14:reveal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templates.com/backgrounds/paper-borders-ppt-backgrounds-powerp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670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25642" y="276544"/>
            <a:ext cx="10924674" cy="1937268"/>
          </a:xfrm>
        </p:spPr>
        <p:txBody>
          <a:bodyPr>
            <a:normAutofit/>
          </a:bodyPr>
          <a:lstStyle/>
          <a:p>
            <a:r>
              <a:rPr lang="en-US" sz="6600" b="1" dirty="0">
                <a:solidFill>
                  <a:srgbClr val="231003"/>
                </a:solidFill>
                <a:latin typeface="Footlight MT Light" panose="0204060206030A020304" pitchFamily="18" charset="0"/>
              </a:rPr>
              <a:t>Great is the</a:t>
            </a:r>
            <a:br>
              <a:rPr lang="en-US" sz="6600" b="1" dirty="0">
                <a:solidFill>
                  <a:srgbClr val="231003"/>
                </a:solidFill>
                <a:latin typeface="Footlight MT Light" panose="0204060206030A020304" pitchFamily="18" charset="0"/>
              </a:rPr>
            </a:br>
            <a:r>
              <a:rPr lang="en-US" sz="6600" b="1" dirty="0">
                <a:solidFill>
                  <a:srgbClr val="231003"/>
                </a:solidFill>
                <a:latin typeface="Footlight MT Light" panose="0204060206030A020304" pitchFamily="18" charset="0"/>
              </a:rPr>
              <a:t>Mystery of Godliness</a:t>
            </a:r>
            <a:endParaRPr lang="en-US" sz="6600" i="1" dirty="0">
              <a:solidFill>
                <a:srgbClr val="231003"/>
              </a:solidFill>
              <a:latin typeface="Footlight MT Light" panose="0204060206030A020304" pitchFamily="18" charset="0"/>
            </a:endParaRPr>
          </a:p>
        </p:txBody>
      </p:sp>
      <p:sp>
        <p:nvSpPr>
          <p:cNvPr id="3" name="Subtitle 2"/>
          <p:cNvSpPr>
            <a:spLocks noGrp="1"/>
          </p:cNvSpPr>
          <p:nvPr>
            <p:ph type="subTitle" idx="1"/>
          </p:nvPr>
        </p:nvSpPr>
        <p:spPr>
          <a:xfrm>
            <a:off x="1028700" y="2490356"/>
            <a:ext cx="10195560" cy="3841864"/>
          </a:xfrm>
        </p:spPr>
        <p:txBody>
          <a:bodyPr>
            <a:normAutofit/>
          </a:bodyPr>
          <a:lstStyle/>
          <a:p>
            <a:pPr indent="296863"/>
            <a:r>
              <a:rPr lang="en-US" sz="4000" b="1" dirty="0">
                <a:solidFill>
                  <a:srgbClr val="231003"/>
                </a:solidFill>
              </a:rPr>
              <a:t>And without controversy great is the mystery of godliness:  God was manifested in the flesh, Justified in the Spirit, Seen by angels,    Preached among the Gentiles,                  Believed on in the world,                              Received up in glory. (3:16)</a:t>
            </a:r>
          </a:p>
        </p:txBody>
      </p:sp>
      <p:sp>
        <p:nvSpPr>
          <p:cNvPr id="4" name="Oval 3"/>
          <p:cNvSpPr/>
          <p:nvPr/>
        </p:nvSpPr>
        <p:spPr>
          <a:xfrm>
            <a:off x="3729789" y="2935706"/>
            <a:ext cx="7566660" cy="86627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0798831"/>
      </p:ext>
    </p:extLst>
  </p:cSld>
  <p:clrMapOvr>
    <a:masterClrMapping/>
  </p:clrMapOvr>
  <mc:AlternateContent xmlns:mc="http://schemas.openxmlformats.org/markup-compatibility/2006">
    <mc:Choice xmlns:p14="http://schemas.microsoft.com/office/powerpoint/2010/main" Requires="p14">
      <p:transition spd="slow" p14:dur="2250">
        <p14:reveal thruBlk="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templates.com/backgrounds/paper-borders-ppt-backgrounds-powerp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670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25642" y="276544"/>
            <a:ext cx="10924674" cy="1937268"/>
          </a:xfrm>
        </p:spPr>
        <p:txBody>
          <a:bodyPr>
            <a:normAutofit/>
          </a:bodyPr>
          <a:lstStyle/>
          <a:p>
            <a:r>
              <a:rPr lang="en-US" sz="6600" b="1" dirty="0">
                <a:solidFill>
                  <a:srgbClr val="231003"/>
                </a:solidFill>
                <a:latin typeface="Footlight MT Light" panose="0204060206030A020304" pitchFamily="18" charset="0"/>
              </a:rPr>
              <a:t>Great is the</a:t>
            </a:r>
            <a:br>
              <a:rPr lang="en-US" sz="6600" b="1" dirty="0">
                <a:solidFill>
                  <a:srgbClr val="231003"/>
                </a:solidFill>
                <a:latin typeface="Footlight MT Light" panose="0204060206030A020304" pitchFamily="18" charset="0"/>
              </a:rPr>
            </a:br>
            <a:r>
              <a:rPr lang="en-US" sz="6600" b="1" dirty="0">
                <a:solidFill>
                  <a:srgbClr val="231003"/>
                </a:solidFill>
                <a:latin typeface="Footlight MT Light" panose="0204060206030A020304" pitchFamily="18" charset="0"/>
              </a:rPr>
              <a:t>Mystery of Godliness</a:t>
            </a:r>
            <a:endParaRPr lang="en-US" sz="6600" i="1" dirty="0">
              <a:solidFill>
                <a:srgbClr val="231003"/>
              </a:solidFill>
              <a:latin typeface="Footlight MT Light" panose="0204060206030A020304" pitchFamily="18" charset="0"/>
            </a:endParaRPr>
          </a:p>
        </p:txBody>
      </p:sp>
      <p:sp>
        <p:nvSpPr>
          <p:cNvPr id="3" name="Subtitle 2"/>
          <p:cNvSpPr>
            <a:spLocks noGrp="1"/>
          </p:cNvSpPr>
          <p:nvPr>
            <p:ph type="subTitle" idx="1"/>
          </p:nvPr>
        </p:nvSpPr>
        <p:spPr>
          <a:xfrm>
            <a:off x="1028700" y="2490356"/>
            <a:ext cx="10195560" cy="3841864"/>
          </a:xfrm>
        </p:spPr>
        <p:txBody>
          <a:bodyPr>
            <a:normAutofit/>
          </a:bodyPr>
          <a:lstStyle/>
          <a:p>
            <a:pPr indent="296863"/>
            <a:r>
              <a:rPr lang="en-US" sz="4000" b="1" dirty="0">
                <a:solidFill>
                  <a:srgbClr val="231003"/>
                </a:solidFill>
              </a:rPr>
              <a:t>And without controversy great is the mystery of godliness:  God was manifested in the flesh, Justified in the Spirit, Seen by angels,    Preached among the Gentiles,                  Believed on in the world,                              Received up in glory. (3:16)</a:t>
            </a:r>
          </a:p>
        </p:txBody>
      </p:sp>
      <p:sp>
        <p:nvSpPr>
          <p:cNvPr id="4" name="Oval 3"/>
          <p:cNvSpPr/>
          <p:nvPr/>
        </p:nvSpPr>
        <p:spPr>
          <a:xfrm>
            <a:off x="1876926" y="3433536"/>
            <a:ext cx="5173579" cy="86627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04064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125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templates.com/backgrounds/paper-borders-ppt-backgrounds-powerp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670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25642" y="276544"/>
            <a:ext cx="10924674" cy="1937268"/>
          </a:xfrm>
        </p:spPr>
        <p:txBody>
          <a:bodyPr>
            <a:normAutofit/>
          </a:bodyPr>
          <a:lstStyle/>
          <a:p>
            <a:r>
              <a:rPr lang="en-US" sz="6600" b="1" dirty="0">
                <a:solidFill>
                  <a:srgbClr val="231003"/>
                </a:solidFill>
                <a:latin typeface="Footlight MT Light" panose="0204060206030A020304" pitchFamily="18" charset="0"/>
              </a:rPr>
              <a:t>Great is the</a:t>
            </a:r>
            <a:br>
              <a:rPr lang="en-US" sz="6600" b="1" dirty="0">
                <a:solidFill>
                  <a:srgbClr val="231003"/>
                </a:solidFill>
                <a:latin typeface="Footlight MT Light" panose="0204060206030A020304" pitchFamily="18" charset="0"/>
              </a:rPr>
            </a:br>
            <a:r>
              <a:rPr lang="en-US" sz="6600" b="1" dirty="0">
                <a:solidFill>
                  <a:srgbClr val="231003"/>
                </a:solidFill>
                <a:latin typeface="Footlight MT Light" panose="0204060206030A020304" pitchFamily="18" charset="0"/>
              </a:rPr>
              <a:t>Mystery of Godliness</a:t>
            </a:r>
            <a:endParaRPr lang="en-US" sz="6600" i="1" dirty="0">
              <a:solidFill>
                <a:srgbClr val="231003"/>
              </a:solidFill>
              <a:latin typeface="Footlight MT Light" panose="0204060206030A020304" pitchFamily="18" charset="0"/>
            </a:endParaRPr>
          </a:p>
        </p:txBody>
      </p:sp>
      <p:sp>
        <p:nvSpPr>
          <p:cNvPr id="3" name="Subtitle 2"/>
          <p:cNvSpPr>
            <a:spLocks noGrp="1"/>
          </p:cNvSpPr>
          <p:nvPr>
            <p:ph type="subTitle" idx="1"/>
          </p:nvPr>
        </p:nvSpPr>
        <p:spPr>
          <a:xfrm>
            <a:off x="1028700" y="2490356"/>
            <a:ext cx="10195560" cy="3841864"/>
          </a:xfrm>
        </p:spPr>
        <p:txBody>
          <a:bodyPr>
            <a:normAutofit/>
          </a:bodyPr>
          <a:lstStyle/>
          <a:p>
            <a:pPr indent="296863"/>
            <a:r>
              <a:rPr lang="en-US" sz="4000" b="1" dirty="0">
                <a:solidFill>
                  <a:srgbClr val="231003"/>
                </a:solidFill>
              </a:rPr>
              <a:t>And without controversy great is the mystery of godliness:  God was manifested in the flesh, Justified in the Spirit, Seen by angels,    Preached among the Gentiles,                  Believed on in the world,                              Received up in glory. (3:16)</a:t>
            </a:r>
          </a:p>
        </p:txBody>
      </p:sp>
      <p:sp>
        <p:nvSpPr>
          <p:cNvPr id="4" name="Oval 3"/>
          <p:cNvSpPr/>
          <p:nvPr/>
        </p:nvSpPr>
        <p:spPr>
          <a:xfrm>
            <a:off x="6534552" y="3433536"/>
            <a:ext cx="3668228" cy="86627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008064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125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templates.com/backgrounds/paper-borders-ppt-backgrounds-powerp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670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25642" y="276544"/>
            <a:ext cx="10924674" cy="1937268"/>
          </a:xfrm>
        </p:spPr>
        <p:txBody>
          <a:bodyPr>
            <a:normAutofit/>
          </a:bodyPr>
          <a:lstStyle/>
          <a:p>
            <a:r>
              <a:rPr lang="en-US" sz="6600" b="1" dirty="0">
                <a:solidFill>
                  <a:srgbClr val="231003"/>
                </a:solidFill>
                <a:latin typeface="Footlight MT Light" panose="0204060206030A020304" pitchFamily="18" charset="0"/>
              </a:rPr>
              <a:t>Great is the</a:t>
            </a:r>
            <a:br>
              <a:rPr lang="en-US" sz="6600" b="1" dirty="0">
                <a:solidFill>
                  <a:srgbClr val="231003"/>
                </a:solidFill>
                <a:latin typeface="Footlight MT Light" panose="0204060206030A020304" pitchFamily="18" charset="0"/>
              </a:rPr>
            </a:br>
            <a:r>
              <a:rPr lang="en-US" sz="6600" b="1" dirty="0">
                <a:solidFill>
                  <a:srgbClr val="231003"/>
                </a:solidFill>
                <a:latin typeface="Footlight MT Light" panose="0204060206030A020304" pitchFamily="18" charset="0"/>
              </a:rPr>
              <a:t>Mystery of Godliness</a:t>
            </a:r>
            <a:endParaRPr lang="en-US" sz="6600" i="1" dirty="0">
              <a:solidFill>
                <a:srgbClr val="231003"/>
              </a:solidFill>
              <a:latin typeface="Footlight MT Light" panose="0204060206030A020304" pitchFamily="18" charset="0"/>
            </a:endParaRPr>
          </a:p>
        </p:txBody>
      </p:sp>
      <p:sp>
        <p:nvSpPr>
          <p:cNvPr id="3" name="Subtitle 2"/>
          <p:cNvSpPr>
            <a:spLocks noGrp="1"/>
          </p:cNvSpPr>
          <p:nvPr>
            <p:ph type="subTitle" idx="1"/>
          </p:nvPr>
        </p:nvSpPr>
        <p:spPr>
          <a:xfrm>
            <a:off x="1028700" y="2490356"/>
            <a:ext cx="10195560" cy="3841864"/>
          </a:xfrm>
        </p:spPr>
        <p:txBody>
          <a:bodyPr>
            <a:normAutofit/>
          </a:bodyPr>
          <a:lstStyle/>
          <a:p>
            <a:pPr indent="296863"/>
            <a:r>
              <a:rPr lang="en-US" sz="4000" b="1" dirty="0">
                <a:solidFill>
                  <a:srgbClr val="231003"/>
                </a:solidFill>
              </a:rPr>
              <a:t>And without controversy great is the mystery of godliness:  God was manifested in the flesh, Justified in the Spirit, Seen by angels,    Preached among the Gentiles,                  Believed on in the world,                              Received up in glory. (3:16)</a:t>
            </a:r>
          </a:p>
        </p:txBody>
      </p:sp>
      <p:sp>
        <p:nvSpPr>
          <p:cNvPr id="4" name="Oval 3"/>
          <p:cNvSpPr/>
          <p:nvPr/>
        </p:nvSpPr>
        <p:spPr>
          <a:xfrm>
            <a:off x="2636320" y="4026277"/>
            <a:ext cx="6964880" cy="86627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422135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125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templates.com/backgrounds/paper-borders-ppt-backgrounds-powerp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670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25642" y="276544"/>
            <a:ext cx="10924674" cy="1937268"/>
          </a:xfrm>
        </p:spPr>
        <p:txBody>
          <a:bodyPr>
            <a:normAutofit/>
          </a:bodyPr>
          <a:lstStyle/>
          <a:p>
            <a:r>
              <a:rPr lang="en-US" sz="6600" b="1" dirty="0">
                <a:solidFill>
                  <a:srgbClr val="231003"/>
                </a:solidFill>
                <a:latin typeface="Footlight MT Light" panose="0204060206030A020304" pitchFamily="18" charset="0"/>
              </a:rPr>
              <a:t>Great is the</a:t>
            </a:r>
            <a:br>
              <a:rPr lang="en-US" sz="6600" b="1" dirty="0">
                <a:solidFill>
                  <a:srgbClr val="231003"/>
                </a:solidFill>
                <a:latin typeface="Footlight MT Light" panose="0204060206030A020304" pitchFamily="18" charset="0"/>
              </a:rPr>
            </a:br>
            <a:r>
              <a:rPr lang="en-US" sz="6600" b="1" dirty="0">
                <a:solidFill>
                  <a:srgbClr val="231003"/>
                </a:solidFill>
                <a:latin typeface="Footlight MT Light" panose="0204060206030A020304" pitchFamily="18" charset="0"/>
              </a:rPr>
              <a:t>Mystery of Godliness</a:t>
            </a:r>
            <a:endParaRPr lang="en-US" sz="6600" i="1" dirty="0">
              <a:solidFill>
                <a:srgbClr val="231003"/>
              </a:solidFill>
              <a:latin typeface="Footlight MT Light" panose="0204060206030A020304" pitchFamily="18" charset="0"/>
            </a:endParaRPr>
          </a:p>
        </p:txBody>
      </p:sp>
      <p:sp>
        <p:nvSpPr>
          <p:cNvPr id="3" name="Subtitle 2"/>
          <p:cNvSpPr>
            <a:spLocks noGrp="1"/>
          </p:cNvSpPr>
          <p:nvPr>
            <p:ph type="subTitle" idx="1"/>
          </p:nvPr>
        </p:nvSpPr>
        <p:spPr>
          <a:xfrm>
            <a:off x="1028700" y="2490356"/>
            <a:ext cx="10195560" cy="3841864"/>
          </a:xfrm>
        </p:spPr>
        <p:txBody>
          <a:bodyPr>
            <a:normAutofit/>
          </a:bodyPr>
          <a:lstStyle/>
          <a:p>
            <a:pPr indent="296863"/>
            <a:r>
              <a:rPr lang="en-US" sz="4000" b="1" dirty="0">
                <a:solidFill>
                  <a:srgbClr val="231003"/>
                </a:solidFill>
              </a:rPr>
              <a:t>And without controversy great is the mystery of godliness:  God was manifested in the flesh, Justified in the Spirit, Seen by angels,    Preached among the Gentiles,                  Believed on in the world,                              Received up in glory. (3:16)</a:t>
            </a:r>
          </a:p>
        </p:txBody>
      </p:sp>
      <p:sp>
        <p:nvSpPr>
          <p:cNvPr id="4" name="Oval 3"/>
          <p:cNvSpPr/>
          <p:nvPr/>
        </p:nvSpPr>
        <p:spPr>
          <a:xfrm>
            <a:off x="3224463" y="4531603"/>
            <a:ext cx="5751095" cy="86627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004669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125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templates.com/backgrounds/paper-borders-ppt-backgrounds-powerp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670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25642" y="276544"/>
            <a:ext cx="10924674" cy="1937268"/>
          </a:xfrm>
        </p:spPr>
        <p:txBody>
          <a:bodyPr>
            <a:normAutofit/>
          </a:bodyPr>
          <a:lstStyle/>
          <a:p>
            <a:r>
              <a:rPr lang="en-US" sz="6600" b="1" dirty="0">
                <a:solidFill>
                  <a:srgbClr val="231003"/>
                </a:solidFill>
                <a:latin typeface="Footlight MT Light" panose="0204060206030A020304" pitchFamily="18" charset="0"/>
              </a:rPr>
              <a:t>Great is the</a:t>
            </a:r>
            <a:br>
              <a:rPr lang="en-US" sz="6600" b="1" dirty="0">
                <a:solidFill>
                  <a:srgbClr val="231003"/>
                </a:solidFill>
                <a:latin typeface="Footlight MT Light" panose="0204060206030A020304" pitchFamily="18" charset="0"/>
              </a:rPr>
            </a:br>
            <a:r>
              <a:rPr lang="en-US" sz="6600" b="1" dirty="0">
                <a:solidFill>
                  <a:srgbClr val="231003"/>
                </a:solidFill>
                <a:latin typeface="Footlight MT Light" panose="0204060206030A020304" pitchFamily="18" charset="0"/>
              </a:rPr>
              <a:t>Mystery of Godliness</a:t>
            </a:r>
            <a:endParaRPr lang="en-US" sz="6600" i="1" dirty="0">
              <a:solidFill>
                <a:srgbClr val="231003"/>
              </a:solidFill>
              <a:latin typeface="Footlight MT Light" panose="0204060206030A020304" pitchFamily="18" charset="0"/>
            </a:endParaRPr>
          </a:p>
        </p:txBody>
      </p:sp>
      <p:sp>
        <p:nvSpPr>
          <p:cNvPr id="3" name="Subtitle 2"/>
          <p:cNvSpPr>
            <a:spLocks noGrp="1"/>
          </p:cNvSpPr>
          <p:nvPr>
            <p:ph type="subTitle" idx="1"/>
          </p:nvPr>
        </p:nvSpPr>
        <p:spPr>
          <a:xfrm>
            <a:off x="1028700" y="2490356"/>
            <a:ext cx="10195560" cy="3841864"/>
          </a:xfrm>
        </p:spPr>
        <p:txBody>
          <a:bodyPr>
            <a:normAutofit/>
          </a:bodyPr>
          <a:lstStyle/>
          <a:p>
            <a:pPr indent="296863"/>
            <a:r>
              <a:rPr lang="en-US" sz="4000" b="1" dirty="0">
                <a:solidFill>
                  <a:srgbClr val="231003"/>
                </a:solidFill>
              </a:rPr>
              <a:t>And without controversy great is the mystery of godliness:  God was manifested in the flesh, Justified in the Spirit, Seen by angels,    Preached among the Gentiles,                  Believed on in the world,                              Received up in glory. (3:16)</a:t>
            </a:r>
          </a:p>
        </p:txBody>
      </p:sp>
      <p:sp>
        <p:nvSpPr>
          <p:cNvPr id="4" name="Oval 3"/>
          <p:cNvSpPr/>
          <p:nvPr/>
        </p:nvSpPr>
        <p:spPr>
          <a:xfrm>
            <a:off x="2839452" y="5109118"/>
            <a:ext cx="5029201" cy="86627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967418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125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templates.com/backgrounds/paper-borders-ppt-backgrounds-powerp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670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25642" y="156229"/>
            <a:ext cx="10924674" cy="1335688"/>
          </a:xfrm>
        </p:spPr>
        <p:txBody>
          <a:bodyPr>
            <a:normAutofit/>
          </a:bodyPr>
          <a:lstStyle/>
          <a:p>
            <a:r>
              <a:rPr lang="en-US" sz="6600" b="1" dirty="0">
                <a:solidFill>
                  <a:srgbClr val="231003"/>
                </a:solidFill>
                <a:latin typeface="Footlight MT Light" panose="0204060206030A020304" pitchFamily="18" charset="0"/>
              </a:rPr>
              <a:t>A Terrible Apostasy</a:t>
            </a:r>
            <a:endParaRPr lang="en-US" sz="6600" i="1" dirty="0">
              <a:solidFill>
                <a:srgbClr val="231003"/>
              </a:solidFill>
              <a:latin typeface="Footlight MT Light" panose="0204060206030A020304" pitchFamily="18" charset="0"/>
            </a:endParaRPr>
          </a:p>
        </p:txBody>
      </p:sp>
      <p:sp>
        <p:nvSpPr>
          <p:cNvPr id="3" name="Subtitle 2"/>
          <p:cNvSpPr>
            <a:spLocks noGrp="1"/>
          </p:cNvSpPr>
          <p:nvPr>
            <p:ph type="subTitle" idx="1"/>
          </p:nvPr>
        </p:nvSpPr>
        <p:spPr>
          <a:xfrm>
            <a:off x="890336" y="1600020"/>
            <a:ext cx="10563727" cy="4872970"/>
          </a:xfrm>
        </p:spPr>
        <p:txBody>
          <a:bodyPr>
            <a:normAutofit lnSpcReduction="10000"/>
          </a:bodyPr>
          <a:lstStyle/>
          <a:p>
            <a:pPr indent="296863" algn="l"/>
            <a:r>
              <a:rPr lang="en-US" sz="4000" b="1" dirty="0">
                <a:solidFill>
                  <a:srgbClr val="231003"/>
                </a:solidFill>
              </a:rPr>
              <a:t>Now the Spirit expressly says that in latter times some will depart from the faith, giving heed to deceiving spirits and doctrines of demons, </a:t>
            </a:r>
            <a:r>
              <a:rPr lang="en-US" sz="4000" b="1" baseline="30000" dirty="0">
                <a:solidFill>
                  <a:srgbClr val="231003"/>
                </a:solidFill>
              </a:rPr>
              <a:t>2</a:t>
            </a:r>
            <a:r>
              <a:rPr lang="en-US" sz="4000" b="1" dirty="0">
                <a:solidFill>
                  <a:srgbClr val="231003"/>
                </a:solidFill>
              </a:rPr>
              <a:t> speaking lies in hypocrisy, having their own conscience seared with a hot iron, </a:t>
            </a:r>
            <a:r>
              <a:rPr lang="en-US" sz="4000" b="1" baseline="30000" dirty="0">
                <a:solidFill>
                  <a:srgbClr val="231003"/>
                </a:solidFill>
              </a:rPr>
              <a:t>3</a:t>
            </a:r>
            <a:r>
              <a:rPr lang="en-US" sz="4000" b="1" dirty="0">
                <a:solidFill>
                  <a:srgbClr val="231003"/>
                </a:solidFill>
              </a:rPr>
              <a:t> forbidding to marry, and commanding to abstain from foods which God created to be received with thanksgiving by those who believe and know the truth.  (4:1-3)</a:t>
            </a:r>
          </a:p>
        </p:txBody>
      </p:sp>
    </p:spTree>
    <p:extLst>
      <p:ext uri="{BB962C8B-B14F-4D97-AF65-F5344CB8AC3E}">
        <p14:creationId xmlns:p14="http://schemas.microsoft.com/office/powerpoint/2010/main" val="819038011"/>
      </p:ext>
    </p:extLst>
  </p:cSld>
  <p:clrMapOvr>
    <a:masterClrMapping/>
  </p:clrMapOvr>
  <mc:AlternateContent xmlns:mc="http://schemas.openxmlformats.org/markup-compatibility/2006">
    <mc:Choice xmlns:p14="http://schemas.microsoft.com/office/powerpoint/2010/main" Requires="p14">
      <p:transition spd="slow" p14:dur="2250">
        <p14:reveal thruBlk="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ptbackgroundstemplates.com/backgrounds/paper-borders-ppt-backgrounds-powerpoi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670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25642" y="156229"/>
            <a:ext cx="10924674" cy="1744760"/>
          </a:xfrm>
        </p:spPr>
        <p:txBody>
          <a:bodyPr>
            <a:normAutofit/>
          </a:bodyPr>
          <a:lstStyle/>
          <a:p>
            <a:r>
              <a:rPr lang="en-US" sz="8000" b="1" cap="small" dirty="0">
                <a:solidFill>
                  <a:srgbClr val="231003"/>
                </a:solidFill>
                <a:latin typeface="Footlight MT Light" panose="0204060206030A020304" pitchFamily="18" charset="0"/>
              </a:rPr>
              <a:t>Conclusion</a:t>
            </a:r>
            <a:endParaRPr lang="en-US" sz="8000" i="1" cap="small" dirty="0">
              <a:solidFill>
                <a:srgbClr val="231003"/>
              </a:solidFill>
              <a:latin typeface="Footlight MT Light" panose="0204060206030A020304" pitchFamily="18" charset="0"/>
            </a:endParaRPr>
          </a:p>
        </p:txBody>
      </p:sp>
      <p:sp>
        <p:nvSpPr>
          <p:cNvPr id="3" name="Subtitle 2"/>
          <p:cNvSpPr>
            <a:spLocks noGrp="1"/>
          </p:cNvSpPr>
          <p:nvPr>
            <p:ph type="subTitle" idx="1"/>
          </p:nvPr>
        </p:nvSpPr>
        <p:spPr>
          <a:xfrm>
            <a:off x="890336" y="2093494"/>
            <a:ext cx="10563727" cy="4379495"/>
          </a:xfrm>
        </p:spPr>
        <p:txBody>
          <a:bodyPr>
            <a:normAutofit/>
          </a:bodyPr>
          <a:lstStyle/>
          <a:p>
            <a:r>
              <a:rPr lang="en-US" sz="4800" b="1" dirty="0">
                <a:solidFill>
                  <a:srgbClr val="231003"/>
                </a:solidFill>
                <a:latin typeface="Footlight MT Light" panose="0204060206030A020304" pitchFamily="18" charset="0"/>
              </a:rPr>
              <a:t>Don’t disqualify yourself from receiving the benefits of God’s great scheme of Redemption. </a:t>
            </a:r>
          </a:p>
          <a:p>
            <a:r>
              <a:rPr lang="en-US" sz="6600" b="1" dirty="0">
                <a:solidFill>
                  <a:srgbClr val="231003"/>
                </a:solidFill>
                <a:latin typeface="Footlight MT Light" panose="0204060206030A020304" pitchFamily="18" charset="0"/>
              </a:rPr>
              <a:t>Uphold the truth!</a:t>
            </a:r>
          </a:p>
          <a:p>
            <a:r>
              <a:rPr lang="en-US" sz="4800" b="1" dirty="0">
                <a:solidFill>
                  <a:srgbClr val="231003"/>
                </a:solidFill>
                <a:latin typeface="Footlight MT Light" panose="0204060206030A020304" pitchFamily="18" charset="0"/>
              </a:rPr>
              <a:t>2 Corinthians 13:5-6</a:t>
            </a:r>
          </a:p>
        </p:txBody>
      </p:sp>
    </p:spTree>
    <p:extLst>
      <p:ext uri="{BB962C8B-B14F-4D97-AF65-F5344CB8AC3E}">
        <p14:creationId xmlns:p14="http://schemas.microsoft.com/office/powerpoint/2010/main" val="519122224"/>
      </p:ext>
    </p:extLst>
  </p:cSld>
  <p:clrMapOvr>
    <a:masterClrMapping/>
  </p:clrMapOvr>
  <mc:AlternateContent xmlns:mc="http://schemas.openxmlformats.org/markup-compatibility/2006">
    <mc:Choice xmlns:p14="http://schemas.microsoft.com/office/powerpoint/2010/main" Requires="p14">
      <p:transition spd="slow" p14:dur="2250">
        <p14:reveal thruBlk="1"/>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1194</Words>
  <Application>Microsoft Office PowerPoint</Application>
  <PresentationFormat>Widescreen</PresentationFormat>
  <Paragraphs>60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Footlight MT Light</vt:lpstr>
      <vt:lpstr>Office Theme</vt:lpstr>
      <vt:lpstr>Great  &amp; Terrible</vt:lpstr>
      <vt:lpstr>Great is the Mystery of Godliness</vt:lpstr>
      <vt:lpstr>Great is the Mystery of Godliness</vt:lpstr>
      <vt:lpstr>Great is the Mystery of Godliness</vt:lpstr>
      <vt:lpstr>Great is the Mystery of Godliness</vt:lpstr>
      <vt:lpstr>Great is the Mystery of Godliness</vt:lpstr>
      <vt:lpstr>Great is the Mystery of Godliness</vt:lpstr>
      <vt:lpstr>A Terrible Apostasy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&amp; Terrible</dc:title>
  <dc:creator>Stan Cox</dc:creator>
  <cp:lastModifiedBy>Stan Cox</cp:lastModifiedBy>
  <cp:revision>9</cp:revision>
  <dcterms:created xsi:type="dcterms:W3CDTF">2016-08-14T19:36:56Z</dcterms:created>
  <dcterms:modified xsi:type="dcterms:W3CDTF">2016-08-14T20:17:27Z</dcterms:modified>
</cp:coreProperties>
</file>