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51389" autoAdjust="0"/>
  </p:normalViewPr>
  <p:slideViewPr>
    <p:cSldViewPr snapToGrid="0">
      <p:cViewPr varScale="1">
        <p:scale>
          <a:sx n="40" d="100"/>
          <a:sy n="40" d="100"/>
        </p:scale>
        <p:origin x="2016" y="43"/>
      </p:cViewPr>
      <p:guideLst/>
    </p:cSldViewPr>
  </p:slideViewPr>
  <p:notesTextViewPr>
    <p:cViewPr>
      <p:scale>
        <a:sx n="1" d="1"/>
        <a:sy n="1" d="1"/>
      </p:scale>
      <p:origin x="0" y="0"/>
    </p:cViewPr>
  </p:notesTextViewPr>
  <p:notesViewPr>
    <p:cSldViewPr snapToGrid="0">
      <p:cViewPr varScale="1">
        <p:scale>
          <a:sx n="62" d="100"/>
          <a:sy n="62" d="100"/>
        </p:scale>
        <p:origin x="1128"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AF394A10-E71A-4771-A400-03BDCB1204C7}"/>
    <pc:docChg chg="delSld">
      <pc:chgData name="Stan Cox" userId="9376f276357bfffd" providerId="LiveId" clId="{AF394A10-E71A-4771-A400-03BDCB1204C7}" dt="2020-03-04T02:48:08.608" v="0" actId="47"/>
      <pc:docMkLst>
        <pc:docMk/>
      </pc:docMkLst>
      <pc:sldChg chg="del">
        <pc:chgData name="Stan Cox" userId="9376f276357bfffd" providerId="LiveId" clId="{AF394A10-E71A-4771-A400-03BDCB1204C7}" dt="2020-03-04T02:48:08.608" v="0" actId="47"/>
        <pc:sldMkLst>
          <pc:docMk/>
          <pc:sldMk cId="3273451366" sldId="261"/>
        </pc:sldMkLst>
      </pc:sldChg>
    </pc:docChg>
  </pc:docChgLst>
  <pc:docChgLst>
    <pc:chgData name="Stan Cox" userId="9376f276357bfffd" providerId="LiveId" clId="{85AFD59E-CD77-44AE-AA65-0237A09ACE43}"/>
    <pc:docChg chg="custSel addSld modSld modHandout">
      <pc:chgData name="Stan Cox" userId="9376f276357bfffd" providerId="LiveId" clId="{85AFD59E-CD77-44AE-AA65-0237A09ACE43}" dt="2019-12-21T15:38:51.347" v="141"/>
      <pc:docMkLst>
        <pc:docMk/>
      </pc:docMkLst>
      <pc:sldChg chg="modTransition">
        <pc:chgData name="Stan Cox" userId="9376f276357bfffd" providerId="LiveId" clId="{85AFD59E-CD77-44AE-AA65-0237A09ACE43}" dt="2019-12-21T14:54:10.382" v="0"/>
        <pc:sldMkLst>
          <pc:docMk/>
          <pc:sldMk cId="3244312762" sldId="256"/>
        </pc:sldMkLst>
      </pc:sldChg>
      <pc:sldChg chg="modTransition">
        <pc:chgData name="Stan Cox" userId="9376f276357bfffd" providerId="LiveId" clId="{85AFD59E-CD77-44AE-AA65-0237A09ACE43}" dt="2019-12-21T14:54:10.382" v="0"/>
        <pc:sldMkLst>
          <pc:docMk/>
          <pc:sldMk cId="2977396497" sldId="257"/>
        </pc:sldMkLst>
      </pc:sldChg>
      <pc:sldChg chg="modTransition">
        <pc:chgData name="Stan Cox" userId="9376f276357bfffd" providerId="LiveId" clId="{85AFD59E-CD77-44AE-AA65-0237A09ACE43}" dt="2019-12-21T14:54:10.382" v="0"/>
        <pc:sldMkLst>
          <pc:docMk/>
          <pc:sldMk cId="1571938183" sldId="258"/>
        </pc:sldMkLst>
      </pc:sldChg>
      <pc:sldChg chg="modTransition">
        <pc:chgData name="Stan Cox" userId="9376f276357bfffd" providerId="LiveId" clId="{85AFD59E-CD77-44AE-AA65-0237A09ACE43}" dt="2019-12-21T14:54:10.382" v="0"/>
        <pc:sldMkLst>
          <pc:docMk/>
          <pc:sldMk cId="1093418238" sldId="260"/>
        </pc:sldMkLst>
      </pc:sldChg>
      <pc:sldChg chg="add setBg">
        <pc:chgData name="Stan Cox" userId="9376f276357bfffd" providerId="LiveId" clId="{85AFD59E-CD77-44AE-AA65-0237A09ACE43}" dt="2019-12-21T15:38:51.347" v="141"/>
        <pc:sldMkLst>
          <pc:docMk/>
          <pc:sldMk cId="3273451366" sldId="2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F9565F-D382-4C3F-B149-D611FE5C330D}"/>
              </a:ext>
            </a:extLst>
          </p:cNvPr>
          <p:cNvSpPr>
            <a:spLocks noGrp="1"/>
          </p:cNvSpPr>
          <p:nvPr>
            <p:ph type="hdr" sz="quarter"/>
          </p:nvPr>
        </p:nvSpPr>
        <p:spPr>
          <a:xfrm>
            <a:off x="0" y="0"/>
            <a:ext cx="3756454" cy="790832"/>
          </a:xfrm>
          <a:prstGeom prst="rect">
            <a:avLst/>
          </a:prstGeom>
        </p:spPr>
        <p:txBody>
          <a:bodyPr vert="horz" lIns="91440" tIns="45720" rIns="91440" bIns="45720" rtlCol="0"/>
          <a:lstStyle>
            <a:lvl1pPr algn="l">
              <a:defRPr sz="1200"/>
            </a:lvl1pPr>
          </a:lstStyle>
          <a:p>
            <a:r>
              <a:rPr lang="en-US" sz="2800" dirty="0">
                <a:latin typeface="Cookie" panose="02000000000000000000" pitchFamily="2" charset="0"/>
              </a:rPr>
              <a:t>Growth of the Body</a:t>
            </a:r>
          </a:p>
          <a:p>
            <a:r>
              <a:rPr lang="en-US" dirty="0"/>
              <a:t>(Ephesians 4:11-16)</a:t>
            </a:r>
          </a:p>
        </p:txBody>
      </p:sp>
      <p:sp>
        <p:nvSpPr>
          <p:cNvPr id="3" name="Date Placeholder 2">
            <a:extLst>
              <a:ext uri="{FF2B5EF4-FFF2-40B4-BE49-F238E27FC236}">
                <a16:creationId xmlns:a16="http://schemas.microsoft.com/office/drawing/2014/main" id="{DA576876-445B-467A-9E4A-189B0F58A4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December 22, 2019</a:t>
            </a:r>
          </a:p>
        </p:txBody>
      </p:sp>
      <p:sp>
        <p:nvSpPr>
          <p:cNvPr id="4" name="Footer Placeholder 3">
            <a:extLst>
              <a:ext uri="{FF2B5EF4-FFF2-40B4-BE49-F238E27FC236}">
                <a16:creationId xmlns:a16="http://schemas.microsoft.com/office/drawing/2014/main" id="{37FCFB94-BA43-47E0-9638-08CFFB9586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09EEA13B-A0E6-4681-949B-DEA4E376D2C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8C812DF8-F4E2-4202-90D1-4D3A9593D4F4}" type="slidenum">
              <a:rPr lang="en-US" smtClean="0"/>
              <a:t>‹#›</a:t>
            </a:fld>
            <a:endParaRPr lang="en-US" dirty="0"/>
          </a:p>
        </p:txBody>
      </p:sp>
    </p:spTree>
    <p:extLst>
      <p:ext uri="{BB962C8B-B14F-4D97-AF65-F5344CB8AC3E}">
        <p14:creationId xmlns:p14="http://schemas.microsoft.com/office/powerpoint/2010/main" val="743905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105DF0-8D67-4BB5-A96D-301932531DB0}" type="datetimeFigureOut">
              <a:rPr lang="en-US" smtClean="0"/>
              <a:t>3/3/2020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04A0AD-19B4-4B02-8BCE-12E25A19FC52}" type="slidenum">
              <a:rPr lang="en-US" smtClean="0"/>
              <a:t>‹#›</a:t>
            </a:fld>
            <a:endParaRPr lang="en-US"/>
          </a:p>
        </p:txBody>
      </p:sp>
    </p:spTree>
    <p:extLst>
      <p:ext uri="{BB962C8B-B14F-4D97-AF65-F5344CB8AC3E}">
        <p14:creationId xmlns:p14="http://schemas.microsoft.com/office/powerpoint/2010/main" val="99607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Ephesians 4:11-16 (Reading for Sunday)</a:t>
            </a:r>
          </a:p>
          <a:p>
            <a:r>
              <a:rPr lang="en-US" dirty="0"/>
              <a:t>Install Cookie font on Pulpit computer</a:t>
            </a:r>
          </a:p>
          <a:p>
            <a:endParaRPr lang="en-US" dirty="0"/>
          </a:p>
          <a:p>
            <a:r>
              <a:rPr lang="en-US" b="1" dirty="0"/>
              <a:t>Introduction:</a:t>
            </a:r>
          </a:p>
          <a:p>
            <a:pPr marL="171450" indent="-171450">
              <a:buFont typeface="Arial" panose="020B0604020202020204" pitchFamily="34" charset="0"/>
              <a:buChar char="•"/>
            </a:pPr>
            <a:r>
              <a:rPr lang="en-US" b="1" dirty="0"/>
              <a:t>I am thankful for all of you brethren.  I love you, and appreciate so much the love and help that you have given to me and my family over the years.</a:t>
            </a:r>
          </a:p>
          <a:p>
            <a:pPr marL="628650" lvl="1" indent="-171450">
              <a:buFont typeface="Arial" panose="020B0604020202020204" pitchFamily="34" charset="0"/>
              <a:buChar char="•"/>
            </a:pPr>
            <a:r>
              <a:rPr lang="en-US" dirty="0"/>
              <a:t>You have shown a faithfulness to the Lord over the years that is a great encouragement to me</a:t>
            </a:r>
          </a:p>
          <a:p>
            <a:pPr marL="628650" lvl="1" indent="-171450">
              <a:buFont typeface="Arial" panose="020B0604020202020204" pitchFamily="34" charset="0"/>
              <a:buChar char="•"/>
            </a:pPr>
            <a:r>
              <a:rPr lang="en-US" dirty="0"/>
              <a:t>As you know, our steadfastness has been challenged time and again as a congregation</a:t>
            </a:r>
          </a:p>
          <a:p>
            <a:pPr marL="628650" lvl="1" indent="-171450">
              <a:buFont typeface="Arial" panose="020B0604020202020204" pitchFamily="34" charset="0"/>
              <a:buChar char="•"/>
            </a:pPr>
            <a:r>
              <a:rPr lang="en-US" dirty="0"/>
              <a:t>(If a congregation exists for 60 years, scars develop through battles fought, and afflictions suffered).</a:t>
            </a:r>
          </a:p>
          <a:p>
            <a:pPr marL="171450" lvl="0" indent="-171450">
              <a:buFont typeface="Arial" panose="020B0604020202020204" pitchFamily="34" charset="0"/>
              <a:buChar char="•"/>
            </a:pPr>
            <a:r>
              <a:rPr lang="en-US" b="1" dirty="0"/>
              <a:t>Those who have been here from almost the beginning are aware of many of those battles and afflictions</a:t>
            </a:r>
          </a:p>
          <a:p>
            <a:pPr marL="628650" lvl="1" indent="-171450" algn="l">
              <a:buFont typeface="Arial" panose="020B0604020202020204" pitchFamily="34" charset="0"/>
              <a:buChar char="•"/>
            </a:pPr>
            <a:r>
              <a:rPr lang="en-US" dirty="0"/>
              <a:t>In the 1960’s, the battle over institutionalism was fought in Fort Worth.  Though it led to apostasy in most of the city and suburbs, Castleberry and West Side held strong.  (No institutional church in River Oaks today).</a:t>
            </a:r>
          </a:p>
          <a:p>
            <a:pPr marL="628650" lvl="1" indent="-171450" algn="l">
              <a:buFont typeface="Arial" panose="020B0604020202020204" pitchFamily="34" charset="0"/>
              <a:buChar char="•"/>
            </a:pPr>
            <a:r>
              <a:rPr lang="en-US" dirty="0"/>
              <a:t>In the 1970’s, a disagreement over the evening serving of the Lord’s Supper out of the assembly led to the dissolution of the eldership, and the loss of several families</a:t>
            </a:r>
          </a:p>
          <a:p>
            <a:pPr marL="628650" lvl="1" indent="-171450" algn="l">
              <a:buFont typeface="Arial" panose="020B0604020202020204" pitchFamily="34" charset="0"/>
              <a:buChar char="•"/>
            </a:pPr>
            <a:r>
              <a:rPr lang="en-US" dirty="0"/>
              <a:t>Also in the 1970’s, the beginning of Woodmont led to a significant loss in West Side’s numbers</a:t>
            </a:r>
          </a:p>
          <a:p>
            <a:pPr marL="628650" lvl="1" indent="-171450" algn="l">
              <a:buFont typeface="Arial" panose="020B0604020202020204" pitchFamily="34" charset="0"/>
              <a:buChar char="•"/>
            </a:pPr>
            <a:r>
              <a:rPr lang="en-US" dirty="0"/>
              <a:t>In the 1990’s, the closure of Carswell led to a loss of military personnel, and the moving of a number of young families who lost their jobs at General Dynamics</a:t>
            </a:r>
          </a:p>
          <a:p>
            <a:pPr marL="628650" lvl="1" indent="-171450" algn="l">
              <a:buFont typeface="Arial" panose="020B0604020202020204" pitchFamily="34" charset="0"/>
              <a:buChar char="•"/>
            </a:pPr>
            <a:r>
              <a:rPr lang="en-US" dirty="0"/>
              <a:t>Our congregation had a small division about 20 years ago when about 15 people left who were unwilling to discipline a divisive member of our group.</a:t>
            </a:r>
          </a:p>
          <a:p>
            <a:pPr marL="628650" lvl="1" indent="-171450" algn="l">
              <a:buFont typeface="Arial" panose="020B0604020202020204" pitchFamily="34" charset="0"/>
              <a:buChar char="•"/>
            </a:pPr>
            <a:r>
              <a:rPr lang="en-US" dirty="0"/>
              <a:t>Our latest test came this past year, as we lost another 18 by dealing with an unqualified and authoritarian eldership.</a:t>
            </a:r>
          </a:p>
          <a:p>
            <a:pPr marL="628650" lvl="1" indent="-171450" algn="l">
              <a:buFont typeface="Arial" panose="020B0604020202020204" pitchFamily="34" charset="0"/>
              <a:buChar char="•"/>
            </a:pPr>
            <a:r>
              <a:rPr lang="en-US" dirty="0"/>
              <a:t>If you add to that the losses of members who have either passed away, moved away, or in a few instances became unfaithful, the scar tissue is understandable.</a:t>
            </a:r>
          </a:p>
          <a:p>
            <a:pPr marL="171450" indent="-171450">
              <a:buFont typeface="Arial" panose="020B0604020202020204" pitchFamily="34" charset="0"/>
              <a:buChar char="•"/>
            </a:pPr>
            <a:r>
              <a:rPr lang="en-US" b="1" dirty="0"/>
              <a:t>We have survived these things, though our numbers have dwindled</a:t>
            </a:r>
          </a:p>
          <a:p>
            <a:pPr marL="628650" lvl="1" indent="-171450">
              <a:buFont typeface="Arial" panose="020B0604020202020204" pitchFamily="34" charset="0"/>
              <a:buChar char="•"/>
            </a:pPr>
            <a:r>
              <a:rPr lang="en-US" dirty="0"/>
              <a:t>Because of the steadfastness and faithfulness of our members</a:t>
            </a:r>
          </a:p>
          <a:p>
            <a:pPr marL="628650" lvl="1" indent="-171450">
              <a:buFont typeface="Arial" panose="020B0604020202020204" pitchFamily="34" charset="0"/>
              <a:buChar char="•"/>
            </a:pPr>
            <a:r>
              <a:rPr lang="en-US" dirty="0"/>
              <a:t>You are to be commended for your courage, and love for the Lord that you have shown in your time here at West Side</a:t>
            </a:r>
          </a:p>
          <a:p>
            <a:pPr marL="0" lvl="0" indent="0">
              <a:buFont typeface="Arial" panose="020B0604020202020204" pitchFamily="34" charset="0"/>
              <a:buNone/>
            </a:pPr>
            <a:r>
              <a:rPr lang="en-US" b="1" dirty="0"/>
              <a:t>(James 1:2-4), </a:t>
            </a:r>
            <a:r>
              <a:rPr lang="en-US" i="1" dirty="0"/>
              <a:t>“My brethren, count it all joy when you fall into various trials,</a:t>
            </a:r>
            <a:r>
              <a:rPr lang="en-US" i="1" baseline="30000" dirty="0"/>
              <a:t> 3</a:t>
            </a:r>
            <a:r>
              <a:rPr lang="en-US" i="1" dirty="0"/>
              <a:t> knowing that the testing of your faith produces patience.</a:t>
            </a:r>
            <a:r>
              <a:rPr lang="en-US" i="1" baseline="30000" dirty="0"/>
              <a:t> 4</a:t>
            </a:r>
            <a:r>
              <a:rPr lang="en-US" i="1" dirty="0"/>
              <a:t> But let patience have its perfect work, that you may be perfect and complete, lacking nothing.”</a:t>
            </a:r>
          </a:p>
          <a:p>
            <a:pPr marL="628650" lvl="1" indent="-171450">
              <a:buFont typeface="Arial" panose="020B0604020202020204" pitchFamily="34" charset="0"/>
              <a:buChar char="•"/>
            </a:pPr>
            <a:r>
              <a:rPr lang="en-US" dirty="0"/>
              <a:t>I have sought to have encouraging lessons this past year</a:t>
            </a:r>
          </a:p>
          <a:p>
            <a:pPr marL="628650" lvl="1" indent="-171450">
              <a:buFont typeface="Arial" panose="020B0604020202020204" pitchFamily="34" charset="0"/>
              <a:buChar char="•"/>
            </a:pPr>
            <a:r>
              <a:rPr lang="en-US" dirty="0"/>
              <a:t>We have been through a lot as a congregation.</a:t>
            </a:r>
          </a:p>
          <a:p>
            <a:pPr marL="628650" lvl="1" indent="-171450">
              <a:buFont typeface="Arial" panose="020B0604020202020204" pitchFamily="34" charset="0"/>
              <a:buChar char="•"/>
            </a:pPr>
            <a:r>
              <a:rPr lang="en-US" dirty="0"/>
              <a:t>Many have expressed discouragement (esp. as it has felt like things blew up)</a:t>
            </a:r>
          </a:p>
          <a:p>
            <a:pPr marL="171450" indent="-171450">
              <a:buFont typeface="Arial" panose="020B0604020202020204" pitchFamily="34" charset="0"/>
              <a:buChar char="•"/>
            </a:pPr>
            <a:r>
              <a:rPr lang="en-US" b="1" dirty="0"/>
              <a:t>However, much good has come from these trials</a:t>
            </a:r>
          </a:p>
          <a:p>
            <a:pPr marL="628650" lvl="1" indent="-171450">
              <a:buFont typeface="Arial" panose="020B0604020202020204" pitchFamily="34" charset="0"/>
              <a:buChar char="•"/>
            </a:pPr>
            <a:r>
              <a:rPr lang="en-US" dirty="0"/>
              <a:t>Personal accountability (Membership involvement has increased, due to both opportunity and increased willingness. Examples:  Lawn work, cleaning building, work days).</a:t>
            </a:r>
          </a:p>
          <a:p>
            <a:pPr marL="628650" lvl="1" indent="-171450">
              <a:buFont typeface="Arial" panose="020B0604020202020204" pitchFamily="34" charset="0"/>
              <a:buChar char="•"/>
            </a:pPr>
            <a:r>
              <a:rPr lang="en-US" dirty="0"/>
              <a:t>Changes have been made in worship and other efforts have been made as well to accommodate the needs and desires of the brethren.</a:t>
            </a:r>
          </a:p>
          <a:p>
            <a:pPr marL="628650" lvl="1" indent="-171450">
              <a:buFont typeface="Arial" panose="020B0604020202020204" pitchFamily="34" charset="0"/>
              <a:buChar char="•"/>
            </a:pPr>
            <a:r>
              <a:rPr lang="en-US" dirty="0"/>
              <a:t>There has been an increase in participation among the men in teaching and preacher.</a:t>
            </a:r>
          </a:p>
          <a:p>
            <a:pPr marL="628650" lvl="1" indent="-171450">
              <a:buFont typeface="Arial" panose="020B0604020202020204" pitchFamily="34" charset="0"/>
              <a:buChar char="•"/>
            </a:pPr>
            <a:r>
              <a:rPr lang="en-US" dirty="0"/>
              <a:t>New teachers have embraced their opportunities to edify their brethren.  Both men and women.</a:t>
            </a:r>
          </a:p>
          <a:p>
            <a:pPr marL="628650" lvl="1" indent="-171450">
              <a:buFont typeface="Arial" panose="020B0604020202020204" pitchFamily="34" charset="0"/>
              <a:buChar char="•"/>
            </a:pPr>
            <a:r>
              <a:rPr lang="en-US" dirty="0"/>
              <a:t>Better stewardship has been shown by the men regarding the use of the Lord’s money.  (In fact, in the past couple of months almost $3000 have been committed to benevolence and foreign evangelism.  An additional $2,000 in benevolent funds have been offered by individuals).</a:t>
            </a:r>
          </a:p>
          <a:p>
            <a:pPr marL="171450" indent="-171450">
              <a:buFont typeface="Arial" panose="020B0604020202020204" pitchFamily="34" charset="0"/>
              <a:buChar char="•"/>
            </a:pPr>
            <a:r>
              <a:rPr lang="en-US" b="1" dirty="0"/>
              <a:t>While much needs to be done, in effect, spiritual growth has come through the crucible of fire</a:t>
            </a:r>
          </a:p>
          <a:p>
            <a:r>
              <a:rPr lang="en-US" b="1" dirty="0"/>
              <a:t>(1 Peter 1:6-9), </a:t>
            </a:r>
            <a:r>
              <a:rPr lang="en-US" i="1" dirty="0"/>
              <a:t>“In this you greatly rejoice, though now for a little while, if need be, you have been grieved by various trials,</a:t>
            </a:r>
            <a:r>
              <a:rPr lang="en-US" i="1" baseline="30000" dirty="0"/>
              <a:t> 7</a:t>
            </a:r>
            <a:r>
              <a:rPr lang="en-US" i="1" dirty="0"/>
              <a:t> that the genuineness of your faith, being much more precious than gold that perishes, though it is tested by fire, may be found to praise, honor, and glory at the revelation of Jesus Christ,</a:t>
            </a:r>
            <a:r>
              <a:rPr lang="en-US" i="1" baseline="30000" dirty="0"/>
              <a:t> 8</a:t>
            </a:r>
            <a:r>
              <a:rPr lang="en-US" i="1" dirty="0"/>
              <a:t> whom having not seen you love. Though now you do not see Him, yet believing, you rejoice with joy inexpressible and full of glory,</a:t>
            </a:r>
            <a:r>
              <a:rPr lang="en-US" i="1" baseline="30000" dirty="0"/>
              <a:t> 9</a:t>
            </a:r>
            <a:r>
              <a:rPr lang="en-US" i="1" dirty="0"/>
              <a:t> receiving the end of your faith—the salvation of your souls.”</a:t>
            </a:r>
          </a:p>
          <a:p>
            <a:pPr marL="628650" lvl="1" indent="-171450">
              <a:buFont typeface="Arial" panose="020B0604020202020204" pitchFamily="34" charset="0"/>
              <a:buChar char="•"/>
            </a:pPr>
            <a:r>
              <a:rPr lang="en-US" i="0" dirty="0"/>
              <a:t>So, today I would like to give a mild admonition.  More is needed.  It is time to stop licking any wounds that remain open, and dedicate ourselves to God’s work!</a:t>
            </a:r>
          </a:p>
          <a:p>
            <a:pPr marL="628650" lvl="1" indent="-171450">
              <a:buFont typeface="Arial" panose="020B0604020202020204" pitchFamily="34" charset="0"/>
              <a:buChar char="•"/>
            </a:pPr>
            <a:r>
              <a:rPr lang="en-US" i="0" dirty="0"/>
              <a:t>As a new year approaches, what do we need to do as a congregation in the immediate future?</a:t>
            </a:r>
          </a:p>
        </p:txBody>
      </p:sp>
      <p:sp>
        <p:nvSpPr>
          <p:cNvPr id="4" name="Slide Number Placeholder 3"/>
          <p:cNvSpPr>
            <a:spLocks noGrp="1"/>
          </p:cNvSpPr>
          <p:nvPr>
            <p:ph type="sldNum" sz="quarter" idx="5"/>
          </p:nvPr>
        </p:nvSpPr>
        <p:spPr/>
        <p:txBody>
          <a:bodyPr/>
          <a:lstStyle/>
          <a:p>
            <a:fld id="{CE04A0AD-19B4-4B02-8BCE-12E25A19FC52}" type="slidenum">
              <a:rPr lang="en-US" smtClean="0"/>
              <a:t>1</a:t>
            </a:fld>
            <a:endParaRPr lang="en-US"/>
          </a:p>
        </p:txBody>
      </p:sp>
    </p:spTree>
    <p:extLst>
      <p:ext uri="{BB962C8B-B14F-4D97-AF65-F5344CB8AC3E}">
        <p14:creationId xmlns:p14="http://schemas.microsoft.com/office/powerpoint/2010/main" val="2411881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do we need in the new year?</a:t>
            </a:r>
          </a:p>
          <a:p>
            <a:pPr marL="171450" indent="-171450">
              <a:buFont typeface="Arial" panose="020B0604020202020204" pitchFamily="34" charset="0"/>
              <a:buChar char="•"/>
            </a:pPr>
            <a:r>
              <a:rPr lang="en-US" b="1" dirty="0"/>
              <a:t>I think the letters to the 7 churches of Asia (Revelation 2 &amp; 3) can serve as an object lesson here</a:t>
            </a:r>
          </a:p>
          <a:p>
            <a:pPr marL="171450" indent="-171450">
              <a:buFont typeface="Arial" panose="020B0604020202020204" pitchFamily="34" charset="0"/>
              <a:buChar char="•"/>
            </a:pPr>
            <a:r>
              <a:rPr lang="en-US" b="1" dirty="0"/>
              <a:t>Both the admonitions and commendations of those churches can be categorized as belonging to one of two characteristics.</a:t>
            </a:r>
          </a:p>
          <a:p>
            <a:pPr marL="171450" indent="-171450">
              <a:buFont typeface="Arial" panose="020B0604020202020204" pitchFamily="34" charset="0"/>
              <a:buChar char="•"/>
            </a:pPr>
            <a:r>
              <a:rPr lang="en-US" b="1" dirty="0"/>
              <a:t>Faithfulness to God, or a lack thereof</a:t>
            </a:r>
          </a:p>
          <a:p>
            <a:pPr marL="171450" indent="-171450">
              <a:buFont typeface="Arial" panose="020B0604020202020204" pitchFamily="34" charset="0"/>
              <a:buChar char="•"/>
            </a:pPr>
            <a:r>
              <a:rPr lang="en-US" b="1" dirty="0"/>
              <a:t>And Zeal for God, or a lack of said Zeal (Apathy with regard to service to Him)</a:t>
            </a:r>
          </a:p>
          <a:p>
            <a:pPr marL="171450" lvl="0" indent="-171450">
              <a:buFont typeface="Arial" panose="020B0604020202020204" pitchFamily="34" charset="0"/>
              <a:buChar char="•"/>
            </a:pPr>
            <a:endParaRPr lang="en-US" b="0" dirty="0"/>
          </a:p>
          <a:p>
            <a:pPr marL="171450" lvl="0" indent="-171450">
              <a:buFont typeface="Arial" panose="020B0604020202020204" pitchFamily="34" charset="0"/>
              <a:buChar char="•"/>
            </a:pPr>
            <a:r>
              <a:rPr lang="en-US" b="1" dirty="0"/>
              <a:t>The church in Ephesus (worked hard and was dutiful)</a:t>
            </a:r>
          </a:p>
          <a:p>
            <a:pPr marL="0" lvl="0" indent="0">
              <a:buFont typeface="Arial" panose="020B0604020202020204" pitchFamily="34" charset="0"/>
              <a:buNone/>
            </a:pPr>
            <a:r>
              <a:rPr lang="en-US" b="1" dirty="0"/>
              <a:t>(Revelation 2:2-4), </a:t>
            </a:r>
            <a:r>
              <a:rPr lang="en-US" b="0" i="1" dirty="0"/>
              <a:t>“</a:t>
            </a:r>
            <a:r>
              <a:rPr lang="en-US" i="1" dirty="0"/>
              <a:t>I know your works, your labor, your patience, and that you cannot bear those who are evil. And you have tested those who say they are apostles and are not, and have found them liars;</a:t>
            </a:r>
            <a:r>
              <a:rPr lang="en-US" i="1" baseline="30000" dirty="0"/>
              <a:t> 3</a:t>
            </a:r>
            <a:r>
              <a:rPr lang="en-US" i="1" dirty="0"/>
              <a:t> and you have persevered and have patience, and have labored for My name's sake and have not become weary.”</a:t>
            </a:r>
          </a:p>
          <a:p>
            <a:pPr marL="0" lvl="0" indent="0">
              <a:buFont typeface="Arial" panose="020B0604020202020204" pitchFamily="34" charset="0"/>
              <a:buNone/>
            </a:pPr>
            <a:r>
              <a:rPr lang="en-US" b="1" dirty="0"/>
              <a:t>(Revelation 2:6), </a:t>
            </a:r>
            <a:r>
              <a:rPr lang="en-US" i="1" dirty="0"/>
              <a:t>“But this you have, that you hate the deeds of the Nicolaitans, which I also hate.”</a:t>
            </a:r>
          </a:p>
          <a:p>
            <a:pPr marL="628650" lvl="1" indent="-171450">
              <a:buFont typeface="Arial" panose="020B0604020202020204" pitchFamily="34" charset="0"/>
              <a:buChar char="•"/>
            </a:pPr>
            <a:r>
              <a:rPr lang="en-US" b="0" dirty="0"/>
              <a:t>Nevertheless they were lacking in ardor (zeal for the Lord).  Note:  did not affect their doing their duty, but their initial love was lacking).</a:t>
            </a:r>
          </a:p>
          <a:p>
            <a:pPr marL="0" lvl="0" indent="0">
              <a:buFont typeface="Arial" panose="020B0604020202020204" pitchFamily="34" charset="0"/>
              <a:buNone/>
            </a:pPr>
            <a:r>
              <a:rPr lang="en-US" b="1" dirty="0"/>
              <a:t>(Revelation 2:4-5), </a:t>
            </a:r>
            <a:r>
              <a:rPr lang="en-US" b="0" i="1" dirty="0"/>
              <a:t>“</a:t>
            </a:r>
            <a:r>
              <a:rPr lang="en-US" i="1" dirty="0"/>
              <a:t>Nevertheless I have this against you, that you have left your first love.</a:t>
            </a:r>
            <a:r>
              <a:rPr lang="en-US" i="1" baseline="30000" dirty="0"/>
              <a:t> 5</a:t>
            </a:r>
            <a:r>
              <a:rPr lang="en-US" i="1" dirty="0"/>
              <a:t> Remember therefore from where you have fallen; repent and do the first works, or else I will come to you quickly and remove your lampstand from its place—unless you repent.”</a:t>
            </a:r>
          </a:p>
          <a:p>
            <a:pPr marL="171450" lvl="0" indent="-171450">
              <a:buFont typeface="Arial" panose="020B0604020202020204" pitchFamily="34" charset="0"/>
              <a:buChar char="•"/>
            </a:pPr>
            <a:r>
              <a:rPr lang="en-US" b="1" i="0" dirty="0"/>
              <a:t>The church in Smyrna (was faithful to God despite their persecution)</a:t>
            </a:r>
          </a:p>
          <a:p>
            <a:pPr marL="0" lvl="0" indent="0">
              <a:buFont typeface="Arial" panose="020B0604020202020204" pitchFamily="34" charset="0"/>
              <a:buNone/>
            </a:pPr>
            <a:r>
              <a:rPr lang="en-US" b="1" i="0" dirty="0"/>
              <a:t>(Revelation 2:9), </a:t>
            </a:r>
            <a:r>
              <a:rPr lang="en-US" b="0" i="1" dirty="0"/>
              <a:t>“I know your works, tribulation, and poverty…”</a:t>
            </a:r>
          </a:p>
          <a:p>
            <a:pPr marL="628650" lvl="1" indent="-171450">
              <a:buFont typeface="Arial" panose="020B0604020202020204" pitchFamily="34" charset="0"/>
              <a:buChar char="•"/>
            </a:pPr>
            <a:r>
              <a:rPr lang="en-US" b="0" i="0" dirty="0"/>
              <a:t>God promised them a crown of life for their faithfulness</a:t>
            </a:r>
          </a:p>
          <a:p>
            <a:pPr marL="0" lvl="0" indent="0">
              <a:buFont typeface="Arial" panose="020B0604020202020204" pitchFamily="34" charset="0"/>
              <a:buNone/>
            </a:pPr>
            <a:r>
              <a:rPr lang="en-US" b="1" i="0" dirty="0"/>
              <a:t>(Revelation 2:10), </a:t>
            </a:r>
            <a:r>
              <a:rPr lang="en-US" b="0" i="1" dirty="0"/>
              <a:t>“Do not fear any of those things which you are about to suffer. Indeed, the devil is about to throw some of you into prison, that you may be tested, and you will have tribulation ten days. Be faithful until death, and I will give you the crown of life.”</a:t>
            </a:r>
          </a:p>
          <a:p>
            <a:pPr marL="171450" indent="-171450">
              <a:buFont typeface="Arial" panose="020B0604020202020204" pitchFamily="34" charset="0"/>
              <a:buChar char="•"/>
            </a:pPr>
            <a:r>
              <a:rPr lang="en-US" b="1" dirty="0"/>
              <a:t>The church in Pergamos was admonished because of a lack of faithfulness</a:t>
            </a:r>
          </a:p>
          <a:p>
            <a:pPr marL="628650" lvl="1" indent="-171450">
              <a:buFont typeface="Arial" panose="020B0604020202020204" pitchFamily="34" charset="0"/>
              <a:buChar char="•"/>
            </a:pPr>
            <a:r>
              <a:rPr lang="en-US" dirty="0"/>
              <a:t>They showed a willingness to compromise with evil, false doctrine</a:t>
            </a:r>
          </a:p>
          <a:p>
            <a:pPr marL="0" lvl="0" indent="0">
              <a:buFont typeface="Arial" panose="020B0604020202020204" pitchFamily="34" charset="0"/>
              <a:buNone/>
            </a:pPr>
            <a:r>
              <a:rPr lang="en-US" b="1" dirty="0"/>
              <a:t>(Revelation 2:14-16), </a:t>
            </a:r>
            <a:r>
              <a:rPr lang="en-US" i="1" dirty="0"/>
              <a:t>“But I have a few things against you, because you have there those who hold the doctrine of Balaam, who taught </a:t>
            </a:r>
            <a:r>
              <a:rPr lang="en-US" i="1" dirty="0" err="1"/>
              <a:t>Balak</a:t>
            </a:r>
            <a:r>
              <a:rPr lang="en-US" i="1" dirty="0"/>
              <a:t> to put a stumbling block before the children of Israel, to eat things sacrificed to idols, and to commit sexual immorality.</a:t>
            </a:r>
            <a:r>
              <a:rPr lang="en-US" i="1" baseline="30000" dirty="0"/>
              <a:t> 15</a:t>
            </a:r>
            <a:r>
              <a:rPr lang="en-US" i="1" dirty="0"/>
              <a:t> Thus you also have those who hold the doctrine of the Nicolaitans, which thing I hate.</a:t>
            </a:r>
            <a:r>
              <a:rPr lang="en-US" i="1" baseline="30000" dirty="0"/>
              <a:t> 16</a:t>
            </a:r>
            <a:r>
              <a:rPr lang="en-US" i="1" dirty="0"/>
              <a:t> Repent, or else I will come to you quickly and will fight against them with the sword of My mouth.”</a:t>
            </a:r>
          </a:p>
          <a:p>
            <a:pPr marL="171450" lvl="0" indent="-171450">
              <a:buFont typeface="Arial" panose="020B0604020202020204" pitchFamily="34" charset="0"/>
              <a:buChar char="•"/>
            </a:pPr>
            <a:r>
              <a:rPr lang="en-US" b="1" i="0" dirty="0"/>
              <a:t>The church in Thyatira was commended for the zealous service offered to the Lord</a:t>
            </a:r>
          </a:p>
          <a:p>
            <a:pPr marL="0" lvl="0" indent="0">
              <a:buFont typeface="Arial" panose="020B0604020202020204" pitchFamily="34" charset="0"/>
              <a:buNone/>
            </a:pPr>
            <a:r>
              <a:rPr lang="en-US" b="1" i="0" dirty="0"/>
              <a:t>(Revelation 2:19), </a:t>
            </a:r>
            <a:r>
              <a:rPr lang="en-US" i="1" dirty="0"/>
              <a:t>“I know your works, love, service, faith, and your patience; and as for your works, the last are more than the first.”</a:t>
            </a:r>
          </a:p>
          <a:p>
            <a:pPr marL="628650" lvl="1" indent="-171450">
              <a:buFont typeface="Arial" panose="020B0604020202020204" pitchFamily="34" charset="0"/>
              <a:buChar char="•"/>
            </a:pPr>
            <a:r>
              <a:rPr lang="en-US" i="0" dirty="0"/>
              <a:t>However, they too had compromised with evil (sexual immorality and idolatry)</a:t>
            </a:r>
          </a:p>
          <a:p>
            <a:pPr marL="0" lvl="0" indent="0">
              <a:buFont typeface="Arial" panose="020B0604020202020204" pitchFamily="34" charset="0"/>
              <a:buNone/>
            </a:pPr>
            <a:r>
              <a:rPr lang="en-US" b="1" i="0" dirty="0"/>
              <a:t>(Revelation 2:20-21), </a:t>
            </a:r>
            <a:r>
              <a:rPr lang="en-US" i="1" dirty="0"/>
              <a:t>“Nevertheless I have a few things against you, because you allow that woman Jezebel, who calls herself a prophetess, to teach and seduce My servants to commit sexual immorality and eat things sacrificed to idols.</a:t>
            </a:r>
            <a:r>
              <a:rPr lang="en-US" i="1" baseline="30000" dirty="0"/>
              <a:t> 21</a:t>
            </a:r>
            <a:r>
              <a:rPr lang="en-US" i="1" dirty="0"/>
              <a:t> And I gave her time to repent of her sexual immorality, and she did not repent.”</a:t>
            </a:r>
          </a:p>
          <a:p>
            <a:pPr marL="171450" indent="-171450">
              <a:buFont typeface="Arial" panose="020B0604020202020204" pitchFamily="34" charset="0"/>
              <a:buChar char="•"/>
            </a:pPr>
            <a:r>
              <a:rPr lang="en-US" b="1" dirty="0"/>
              <a:t>The church in Sardis was condemned for a complete lack of Zeal for God</a:t>
            </a:r>
          </a:p>
          <a:p>
            <a:pPr marL="0" indent="0">
              <a:buFont typeface="Arial" panose="020B0604020202020204" pitchFamily="34" charset="0"/>
              <a:buNone/>
            </a:pPr>
            <a:r>
              <a:rPr lang="en-US" b="1" dirty="0"/>
              <a:t>(Revelation 3:1-2), </a:t>
            </a:r>
            <a:r>
              <a:rPr lang="en-US" i="1" dirty="0"/>
              <a:t>“And to the angel of the church in Sardis write, “These things says He who has the seven Spirits of God and the seven stars: ‘I know your works, that you have a name that you are alive, but you are dead.</a:t>
            </a:r>
            <a:r>
              <a:rPr lang="en-US" i="1" baseline="30000" dirty="0"/>
              <a:t> 2</a:t>
            </a:r>
            <a:r>
              <a:rPr lang="en-US" i="1" dirty="0"/>
              <a:t> Be watchful, and strengthen the things which remain, that are ready to die, for I have not found your works perfect before God.”</a:t>
            </a:r>
          </a:p>
          <a:p>
            <a:pPr marL="628650" lvl="1" indent="-171450">
              <a:buFont typeface="Arial" panose="020B0604020202020204" pitchFamily="34" charset="0"/>
              <a:buChar char="•"/>
            </a:pPr>
            <a:r>
              <a:rPr lang="en-US" dirty="0"/>
              <a:t>This is one of the scariest of admonitions because it seems we can fool ourselves into thinking we are faithful to God, when He looks at us with disappointment for our self-delusion</a:t>
            </a:r>
          </a:p>
          <a:p>
            <a:pPr marL="171450" lvl="0" indent="-171450">
              <a:buFont typeface="Arial" panose="020B0604020202020204" pitchFamily="34" charset="0"/>
              <a:buChar char="•"/>
            </a:pPr>
            <a:r>
              <a:rPr lang="en-US" b="1" dirty="0"/>
              <a:t>The church in Philadelphia was praised for Zealous obedience to God</a:t>
            </a:r>
          </a:p>
          <a:p>
            <a:pPr marL="0" lvl="0" indent="0">
              <a:buFont typeface="Arial" panose="020B0604020202020204" pitchFamily="34" charset="0"/>
              <a:buNone/>
            </a:pPr>
            <a:r>
              <a:rPr lang="en-US" b="1" dirty="0"/>
              <a:t>(Revelation 3:8,10), </a:t>
            </a:r>
          </a:p>
          <a:p>
            <a:pPr marL="0" lvl="0" indent="0">
              <a:buFont typeface="Arial" panose="020B0604020202020204" pitchFamily="34" charset="0"/>
              <a:buNone/>
            </a:pPr>
            <a:r>
              <a:rPr lang="en-US" b="1" dirty="0"/>
              <a:t>(8), </a:t>
            </a:r>
            <a:r>
              <a:rPr lang="en-US" b="0" i="1" dirty="0"/>
              <a:t>“I know your works. See, I have set before you an open door, and no one can shut it; for you have a little strength, have kept My word, and have not denied My name.”</a:t>
            </a:r>
          </a:p>
          <a:p>
            <a:pPr marL="0" lvl="0" indent="0">
              <a:buFont typeface="Arial" panose="020B0604020202020204" pitchFamily="34" charset="0"/>
              <a:buNone/>
            </a:pPr>
            <a:r>
              <a:rPr lang="en-US" b="1" dirty="0"/>
              <a:t>(10), </a:t>
            </a:r>
            <a:r>
              <a:rPr lang="en-US" i="1" dirty="0"/>
              <a:t>“Because you have kept My command to persevere, I also will keep you from the hour of trial which shall come upon the whole world, to test those who dwell on the earth.”</a:t>
            </a:r>
          </a:p>
          <a:p>
            <a:pPr marL="171450" lvl="0" indent="-171450">
              <a:buFont typeface="Arial" panose="020B0604020202020204" pitchFamily="34" charset="0"/>
              <a:buChar char="•"/>
            </a:pPr>
            <a:r>
              <a:rPr lang="en-US" b="1" i="0" dirty="0"/>
              <a:t>The church in Laodicea was apathetic, which sickened the Lord</a:t>
            </a:r>
          </a:p>
          <a:p>
            <a:pPr marL="0" lvl="0" indent="0">
              <a:buFont typeface="Arial" panose="020B0604020202020204" pitchFamily="34" charset="0"/>
              <a:buNone/>
            </a:pPr>
            <a:r>
              <a:rPr lang="en-US" b="1" i="0" dirty="0"/>
              <a:t>(Revelation 3:15-16), </a:t>
            </a:r>
            <a:r>
              <a:rPr lang="en-US" i="1" dirty="0"/>
              <a:t>“I know your works, that you are neither cold nor hot. I could wish you were cold or hot.</a:t>
            </a:r>
            <a:r>
              <a:rPr lang="en-US" i="1" baseline="30000" dirty="0"/>
              <a:t> 16</a:t>
            </a:r>
            <a:r>
              <a:rPr lang="en-US" i="1" dirty="0"/>
              <a:t> So then, because you are lukewarm, and neither cold nor hot, I will vomit you out of My mouth.”</a:t>
            </a:r>
            <a:endParaRPr lang="en-US" b="1" i="1" dirty="0"/>
          </a:p>
          <a:p>
            <a:endParaRPr lang="en-US" dirty="0"/>
          </a:p>
          <a:p>
            <a:pPr marL="171450" indent="-171450">
              <a:buFont typeface="Arial" panose="020B0604020202020204" pitchFamily="34" charset="0"/>
              <a:buChar char="•"/>
            </a:pPr>
            <a:r>
              <a:rPr lang="en-US" b="1" dirty="0"/>
              <a:t>What will be the evidence that the West Side congregation is both doctrinally faithful and zealous for good works?</a:t>
            </a:r>
          </a:p>
          <a:p>
            <a:pPr marL="628650" lvl="1" indent="-171450">
              <a:buFont typeface="Arial" panose="020B0604020202020204" pitchFamily="34" charset="0"/>
              <a:buChar char="•"/>
            </a:pPr>
            <a:r>
              <a:rPr lang="en-US" dirty="0"/>
              <a:t>We will continue to teach truth, and insist on fidelity to God’s word</a:t>
            </a:r>
          </a:p>
          <a:p>
            <a:pPr marL="628650" lvl="1" indent="-171450">
              <a:buFont typeface="Arial" panose="020B0604020202020204" pitchFamily="34" charset="0"/>
              <a:buChar char="•"/>
            </a:pPr>
            <a:r>
              <a:rPr lang="en-US" dirty="0"/>
              <a:t>We will refrain from unscriptural practices</a:t>
            </a:r>
          </a:p>
          <a:p>
            <a:pPr marL="628650" lvl="1" indent="-171450">
              <a:buFont typeface="Arial" panose="020B0604020202020204" pitchFamily="34" charset="0"/>
              <a:buChar char="•"/>
            </a:pPr>
            <a:r>
              <a:rPr lang="en-US" dirty="0"/>
              <a:t>We will practice discipline, and finally remove ourselves from those who will not submit to God’s will</a:t>
            </a:r>
          </a:p>
          <a:p>
            <a:pPr marL="628650" lvl="1" indent="-171450">
              <a:buFont typeface="Arial" panose="020B0604020202020204" pitchFamily="34" charset="0"/>
              <a:buChar char="•"/>
            </a:pPr>
            <a:r>
              <a:rPr lang="en-US" dirty="0"/>
              <a:t>We will practice Hospitality, and show friendliness to visitors to our worship services</a:t>
            </a:r>
          </a:p>
          <a:p>
            <a:pPr marL="628650" lvl="1" indent="-171450">
              <a:buFont typeface="Arial" panose="020B0604020202020204" pitchFamily="34" charset="0"/>
              <a:buChar char="•"/>
            </a:pPr>
            <a:r>
              <a:rPr lang="en-US" dirty="0"/>
              <a:t>We will develop and maintain an Evangelistic fervor, sharing God’s message to the lost</a:t>
            </a:r>
          </a:p>
          <a:p>
            <a:pPr marL="628650" lvl="1" indent="-171450">
              <a:buFont typeface="Arial" panose="020B0604020202020204" pitchFamily="34" charset="0"/>
              <a:buChar char="•"/>
            </a:pPr>
            <a:r>
              <a:rPr lang="en-US" dirty="0"/>
              <a:t>We will always seek to practice wisdom and discernment in applying the commandments of God</a:t>
            </a:r>
          </a:p>
          <a:p>
            <a:pPr marL="628650" lvl="1" indent="-171450">
              <a:buFont typeface="Arial" panose="020B0604020202020204" pitchFamily="34" charset="0"/>
              <a:buChar char="•"/>
            </a:pPr>
            <a:r>
              <a:rPr lang="en-US" dirty="0"/>
              <a:t>We will always have heaven at the forefront of our minds and motivations</a:t>
            </a:r>
          </a:p>
          <a:p>
            <a:pPr marL="0" lvl="0" indent="0">
              <a:buFont typeface="Arial" panose="020B0604020202020204" pitchFamily="34" charset="0"/>
              <a:buNone/>
            </a:pPr>
            <a:r>
              <a:rPr lang="en-US" b="1" dirty="0"/>
              <a:t>(Revelation 3:21-22), </a:t>
            </a:r>
            <a:r>
              <a:rPr lang="en-US" i="1" dirty="0"/>
              <a:t>“To him who overcomes I will grant to sit with Me on My throne, as I also overcame and sat down with My Father on His throne.   </a:t>
            </a:r>
            <a:r>
              <a:rPr lang="en-US" i="1" baseline="30000" dirty="0"/>
              <a:t>22</a:t>
            </a:r>
            <a:r>
              <a:rPr lang="en-US" i="1" dirty="0"/>
              <a:t> “He who has an ear, let him hear what the Spirit says to the churches.”</a:t>
            </a:r>
          </a:p>
        </p:txBody>
      </p:sp>
      <p:sp>
        <p:nvSpPr>
          <p:cNvPr id="4" name="Slide Number Placeholder 3"/>
          <p:cNvSpPr>
            <a:spLocks noGrp="1"/>
          </p:cNvSpPr>
          <p:nvPr>
            <p:ph type="sldNum" sz="quarter" idx="5"/>
          </p:nvPr>
        </p:nvSpPr>
        <p:spPr/>
        <p:txBody>
          <a:bodyPr/>
          <a:lstStyle/>
          <a:p>
            <a:fld id="{CE04A0AD-19B4-4B02-8BCE-12E25A19FC52}" type="slidenum">
              <a:rPr lang="en-US" smtClean="0"/>
              <a:t>2</a:t>
            </a:fld>
            <a:endParaRPr lang="en-US"/>
          </a:p>
        </p:txBody>
      </p:sp>
    </p:spTree>
    <p:extLst>
      <p:ext uri="{BB962C8B-B14F-4D97-AF65-F5344CB8AC3E}">
        <p14:creationId xmlns:p14="http://schemas.microsoft.com/office/powerpoint/2010/main" val="85332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How can we accomplish growth here at West Side?  The key is the Individual!</a:t>
            </a:r>
          </a:p>
          <a:p>
            <a:pPr marL="171450" indent="-171450">
              <a:buFont typeface="Arial" panose="020B0604020202020204" pitchFamily="34" charset="0"/>
              <a:buChar char="•"/>
            </a:pPr>
            <a:r>
              <a:rPr lang="en-US" dirty="0"/>
              <a:t>That is why we had Ephesians 4:11-14 Read</a:t>
            </a:r>
          </a:p>
          <a:p>
            <a:pPr marL="0" indent="0">
              <a:buFont typeface="Arial" panose="020B0604020202020204" pitchFamily="34" charset="0"/>
              <a:buNone/>
            </a:pPr>
            <a:r>
              <a:rPr lang="en-US" b="1" dirty="0"/>
              <a:t>(Ephesians 4:11-14), </a:t>
            </a:r>
            <a:r>
              <a:rPr lang="en-US" i="1" dirty="0"/>
              <a:t>“And He Himself gave some to be apostles, some prophets, some evangelists, and some pastors and teachers,</a:t>
            </a:r>
            <a:r>
              <a:rPr lang="en-US" i="1" baseline="30000" dirty="0"/>
              <a:t> 12</a:t>
            </a:r>
            <a:r>
              <a:rPr lang="en-US" i="1" dirty="0"/>
              <a:t> </a:t>
            </a:r>
            <a:r>
              <a:rPr lang="en-US" b="1" i="1" dirty="0"/>
              <a:t>for the equipping of the saints for the work of ministry, for the edifying of the body of Christ</a:t>
            </a:r>
            <a:r>
              <a:rPr lang="en-US" i="1" dirty="0"/>
              <a:t>,</a:t>
            </a:r>
            <a:r>
              <a:rPr lang="en-US" i="1" baseline="30000" dirty="0"/>
              <a:t> 13</a:t>
            </a:r>
            <a:r>
              <a:rPr lang="en-US" i="1" dirty="0"/>
              <a:t> till we all come to the unity of the faith and of the knowledge of the Son of God, to a perfect man, to the measure of the stature of the fullness of Christ;</a:t>
            </a:r>
            <a:r>
              <a:rPr lang="en-US" i="1" baseline="30000" dirty="0"/>
              <a:t> 14</a:t>
            </a:r>
            <a:r>
              <a:rPr lang="en-US" i="1" dirty="0"/>
              <a:t> </a:t>
            </a:r>
            <a:r>
              <a:rPr lang="en-US" b="1" i="1" dirty="0"/>
              <a:t>that we should no longer be children</a:t>
            </a:r>
            <a:r>
              <a:rPr lang="en-US" i="1" dirty="0"/>
              <a:t>, tossed to and </a:t>
            </a:r>
            <a:r>
              <a:rPr lang="en-US" i="1" dirty="0" err="1"/>
              <a:t>fro</a:t>
            </a:r>
            <a:r>
              <a:rPr lang="en-US" i="1" dirty="0"/>
              <a:t> and carried about with every wind of doctrine, by the trickery of men, in the cunning craftiness of deceitful plotting,</a:t>
            </a:r>
            <a:r>
              <a:rPr lang="en-US" i="1" baseline="30000" dirty="0"/>
              <a:t> 15</a:t>
            </a:r>
            <a:r>
              <a:rPr lang="en-US" i="1" dirty="0"/>
              <a:t> but, speaking the truth in love, may grow up in all things into Him who is the head—Christ—</a:t>
            </a:r>
            <a:r>
              <a:rPr lang="en-US" i="1" baseline="30000" dirty="0"/>
              <a:t> 16</a:t>
            </a:r>
            <a:r>
              <a:rPr lang="en-US" i="1" dirty="0"/>
              <a:t> from whom </a:t>
            </a:r>
            <a:r>
              <a:rPr lang="en-US" b="1" i="1" dirty="0"/>
              <a:t>the whole body</a:t>
            </a:r>
            <a:r>
              <a:rPr lang="en-US" i="1" dirty="0"/>
              <a:t>, joined and knit together </a:t>
            </a:r>
            <a:r>
              <a:rPr lang="en-US" b="1" i="1" dirty="0"/>
              <a:t>by what every joint supplies</a:t>
            </a:r>
            <a:r>
              <a:rPr lang="en-US" i="1" dirty="0"/>
              <a:t>, according to the effective working </a:t>
            </a:r>
            <a:r>
              <a:rPr lang="en-US" b="1" i="1" dirty="0"/>
              <a:t>by which every part does its share</a:t>
            </a:r>
            <a:r>
              <a:rPr lang="en-US" i="1" dirty="0"/>
              <a:t>, causes growth of the body for the edifying </a:t>
            </a:r>
            <a:r>
              <a:rPr lang="en-US" b="1" i="1" dirty="0"/>
              <a:t>of itself </a:t>
            </a:r>
            <a:r>
              <a:rPr lang="en-US" i="1" dirty="0"/>
              <a:t>in love.“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a:t>Some questions we need to ask ourselves (and believe me, I am including myself in this)</a:t>
            </a:r>
          </a:p>
          <a:p>
            <a:pPr marL="171450" indent="-171450">
              <a:buFont typeface="Arial" panose="020B0604020202020204" pitchFamily="34" charset="0"/>
              <a:buChar char="•"/>
            </a:pPr>
            <a:r>
              <a:rPr lang="en-US" b="1" dirty="0"/>
              <a:t>How liberal is your giving?</a:t>
            </a:r>
          </a:p>
          <a:p>
            <a:r>
              <a:rPr lang="en-US" b="1" dirty="0"/>
              <a:t>(2 Corinthians 9:6-7), </a:t>
            </a:r>
            <a:r>
              <a:rPr lang="en-US" i="1" dirty="0"/>
              <a:t>“But this I say: He who sows sparingly will also reap sparingly, and he who sows bountifully will also reap bountifully.</a:t>
            </a:r>
            <a:r>
              <a:rPr lang="en-US" i="1" baseline="30000" dirty="0"/>
              <a:t> 7</a:t>
            </a:r>
            <a:r>
              <a:rPr lang="en-US" i="1" dirty="0"/>
              <a:t> So let each one give as he purposes in his heart, not grudgingly or of necessity; for God loves a cheerful giver.”</a:t>
            </a:r>
          </a:p>
          <a:p>
            <a:pPr marL="171450" indent="-171450">
              <a:buFont typeface="Arial" panose="020B0604020202020204" pitchFamily="34" charset="0"/>
              <a:buChar char="•"/>
            </a:pPr>
            <a:r>
              <a:rPr lang="en-US" b="1" dirty="0"/>
              <a:t>How faithful is your attendance?</a:t>
            </a:r>
          </a:p>
          <a:p>
            <a:pPr marL="0" indent="0">
              <a:buFont typeface="Arial" panose="020B0604020202020204" pitchFamily="34" charset="0"/>
              <a:buNone/>
            </a:pPr>
            <a:r>
              <a:rPr lang="en-US" b="1" dirty="0"/>
              <a:t>(Hebrews 10:24-25), </a:t>
            </a:r>
            <a:r>
              <a:rPr lang="en-US" dirty="0"/>
              <a:t>“</a:t>
            </a:r>
            <a:r>
              <a:rPr lang="en-US" i="1" dirty="0"/>
              <a:t>And let us consider one another in order to stir up love and good works,</a:t>
            </a:r>
            <a:r>
              <a:rPr lang="en-US" i="1" baseline="30000" dirty="0"/>
              <a:t> 25</a:t>
            </a:r>
            <a:r>
              <a:rPr lang="en-US" i="1" dirty="0"/>
              <a:t> not forsaking the assembling of ourselves together, as is the manner of some, but exhorting one another, and so much the more as you see the Day approaching.”</a:t>
            </a:r>
          </a:p>
          <a:p>
            <a:pPr marL="171450" indent="-171450">
              <a:buFont typeface="Arial" panose="020B0604020202020204" pitchFamily="34" charset="0"/>
              <a:buChar char="•"/>
            </a:pPr>
            <a:r>
              <a:rPr lang="en-US" b="1" dirty="0"/>
              <a:t>How involved are you in our congregation's work and worship?</a:t>
            </a:r>
          </a:p>
          <a:p>
            <a:pPr marL="0" indent="0">
              <a:buFont typeface="Arial" panose="020B0604020202020204" pitchFamily="34" charset="0"/>
              <a:buNone/>
            </a:pPr>
            <a:r>
              <a:rPr lang="en-US" b="1" dirty="0"/>
              <a:t>(1 Corinthians 4:1-2), </a:t>
            </a:r>
            <a:r>
              <a:rPr lang="en-US" dirty="0"/>
              <a:t>“</a:t>
            </a:r>
            <a:r>
              <a:rPr lang="en-US" i="1" dirty="0"/>
              <a:t>Let a man so consider us, as servants of Christ and stewards of the mysteries of God.</a:t>
            </a:r>
            <a:r>
              <a:rPr lang="en-US" i="1" baseline="30000" dirty="0"/>
              <a:t> 2</a:t>
            </a:r>
            <a:r>
              <a:rPr lang="en-US" i="1" dirty="0"/>
              <a:t> Moreover it is required in stewards that one be found faithful.”</a:t>
            </a:r>
          </a:p>
          <a:p>
            <a:pPr marL="171450" indent="-171450">
              <a:buFont typeface="Arial" panose="020B0604020202020204" pitchFamily="34" charset="0"/>
              <a:buChar char="•"/>
            </a:pPr>
            <a:r>
              <a:rPr lang="en-US" b="1" dirty="0"/>
              <a:t>What are your personal devotional habits?</a:t>
            </a:r>
          </a:p>
          <a:p>
            <a:pPr marL="0" indent="0">
              <a:buFont typeface="Arial" panose="020B0604020202020204" pitchFamily="34" charset="0"/>
              <a:buNone/>
            </a:pPr>
            <a:r>
              <a:rPr lang="en-US" b="1" dirty="0"/>
              <a:t>(2 Timothy 2:15), </a:t>
            </a:r>
            <a:r>
              <a:rPr lang="en-US" i="1" dirty="0"/>
              <a:t>“Be diligent to present yourself approved to God, a worker who does not need to be ashamed, rightly dividing the word of truth.”</a:t>
            </a:r>
          </a:p>
          <a:p>
            <a:pPr marL="0" indent="0">
              <a:buFont typeface="Arial" panose="020B0604020202020204" pitchFamily="34" charset="0"/>
              <a:buNone/>
            </a:pPr>
            <a:r>
              <a:rPr lang="en-US" b="1" dirty="0"/>
              <a:t>(1 Thessalonians 5:17), </a:t>
            </a:r>
            <a:r>
              <a:rPr lang="en-US" i="1" dirty="0"/>
              <a:t>“Pray without ceasing.”</a:t>
            </a:r>
          </a:p>
          <a:p>
            <a:pPr marL="0" indent="0">
              <a:buFont typeface="Arial" panose="020B0604020202020204" pitchFamily="34" charset="0"/>
              <a:buNone/>
            </a:pPr>
            <a:r>
              <a:rPr lang="en-US" b="1" dirty="0"/>
              <a:t>(Philippians 4:8), </a:t>
            </a:r>
            <a:r>
              <a:rPr lang="en-US" i="1" dirty="0"/>
              <a:t>“Finally, brethren, whatever things are true, whatever things are noble, whatever things are just, whatever things are pure, whatever things are lovely, whatever things are of good report, if there is any virtue and if there is anything praiseworthy—meditate on these things.”</a:t>
            </a:r>
          </a:p>
          <a:p>
            <a:pPr marL="171450" indent="-171450">
              <a:buFont typeface="Arial" panose="020B0604020202020204" pitchFamily="34" charset="0"/>
              <a:buChar char="•"/>
            </a:pPr>
            <a:r>
              <a:rPr lang="en-US" b="1" dirty="0"/>
              <a:t>How hospitable are you to the brethren?</a:t>
            </a:r>
          </a:p>
          <a:p>
            <a:pPr marL="0" indent="0">
              <a:buFont typeface="Arial" panose="020B0604020202020204" pitchFamily="34" charset="0"/>
              <a:buNone/>
            </a:pPr>
            <a:r>
              <a:rPr lang="en-US" b="1" dirty="0"/>
              <a:t>(Hebrews 13:1-3), </a:t>
            </a:r>
            <a:r>
              <a:rPr lang="en-US" i="1" dirty="0"/>
              <a:t>“Let brotherly love continue.</a:t>
            </a:r>
            <a:r>
              <a:rPr lang="en-US" i="1" baseline="30000" dirty="0"/>
              <a:t> 2</a:t>
            </a:r>
            <a:r>
              <a:rPr lang="en-US" i="1" dirty="0"/>
              <a:t> Do not forget to entertain strangers, for by so doing some have unwittingly entertained angels.</a:t>
            </a:r>
            <a:r>
              <a:rPr lang="en-US" i="1" baseline="30000" dirty="0"/>
              <a:t> 3</a:t>
            </a:r>
            <a:r>
              <a:rPr lang="en-US" i="1" dirty="0"/>
              <a:t> Remember the prisoners as if chained with them—those who are mistreated—since you yourselves are in the body also.”</a:t>
            </a:r>
          </a:p>
          <a:p>
            <a:pPr marL="171450" indent="-171450">
              <a:buFont typeface="Arial" panose="020B0604020202020204" pitchFamily="34" charset="0"/>
              <a:buChar char="•"/>
            </a:pPr>
            <a:r>
              <a:rPr lang="en-US" b="1" dirty="0"/>
              <a:t>How meticulous is your practice of pure religion?</a:t>
            </a:r>
          </a:p>
          <a:p>
            <a:pPr marL="171450" indent="-171450">
              <a:buFont typeface="Arial" panose="020B0604020202020204" pitchFamily="34" charset="0"/>
              <a:buChar char="•"/>
            </a:pPr>
            <a:r>
              <a:rPr lang="en-US" b="1" dirty="0"/>
              <a:t>(James 1:27), “</a:t>
            </a:r>
            <a:r>
              <a:rPr lang="en-US" dirty="0"/>
              <a:t>Pure and undefiled religion before God and the Father is this: to visit orphans and widows in their trouble, and to keep oneself unspotted from the world.”</a:t>
            </a:r>
            <a:endParaRPr lang="en-US" b="1" dirty="0"/>
          </a:p>
          <a:p>
            <a:pPr marL="171450" indent="-171450">
              <a:buFont typeface="Arial" panose="020B0604020202020204" pitchFamily="34" charset="0"/>
              <a:buChar char="•"/>
            </a:pPr>
            <a:r>
              <a:rPr lang="en-US" b="1" dirty="0"/>
              <a:t>What improvements can you make in 2020 so that our spiritual and numerical growth can be achieved?</a:t>
            </a:r>
          </a:p>
          <a:p>
            <a:pPr marL="628650" lvl="1" indent="-171450">
              <a:buFont typeface="Arial" panose="020B0604020202020204" pitchFamily="34" charset="0"/>
              <a:buChar char="•"/>
            </a:pPr>
            <a:r>
              <a:rPr lang="en-US" b="0" dirty="0"/>
              <a:t>Only you can answer that question for yourself, but introspection is truly needed</a:t>
            </a:r>
          </a:p>
          <a:p>
            <a:pPr marL="0" lvl="0" indent="0">
              <a:buFont typeface="Arial" panose="020B0604020202020204" pitchFamily="34" charset="0"/>
              <a:buNone/>
            </a:pPr>
            <a:r>
              <a:rPr lang="en-US" b="1" dirty="0"/>
              <a:t>(James 1:22-25), </a:t>
            </a:r>
            <a:r>
              <a:rPr lang="en-US" b="0" i="1" dirty="0"/>
              <a:t>“But be doers of the word, and not hearers only, deceiving yourselves.</a:t>
            </a:r>
            <a:r>
              <a:rPr lang="en-US" b="0" i="1" baseline="30000" dirty="0"/>
              <a:t> 23</a:t>
            </a:r>
            <a:r>
              <a:rPr lang="en-US" b="0" i="1" dirty="0"/>
              <a:t> For if anyone is a hearer of the word and not a doer, he is like a man observing his natural face in a mirror;</a:t>
            </a:r>
            <a:r>
              <a:rPr lang="en-US" b="0" i="1" baseline="30000" dirty="0"/>
              <a:t> 24</a:t>
            </a:r>
            <a:r>
              <a:rPr lang="en-US" b="0" i="1" dirty="0"/>
              <a:t> for he observes himself, goes away, and immediately forgets what kind of man he was.</a:t>
            </a:r>
            <a:r>
              <a:rPr lang="en-US" b="0" i="1" baseline="30000" dirty="0"/>
              <a:t> 25</a:t>
            </a:r>
            <a:r>
              <a:rPr lang="en-US" b="0" i="1" dirty="0"/>
              <a:t> But he who looks into the perfect law of liberty and continues in it, and is not a forgetful hearer but a doer of the work, this one will be blessed in what he does.”</a:t>
            </a:r>
          </a:p>
        </p:txBody>
      </p:sp>
      <p:sp>
        <p:nvSpPr>
          <p:cNvPr id="4" name="Slide Number Placeholder 3"/>
          <p:cNvSpPr>
            <a:spLocks noGrp="1"/>
          </p:cNvSpPr>
          <p:nvPr>
            <p:ph type="sldNum" sz="quarter" idx="5"/>
          </p:nvPr>
        </p:nvSpPr>
        <p:spPr/>
        <p:txBody>
          <a:bodyPr/>
          <a:lstStyle/>
          <a:p>
            <a:fld id="{CE04A0AD-19B4-4B02-8BCE-12E25A19FC52}" type="slidenum">
              <a:rPr lang="en-US" smtClean="0"/>
              <a:t>3</a:t>
            </a:fld>
            <a:endParaRPr lang="en-US"/>
          </a:p>
        </p:txBody>
      </p:sp>
    </p:spTree>
    <p:extLst>
      <p:ext uri="{BB962C8B-B14F-4D97-AF65-F5344CB8AC3E}">
        <p14:creationId xmlns:p14="http://schemas.microsoft.com/office/powerpoint/2010/main" val="445039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Conclusion</a:t>
            </a:r>
          </a:p>
          <a:p>
            <a:endParaRPr lang="en-US" dirty="0"/>
          </a:p>
          <a:p>
            <a:r>
              <a:rPr lang="en-US" dirty="0"/>
              <a:t>Ultimately, going forward, as it has always been, the future of the West Side congregation is in our hands.</a:t>
            </a:r>
          </a:p>
          <a:p>
            <a:pPr marL="171450" indent="-171450">
              <a:buFont typeface="Arial" panose="020B0604020202020204" pitchFamily="34" charset="0"/>
              <a:buChar char="•"/>
            </a:pPr>
            <a:r>
              <a:rPr lang="en-US" dirty="0"/>
              <a:t>Will our congregation remain faithful in doctrine and practice?</a:t>
            </a:r>
          </a:p>
          <a:p>
            <a:pPr marL="171450" indent="-171450">
              <a:buFont typeface="Arial" panose="020B0604020202020204" pitchFamily="34" charset="0"/>
              <a:buChar char="•"/>
            </a:pPr>
            <a:r>
              <a:rPr lang="en-US" dirty="0"/>
              <a:t>Will be we a beacon of truth and light in a world that so desperately needs it?</a:t>
            </a:r>
          </a:p>
          <a:p>
            <a:pPr marL="171450" indent="-171450">
              <a:buFont typeface="Arial" panose="020B0604020202020204" pitchFamily="34" charset="0"/>
              <a:buChar char="•"/>
            </a:pPr>
            <a:r>
              <a:rPr lang="en-US" dirty="0"/>
              <a:t>Will be pleasing to our Lord in both faithfulness, and a zeal for Him?</a:t>
            </a:r>
          </a:p>
          <a:p>
            <a:pPr marL="171450" indent="-171450">
              <a:buFont typeface="Arial" panose="020B0604020202020204" pitchFamily="34" charset="0"/>
              <a:buChar char="•"/>
            </a:pPr>
            <a:r>
              <a:rPr lang="en-US" b="1" dirty="0"/>
              <a:t>The most important question, Are you willing to do your part in 2020? </a:t>
            </a:r>
          </a:p>
          <a:p>
            <a:endParaRPr lang="en-US" dirty="0"/>
          </a:p>
        </p:txBody>
      </p:sp>
      <p:sp>
        <p:nvSpPr>
          <p:cNvPr id="4" name="Slide Number Placeholder 3"/>
          <p:cNvSpPr>
            <a:spLocks noGrp="1"/>
          </p:cNvSpPr>
          <p:nvPr>
            <p:ph type="sldNum" sz="quarter" idx="5"/>
          </p:nvPr>
        </p:nvSpPr>
        <p:spPr/>
        <p:txBody>
          <a:bodyPr/>
          <a:lstStyle/>
          <a:p>
            <a:fld id="{CE04A0AD-19B4-4B02-8BCE-12E25A19FC52}" type="slidenum">
              <a:rPr lang="en-US" smtClean="0"/>
              <a:t>4</a:t>
            </a:fld>
            <a:endParaRPr lang="en-US"/>
          </a:p>
        </p:txBody>
      </p:sp>
    </p:spTree>
    <p:extLst>
      <p:ext uri="{BB962C8B-B14F-4D97-AF65-F5344CB8AC3E}">
        <p14:creationId xmlns:p14="http://schemas.microsoft.com/office/powerpoint/2010/main" val="1513020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04A0AD-19B4-4B02-8BCE-12E25A19FC52}" type="slidenum">
              <a:rPr lang="en-US" smtClean="0"/>
              <a:t>5</a:t>
            </a:fld>
            <a:endParaRPr lang="en-US"/>
          </a:p>
        </p:txBody>
      </p:sp>
    </p:spTree>
    <p:extLst>
      <p:ext uri="{BB962C8B-B14F-4D97-AF65-F5344CB8AC3E}">
        <p14:creationId xmlns:p14="http://schemas.microsoft.com/office/powerpoint/2010/main" val="209968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59873-540E-46A8-B763-9446AF02D1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925308-8D6C-4824-827D-66B6D727E3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16A3FE-CC9E-496B-84E7-098E01C353F2}"/>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5" name="Footer Placeholder 4">
            <a:extLst>
              <a:ext uri="{FF2B5EF4-FFF2-40B4-BE49-F238E27FC236}">
                <a16:creationId xmlns:a16="http://schemas.microsoft.com/office/drawing/2014/main" id="{0F049AE6-71F5-43A0-AE3C-9AEF2D335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13C6A-B1C2-4C42-AF23-DC6C711A601F}"/>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150592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A9DB4-A526-40D0-8282-6FF348AA37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E1DA4F-DC37-449D-8962-CAB9233004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E8CB62-616D-4634-81CB-D445EA6F9832}"/>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5" name="Footer Placeholder 4">
            <a:extLst>
              <a:ext uri="{FF2B5EF4-FFF2-40B4-BE49-F238E27FC236}">
                <a16:creationId xmlns:a16="http://schemas.microsoft.com/office/drawing/2014/main" id="{A26DB9B3-404D-4FB2-AB1A-C77483093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85A48-AC66-4D7D-B323-60106609924B}"/>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355195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8B6B32-40ED-489D-8AAF-EB5051A88A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8218CD-78D3-4BFC-A522-C56C31A50A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4432B-D161-4BDA-975D-742D32063B76}"/>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5" name="Footer Placeholder 4">
            <a:extLst>
              <a:ext uri="{FF2B5EF4-FFF2-40B4-BE49-F238E27FC236}">
                <a16:creationId xmlns:a16="http://schemas.microsoft.com/office/drawing/2014/main" id="{B34B6077-D9B9-4A76-8BD3-2A7C34385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0D041-4E6E-45BA-A49D-7852F0B5FB4B}"/>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186307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56442-705B-483F-9BC1-7460780327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3611E6-8E1B-4F6A-BF6B-794B07AC36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C0825-C368-49E3-B71A-4DB0941DC4B9}"/>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5" name="Footer Placeholder 4">
            <a:extLst>
              <a:ext uri="{FF2B5EF4-FFF2-40B4-BE49-F238E27FC236}">
                <a16:creationId xmlns:a16="http://schemas.microsoft.com/office/drawing/2014/main" id="{B89CFDE4-FD67-417E-ACE8-1ECC8B7472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289E0-C4B9-4794-9A36-2CA9633735E0}"/>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69436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F34F-AD97-41D6-B84A-CD6B601016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721E01-B019-46BF-A528-2AC29E080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6EE537-7195-4190-B393-FB18CF0EB481}"/>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5" name="Footer Placeholder 4">
            <a:extLst>
              <a:ext uri="{FF2B5EF4-FFF2-40B4-BE49-F238E27FC236}">
                <a16:creationId xmlns:a16="http://schemas.microsoft.com/office/drawing/2014/main" id="{D312CA9F-2C10-4643-BF0B-0E01DFD35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72D1-F684-44BA-94AA-0DE4FCA68B91}"/>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1268544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E5BF4-27E2-4AAD-AE91-4DD12A100B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E1D16B-434E-41F5-B29B-D8E5FA6304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3B5F19-A5A7-41A4-9E26-F9F09BE8CF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D78234-6880-40B6-B788-D5D1BCB8CB1A}"/>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6" name="Footer Placeholder 5">
            <a:extLst>
              <a:ext uri="{FF2B5EF4-FFF2-40B4-BE49-F238E27FC236}">
                <a16:creationId xmlns:a16="http://schemas.microsoft.com/office/drawing/2014/main" id="{B8C25107-7B85-4E0C-9BCD-8DFE19E97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051097-66D4-4D13-B650-2B96DC9FCAE8}"/>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184177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3401F-36DF-4CAF-8BB4-A1B2329C95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E89BE8-363B-41C1-9178-70297AD230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BD84E1-00EF-4B6B-97B7-536E49758A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1B0F89-5AD5-4E66-99EB-5AF20DE75E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9A6DE3-888F-4780-A03C-6CA950AB0F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2546A8-4A2D-4629-9E8A-7C04900DD63A}"/>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8" name="Footer Placeholder 7">
            <a:extLst>
              <a:ext uri="{FF2B5EF4-FFF2-40B4-BE49-F238E27FC236}">
                <a16:creationId xmlns:a16="http://schemas.microsoft.com/office/drawing/2014/main" id="{C6D676E0-B75B-4D00-8606-69CE581D6F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EF2A25-5804-4F9F-90CF-FDE23E57B7EC}"/>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60370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0BA44-C200-49F0-A2EB-20E3D3428F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4DD998-7221-48A5-91D1-B73FF6906E8C}"/>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4" name="Footer Placeholder 3">
            <a:extLst>
              <a:ext uri="{FF2B5EF4-FFF2-40B4-BE49-F238E27FC236}">
                <a16:creationId xmlns:a16="http://schemas.microsoft.com/office/drawing/2014/main" id="{C8E8712B-5EF6-4444-8DDE-3BD4217919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6F881A-45F4-4F8E-81DC-2371EAB7F617}"/>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601211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D8506C-9484-4929-B9C3-78615C47534E}"/>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3" name="Footer Placeholder 2">
            <a:extLst>
              <a:ext uri="{FF2B5EF4-FFF2-40B4-BE49-F238E27FC236}">
                <a16:creationId xmlns:a16="http://schemas.microsoft.com/office/drawing/2014/main" id="{21594935-54BF-4D3A-BB9F-BA5E7AE23B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A2C118-5880-4A0B-A067-63BA349C0013}"/>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56712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16FD-D0B5-447E-8901-04B7612BC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E3CD7C-55AF-4B0D-A470-B6D1941EC2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912CD9-32FC-4C95-816D-E0E72AB2F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B247B1-4D3C-4B88-A5E9-6C6BB835DDF3}"/>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6" name="Footer Placeholder 5">
            <a:extLst>
              <a:ext uri="{FF2B5EF4-FFF2-40B4-BE49-F238E27FC236}">
                <a16:creationId xmlns:a16="http://schemas.microsoft.com/office/drawing/2014/main" id="{64770392-0561-4F8C-B7D2-7AB428505D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33A606-68A1-4450-990B-E61982424F1C}"/>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256678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9B1F2-E5B4-42EE-AD0E-A4F76783C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EF2DCF-0CE9-4966-98B3-158E0F2878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A7C71B-D22E-4141-B97F-DF21B9BE8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5157D-C961-4A8A-A486-15A7000E4F38}"/>
              </a:ext>
            </a:extLst>
          </p:cNvPr>
          <p:cNvSpPr>
            <a:spLocks noGrp="1"/>
          </p:cNvSpPr>
          <p:nvPr>
            <p:ph type="dt" sz="half" idx="10"/>
          </p:nvPr>
        </p:nvSpPr>
        <p:spPr/>
        <p:txBody>
          <a:bodyPr/>
          <a:lstStyle/>
          <a:p>
            <a:fld id="{22092054-D911-414D-9E2A-871CEC0797C1}" type="datetimeFigureOut">
              <a:rPr lang="en-US" smtClean="0"/>
              <a:t>3/3/2020</a:t>
            </a:fld>
            <a:endParaRPr lang="en-US"/>
          </a:p>
        </p:txBody>
      </p:sp>
      <p:sp>
        <p:nvSpPr>
          <p:cNvPr id="6" name="Footer Placeholder 5">
            <a:extLst>
              <a:ext uri="{FF2B5EF4-FFF2-40B4-BE49-F238E27FC236}">
                <a16:creationId xmlns:a16="http://schemas.microsoft.com/office/drawing/2014/main" id="{0C8095F0-567D-4A28-A1B2-016439F41E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4025AD-C5A3-4325-9568-D29CF4A121A5}"/>
              </a:ext>
            </a:extLst>
          </p:cNvPr>
          <p:cNvSpPr>
            <a:spLocks noGrp="1"/>
          </p:cNvSpPr>
          <p:nvPr>
            <p:ph type="sldNum" sz="quarter" idx="12"/>
          </p:nvPr>
        </p:nvSpPr>
        <p:spPr/>
        <p:txBody>
          <a:bodyPr/>
          <a:lstStyle/>
          <a:p>
            <a:fld id="{5ACDD583-46C1-4F4C-9972-907E5BE6B508}" type="slidenum">
              <a:rPr lang="en-US" smtClean="0"/>
              <a:t>‹#›</a:t>
            </a:fld>
            <a:endParaRPr lang="en-US"/>
          </a:p>
        </p:txBody>
      </p:sp>
    </p:spTree>
    <p:extLst>
      <p:ext uri="{BB962C8B-B14F-4D97-AF65-F5344CB8AC3E}">
        <p14:creationId xmlns:p14="http://schemas.microsoft.com/office/powerpoint/2010/main" val="41562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299FB1-844F-45D1-BE67-6D2B7DB32A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6963F8-518F-426B-BB25-F70DA87005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922042-621A-43BE-B464-B7A59A76B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92054-D911-414D-9E2A-871CEC0797C1}" type="datetimeFigureOut">
              <a:rPr lang="en-US" smtClean="0"/>
              <a:t>3/3/2020</a:t>
            </a:fld>
            <a:endParaRPr lang="en-US"/>
          </a:p>
        </p:txBody>
      </p:sp>
      <p:sp>
        <p:nvSpPr>
          <p:cNvPr id="5" name="Footer Placeholder 4">
            <a:extLst>
              <a:ext uri="{FF2B5EF4-FFF2-40B4-BE49-F238E27FC236}">
                <a16:creationId xmlns:a16="http://schemas.microsoft.com/office/drawing/2014/main" id="{1A26A10E-D3CD-47F7-B8D3-FFACFD20B4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C3A5B1-FFBD-4F29-B261-67B80B322D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DD583-46C1-4F4C-9972-907E5BE6B508}" type="slidenum">
              <a:rPr lang="en-US" smtClean="0"/>
              <a:t>‹#›</a:t>
            </a:fld>
            <a:endParaRPr lang="en-US"/>
          </a:p>
        </p:txBody>
      </p:sp>
    </p:spTree>
    <p:extLst>
      <p:ext uri="{BB962C8B-B14F-4D97-AF65-F5344CB8AC3E}">
        <p14:creationId xmlns:p14="http://schemas.microsoft.com/office/powerpoint/2010/main" val="3434676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78572-150C-49FF-A64F-282D5E2A44BC}"/>
              </a:ext>
            </a:extLst>
          </p:cNvPr>
          <p:cNvSpPr>
            <a:spLocks noGrp="1"/>
          </p:cNvSpPr>
          <p:nvPr>
            <p:ph type="ctrTitle"/>
          </p:nvPr>
        </p:nvSpPr>
        <p:spPr>
          <a:xfrm>
            <a:off x="1524000" y="246063"/>
            <a:ext cx="9144000" cy="1655762"/>
          </a:xfrm>
        </p:spPr>
        <p:txBody>
          <a:bodyPr>
            <a:normAutofit/>
          </a:bodyPr>
          <a:lstStyle/>
          <a:p>
            <a:r>
              <a:rPr lang="en-US" sz="10000" dirty="0">
                <a:latin typeface="Cookie" panose="02000000000000000000" pitchFamily="2" charset="0"/>
              </a:rPr>
              <a:t>Growth of the Body</a:t>
            </a:r>
          </a:p>
        </p:txBody>
      </p:sp>
      <p:sp>
        <p:nvSpPr>
          <p:cNvPr id="3" name="Subtitle 2">
            <a:extLst>
              <a:ext uri="{FF2B5EF4-FFF2-40B4-BE49-F238E27FC236}">
                <a16:creationId xmlns:a16="http://schemas.microsoft.com/office/drawing/2014/main" id="{077FC7DA-5A2A-4C0C-ABC3-82FB6A072142}"/>
              </a:ext>
            </a:extLst>
          </p:cNvPr>
          <p:cNvSpPr>
            <a:spLocks noGrp="1"/>
          </p:cNvSpPr>
          <p:nvPr>
            <p:ph type="subTitle" idx="1"/>
          </p:nvPr>
        </p:nvSpPr>
        <p:spPr>
          <a:xfrm>
            <a:off x="1333500" y="2038350"/>
            <a:ext cx="9829800" cy="4419600"/>
          </a:xfrm>
        </p:spPr>
        <p:txBody>
          <a:bodyPr>
            <a:noAutofit/>
          </a:bodyPr>
          <a:lstStyle/>
          <a:p>
            <a:pPr indent="457200" algn="l"/>
            <a:r>
              <a:rPr lang="en-US" sz="4400" dirty="0"/>
              <a:t>“From whom the whole body, joined and knit together </a:t>
            </a:r>
            <a:r>
              <a:rPr lang="en-US" sz="4400" b="1" dirty="0"/>
              <a:t>by what every joint supplies</a:t>
            </a:r>
            <a:r>
              <a:rPr lang="en-US" sz="4400" dirty="0"/>
              <a:t>, according to the effective working </a:t>
            </a:r>
            <a:r>
              <a:rPr lang="en-US" sz="4400" b="1" dirty="0"/>
              <a:t>by which every part does its share</a:t>
            </a:r>
            <a:r>
              <a:rPr lang="en-US" sz="4400" dirty="0"/>
              <a:t>, causes growth of the body for the edifying of itself in love.”</a:t>
            </a:r>
          </a:p>
          <a:p>
            <a:pPr algn="l"/>
            <a:r>
              <a:rPr lang="en-US" sz="4000" i="1" dirty="0"/>
              <a:t>                                                        Ephesians 4:16</a:t>
            </a:r>
          </a:p>
        </p:txBody>
      </p:sp>
    </p:spTree>
    <p:extLst>
      <p:ext uri="{BB962C8B-B14F-4D97-AF65-F5344CB8AC3E}">
        <p14:creationId xmlns:p14="http://schemas.microsoft.com/office/powerpoint/2010/main" val="324431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3B0A8-0F0F-48C4-A250-CCCE86A870C8}"/>
              </a:ext>
            </a:extLst>
          </p:cNvPr>
          <p:cNvSpPr>
            <a:spLocks noGrp="1"/>
          </p:cNvSpPr>
          <p:nvPr>
            <p:ph type="title"/>
          </p:nvPr>
        </p:nvSpPr>
        <p:spPr>
          <a:xfrm>
            <a:off x="1228725" y="104776"/>
            <a:ext cx="9734550" cy="1057274"/>
          </a:xfrm>
        </p:spPr>
        <p:txBody>
          <a:bodyPr>
            <a:normAutofit/>
          </a:bodyPr>
          <a:lstStyle/>
          <a:p>
            <a:pPr algn="ctr"/>
            <a:r>
              <a:rPr lang="en-US" sz="6600" dirty="0">
                <a:latin typeface="Cookie" panose="02000000000000000000" pitchFamily="2" charset="0"/>
              </a:rPr>
              <a:t>What We Need in the New Year</a:t>
            </a:r>
          </a:p>
        </p:txBody>
      </p:sp>
      <p:sp>
        <p:nvSpPr>
          <p:cNvPr id="3" name="Text Placeholder 2">
            <a:extLst>
              <a:ext uri="{FF2B5EF4-FFF2-40B4-BE49-F238E27FC236}">
                <a16:creationId xmlns:a16="http://schemas.microsoft.com/office/drawing/2014/main" id="{BC25A2EB-CB45-4319-B821-2B407958318D}"/>
              </a:ext>
            </a:extLst>
          </p:cNvPr>
          <p:cNvSpPr>
            <a:spLocks noGrp="1"/>
          </p:cNvSpPr>
          <p:nvPr>
            <p:ph type="body" idx="1"/>
          </p:nvPr>
        </p:nvSpPr>
        <p:spPr>
          <a:xfrm>
            <a:off x="1228725" y="1014413"/>
            <a:ext cx="4768850" cy="823912"/>
          </a:xfrm>
        </p:spPr>
        <p:txBody>
          <a:bodyPr>
            <a:normAutofit/>
          </a:bodyPr>
          <a:lstStyle/>
          <a:p>
            <a:pPr algn="ctr"/>
            <a:r>
              <a:rPr lang="en-US" sz="4400" dirty="0"/>
              <a:t>Faithfulness</a:t>
            </a:r>
          </a:p>
        </p:txBody>
      </p:sp>
      <p:sp>
        <p:nvSpPr>
          <p:cNvPr id="4" name="Content Placeholder 3">
            <a:extLst>
              <a:ext uri="{FF2B5EF4-FFF2-40B4-BE49-F238E27FC236}">
                <a16:creationId xmlns:a16="http://schemas.microsoft.com/office/drawing/2014/main" id="{BB62FF4C-35A8-4DD1-8260-7CD6C0E893F9}"/>
              </a:ext>
            </a:extLst>
          </p:cNvPr>
          <p:cNvSpPr>
            <a:spLocks noGrp="1"/>
          </p:cNvSpPr>
          <p:nvPr>
            <p:ph sz="half" idx="2"/>
          </p:nvPr>
        </p:nvSpPr>
        <p:spPr>
          <a:xfrm>
            <a:off x="1228725" y="1838324"/>
            <a:ext cx="4768850" cy="4914900"/>
          </a:xfrm>
        </p:spPr>
        <p:txBody>
          <a:bodyPr>
            <a:normAutofit fontScale="92500"/>
          </a:bodyPr>
          <a:lstStyle/>
          <a:p>
            <a:pPr marL="0" indent="0">
              <a:buNone/>
            </a:pPr>
            <a:r>
              <a:rPr lang="en-US" sz="3200" i="1" dirty="0"/>
              <a:t>“cannot bear those who are evil” </a:t>
            </a:r>
            <a:r>
              <a:rPr lang="en-US" sz="3200" dirty="0"/>
              <a:t>(2:2)</a:t>
            </a:r>
          </a:p>
          <a:p>
            <a:pPr marL="0" indent="0">
              <a:buNone/>
            </a:pPr>
            <a:r>
              <a:rPr lang="en-US" sz="3200" i="1" dirty="0"/>
              <a:t>“faithful unto death” </a:t>
            </a:r>
            <a:r>
              <a:rPr lang="en-US" sz="3200" dirty="0"/>
              <a:t>(2:10)</a:t>
            </a:r>
          </a:p>
          <a:p>
            <a:pPr marL="0" indent="0">
              <a:buNone/>
            </a:pPr>
            <a:r>
              <a:rPr lang="en-US" sz="3200" i="1" dirty="0"/>
              <a:t>“hold the doctrine of Balaam/Nicolaitans”      </a:t>
            </a:r>
            <a:r>
              <a:rPr lang="en-US" sz="3200" dirty="0"/>
              <a:t>(2:14-15)</a:t>
            </a:r>
          </a:p>
          <a:p>
            <a:pPr marL="0" indent="0">
              <a:buNone/>
            </a:pPr>
            <a:r>
              <a:rPr lang="en-US" sz="3200" i="1" dirty="0"/>
              <a:t>“you allow that woman Jezebel” </a:t>
            </a:r>
            <a:r>
              <a:rPr lang="en-US" sz="3200" dirty="0"/>
              <a:t>(2:20)</a:t>
            </a:r>
          </a:p>
        </p:txBody>
      </p:sp>
      <p:sp>
        <p:nvSpPr>
          <p:cNvPr id="5" name="Text Placeholder 4">
            <a:extLst>
              <a:ext uri="{FF2B5EF4-FFF2-40B4-BE49-F238E27FC236}">
                <a16:creationId xmlns:a16="http://schemas.microsoft.com/office/drawing/2014/main" id="{85D0532A-4937-4388-9CCA-8E68963CF27A}"/>
              </a:ext>
            </a:extLst>
          </p:cNvPr>
          <p:cNvSpPr>
            <a:spLocks noGrp="1"/>
          </p:cNvSpPr>
          <p:nvPr>
            <p:ph type="body" sz="quarter" idx="3"/>
          </p:nvPr>
        </p:nvSpPr>
        <p:spPr>
          <a:xfrm>
            <a:off x="6172200" y="1014413"/>
            <a:ext cx="4791075" cy="823912"/>
          </a:xfrm>
        </p:spPr>
        <p:txBody>
          <a:bodyPr>
            <a:normAutofit/>
          </a:bodyPr>
          <a:lstStyle/>
          <a:p>
            <a:pPr algn="ctr"/>
            <a:r>
              <a:rPr lang="en-US" sz="4400" dirty="0"/>
              <a:t>Zeal</a:t>
            </a:r>
          </a:p>
        </p:txBody>
      </p:sp>
      <p:sp>
        <p:nvSpPr>
          <p:cNvPr id="6" name="Content Placeholder 5">
            <a:extLst>
              <a:ext uri="{FF2B5EF4-FFF2-40B4-BE49-F238E27FC236}">
                <a16:creationId xmlns:a16="http://schemas.microsoft.com/office/drawing/2014/main" id="{D5C2B61A-6C19-468C-84D8-84A24A5FBA59}"/>
              </a:ext>
            </a:extLst>
          </p:cNvPr>
          <p:cNvSpPr>
            <a:spLocks noGrp="1"/>
          </p:cNvSpPr>
          <p:nvPr>
            <p:ph sz="quarter" idx="4"/>
          </p:nvPr>
        </p:nvSpPr>
        <p:spPr>
          <a:xfrm>
            <a:off x="6172200" y="1838325"/>
            <a:ext cx="4791075" cy="4752974"/>
          </a:xfrm>
        </p:spPr>
        <p:txBody>
          <a:bodyPr>
            <a:normAutofit fontScale="92500"/>
          </a:bodyPr>
          <a:lstStyle/>
          <a:p>
            <a:pPr marL="0" indent="0">
              <a:buNone/>
            </a:pPr>
            <a:r>
              <a:rPr lang="en-US" sz="3200" i="1" dirty="0"/>
              <a:t>“left your first love” </a:t>
            </a:r>
            <a:r>
              <a:rPr lang="en-US" sz="3200" dirty="0"/>
              <a:t>(2:4)</a:t>
            </a:r>
          </a:p>
          <a:p>
            <a:pPr marL="0" indent="0">
              <a:buNone/>
            </a:pPr>
            <a:r>
              <a:rPr lang="en-US" sz="3200" i="1" dirty="0"/>
              <a:t>“as for your works, the last are more than the first” </a:t>
            </a:r>
            <a:r>
              <a:rPr lang="en-US" sz="3200" dirty="0"/>
              <a:t>(2:19)</a:t>
            </a:r>
          </a:p>
          <a:p>
            <a:pPr marL="0" indent="0">
              <a:buNone/>
            </a:pPr>
            <a:r>
              <a:rPr lang="en-US" sz="3200" i="1" dirty="0"/>
              <a:t>“you have a name that you are alive, but you are dead” </a:t>
            </a:r>
            <a:r>
              <a:rPr lang="en-US" sz="3200" dirty="0"/>
              <a:t>(3:1)</a:t>
            </a:r>
          </a:p>
          <a:p>
            <a:pPr marL="0" indent="0">
              <a:buNone/>
            </a:pPr>
            <a:r>
              <a:rPr lang="en-US" sz="3200" i="1" dirty="0"/>
              <a:t>“you have kept my command to persevere” </a:t>
            </a:r>
            <a:r>
              <a:rPr lang="en-US" sz="3200" dirty="0"/>
              <a:t>(3:10)</a:t>
            </a:r>
          </a:p>
          <a:p>
            <a:pPr marL="0" indent="0">
              <a:buNone/>
            </a:pPr>
            <a:r>
              <a:rPr lang="en-US" sz="3200" i="1" dirty="0"/>
              <a:t>“you are lukewarm” </a:t>
            </a:r>
            <a:r>
              <a:rPr lang="en-US" sz="3200" dirty="0"/>
              <a:t>(3:15)</a:t>
            </a:r>
          </a:p>
        </p:txBody>
      </p:sp>
    </p:spTree>
    <p:extLst>
      <p:ext uri="{BB962C8B-B14F-4D97-AF65-F5344CB8AC3E}">
        <p14:creationId xmlns:p14="http://schemas.microsoft.com/office/powerpoint/2010/main" val="297739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5F082-7ABF-48BB-877B-74F52B49AC10}"/>
              </a:ext>
            </a:extLst>
          </p:cNvPr>
          <p:cNvSpPr>
            <a:spLocks noGrp="1"/>
          </p:cNvSpPr>
          <p:nvPr>
            <p:ph type="title"/>
          </p:nvPr>
        </p:nvSpPr>
        <p:spPr>
          <a:xfrm>
            <a:off x="1238250" y="-15875"/>
            <a:ext cx="9734550" cy="1558925"/>
          </a:xfrm>
        </p:spPr>
        <p:txBody>
          <a:bodyPr>
            <a:normAutofit/>
          </a:bodyPr>
          <a:lstStyle/>
          <a:p>
            <a:pPr algn="ctr"/>
            <a:r>
              <a:rPr lang="en-US" sz="6000" dirty="0">
                <a:latin typeface="Cookie" panose="02000000000000000000" pitchFamily="2" charset="0"/>
              </a:rPr>
              <a:t>The Key is the Individual!</a:t>
            </a:r>
            <a:br>
              <a:rPr lang="en-US" dirty="0"/>
            </a:br>
            <a:r>
              <a:rPr lang="en-US" sz="3600" dirty="0"/>
              <a:t>(Ephesians 4:11-14)</a:t>
            </a:r>
          </a:p>
        </p:txBody>
      </p:sp>
      <p:sp>
        <p:nvSpPr>
          <p:cNvPr id="3" name="Content Placeholder 2">
            <a:extLst>
              <a:ext uri="{FF2B5EF4-FFF2-40B4-BE49-F238E27FC236}">
                <a16:creationId xmlns:a16="http://schemas.microsoft.com/office/drawing/2014/main" id="{73491F54-FC51-4486-8EEB-AB979D2D591F}"/>
              </a:ext>
            </a:extLst>
          </p:cNvPr>
          <p:cNvSpPr>
            <a:spLocks noGrp="1"/>
          </p:cNvSpPr>
          <p:nvPr>
            <p:ph sz="half" idx="1"/>
          </p:nvPr>
        </p:nvSpPr>
        <p:spPr>
          <a:xfrm>
            <a:off x="1238250" y="1543050"/>
            <a:ext cx="4857750" cy="5181599"/>
          </a:xfrm>
        </p:spPr>
        <p:txBody>
          <a:bodyPr>
            <a:normAutofit fontScale="92500"/>
          </a:bodyPr>
          <a:lstStyle/>
          <a:p>
            <a:r>
              <a:rPr lang="en-US" sz="3600" dirty="0"/>
              <a:t>How liberal is our/your giving?</a:t>
            </a:r>
          </a:p>
          <a:p>
            <a:r>
              <a:rPr lang="en-US" sz="3600" dirty="0"/>
              <a:t>How faithful is our/your attendance?</a:t>
            </a:r>
          </a:p>
          <a:p>
            <a:r>
              <a:rPr lang="en-US" sz="3600" dirty="0"/>
              <a:t>How involved are we/you in our congregation’s work and worship?</a:t>
            </a:r>
          </a:p>
          <a:p>
            <a:r>
              <a:rPr lang="en-US" sz="3600" dirty="0"/>
              <a:t>What are our/your personal devotional habits?</a:t>
            </a:r>
          </a:p>
        </p:txBody>
      </p:sp>
      <p:sp>
        <p:nvSpPr>
          <p:cNvPr id="4" name="Content Placeholder 3">
            <a:extLst>
              <a:ext uri="{FF2B5EF4-FFF2-40B4-BE49-F238E27FC236}">
                <a16:creationId xmlns:a16="http://schemas.microsoft.com/office/drawing/2014/main" id="{24FBEB2E-6A85-4182-BB4B-800974ABBBAD}"/>
              </a:ext>
            </a:extLst>
          </p:cNvPr>
          <p:cNvSpPr>
            <a:spLocks noGrp="1"/>
          </p:cNvSpPr>
          <p:nvPr>
            <p:ph sz="half" idx="2"/>
          </p:nvPr>
        </p:nvSpPr>
        <p:spPr>
          <a:xfrm>
            <a:off x="6172200" y="1543050"/>
            <a:ext cx="4800600" cy="5314949"/>
          </a:xfrm>
        </p:spPr>
        <p:txBody>
          <a:bodyPr>
            <a:normAutofit fontScale="92500"/>
          </a:bodyPr>
          <a:lstStyle/>
          <a:p>
            <a:r>
              <a:rPr lang="en-US" sz="3600" dirty="0"/>
              <a:t>How hospitable are we/you to the brethren?</a:t>
            </a:r>
          </a:p>
          <a:p>
            <a:r>
              <a:rPr lang="en-US" sz="3600" dirty="0"/>
              <a:t>How meticulous is our/your practice of pure religion?</a:t>
            </a:r>
          </a:p>
          <a:p>
            <a:r>
              <a:rPr lang="en-US" sz="3600" dirty="0"/>
              <a:t>What improvements can we/you make in 2020 so that our spiritual and numerical growth can be achieved?</a:t>
            </a:r>
          </a:p>
        </p:txBody>
      </p:sp>
    </p:spTree>
    <p:extLst>
      <p:ext uri="{BB962C8B-B14F-4D97-AF65-F5344CB8AC3E}">
        <p14:creationId xmlns:p14="http://schemas.microsoft.com/office/powerpoint/2010/main" val="157193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54B2F-581E-4C7A-A008-A002076993D7}"/>
              </a:ext>
            </a:extLst>
          </p:cNvPr>
          <p:cNvSpPr>
            <a:spLocks noGrp="1"/>
          </p:cNvSpPr>
          <p:nvPr>
            <p:ph type="ctrTitle"/>
          </p:nvPr>
        </p:nvSpPr>
        <p:spPr>
          <a:xfrm>
            <a:off x="1524000" y="533401"/>
            <a:ext cx="9144000" cy="1655762"/>
          </a:xfrm>
        </p:spPr>
        <p:txBody>
          <a:bodyPr anchor="t">
            <a:normAutofit/>
          </a:bodyPr>
          <a:lstStyle/>
          <a:p>
            <a:r>
              <a:rPr lang="en-US" sz="10000" dirty="0">
                <a:latin typeface="Cookie" panose="02000000000000000000" pitchFamily="2" charset="0"/>
              </a:rPr>
              <a:t>Conclusion</a:t>
            </a:r>
          </a:p>
        </p:txBody>
      </p:sp>
      <p:sp>
        <p:nvSpPr>
          <p:cNvPr id="3" name="Subtitle 2">
            <a:extLst>
              <a:ext uri="{FF2B5EF4-FFF2-40B4-BE49-F238E27FC236}">
                <a16:creationId xmlns:a16="http://schemas.microsoft.com/office/drawing/2014/main" id="{26E21475-B16A-480A-8031-03A31E40C15E}"/>
              </a:ext>
            </a:extLst>
          </p:cNvPr>
          <p:cNvSpPr>
            <a:spLocks noGrp="1"/>
          </p:cNvSpPr>
          <p:nvPr>
            <p:ph type="subTitle" idx="1"/>
          </p:nvPr>
        </p:nvSpPr>
        <p:spPr>
          <a:xfrm>
            <a:off x="1295400" y="2362199"/>
            <a:ext cx="9658350" cy="3676649"/>
          </a:xfrm>
        </p:spPr>
        <p:txBody>
          <a:bodyPr>
            <a:noAutofit/>
          </a:bodyPr>
          <a:lstStyle/>
          <a:p>
            <a:r>
              <a:rPr lang="en-US" sz="4400" dirty="0"/>
              <a:t>Ultimately, as it has always been, the future of the West Side congregation</a:t>
            </a:r>
            <a:br>
              <a:rPr lang="en-US" sz="4400" dirty="0"/>
            </a:br>
            <a:r>
              <a:rPr lang="en-US" sz="4400" dirty="0"/>
              <a:t> is in our own hands.</a:t>
            </a:r>
          </a:p>
          <a:p>
            <a:endParaRPr lang="en-US" sz="1000" dirty="0"/>
          </a:p>
          <a:p>
            <a:r>
              <a:rPr lang="en-US" sz="4400" b="1" dirty="0"/>
              <a:t>Are you willing to do your part in 2020?</a:t>
            </a:r>
          </a:p>
        </p:txBody>
      </p:sp>
    </p:spTree>
    <p:extLst>
      <p:ext uri="{BB962C8B-B14F-4D97-AF65-F5344CB8AC3E}">
        <p14:creationId xmlns:p14="http://schemas.microsoft.com/office/powerpoint/2010/main" val="1093418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2155E-BCFE-4BD2-8577-2BCF1BF18F78}"/>
              </a:ext>
            </a:extLst>
          </p:cNvPr>
          <p:cNvSpPr>
            <a:spLocks noGrp="1"/>
          </p:cNvSpPr>
          <p:nvPr>
            <p:ph type="ctrTitle"/>
          </p:nvPr>
        </p:nvSpPr>
        <p:spPr>
          <a:xfrm>
            <a:off x="1524000" y="150813"/>
            <a:ext cx="9144000" cy="877887"/>
          </a:xfrm>
        </p:spPr>
        <p:txBody>
          <a:bodyPr>
            <a:normAutofit/>
          </a:bodyPr>
          <a:lstStyle/>
          <a:p>
            <a:r>
              <a:rPr lang="en-US" sz="4400" b="1" dirty="0"/>
              <a:t>Scripture References Used in this Lesson</a:t>
            </a:r>
          </a:p>
        </p:txBody>
      </p:sp>
      <p:sp>
        <p:nvSpPr>
          <p:cNvPr id="3" name="Subtitle 2">
            <a:extLst>
              <a:ext uri="{FF2B5EF4-FFF2-40B4-BE49-F238E27FC236}">
                <a16:creationId xmlns:a16="http://schemas.microsoft.com/office/drawing/2014/main" id="{7049E627-06F9-4C6E-B513-E647F784FCEA}"/>
              </a:ext>
            </a:extLst>
          </p:cNvPr>
          <p:cNvSpPr>
            <a:spLocks noGrp="1"/>
          </p:cNvSpPr>
          <p:nvPr>
            <p:ph type="subTitle" idx="1"/>
          </p:nvPr>
        </p:nvSpPr>
        <p:spPr>
          <a:xfrm>
            <a:off x="1524000" y="1181100"/>
            <a:ext cx="9144000" cy="5334000"/>
          </a:xfrm>
        </p:spPr>
        <p:txBody>
          <a:bodyPr/>
          <a:lstStyle/>
          <a:p>
            <a:pPr marL="342900" indent="-342900" algn="l">
              <a:buFont typeface="Arial" panose="020B0604020202020204" pitchFamily="34" charset="0"/>
              <a:buChar char="•"/>
            </a:pPr>
            <a:r>
              <a:rPr lang="en-US" sz="3200" dirty="0"/>
              <a:t>Introduction:  James 1:2-4; 1 Peter 1:6-9</a:t>
            </a:r>
          </a:p>
          <a:p>
            <a:pPr marL="342900" indent="-342900" algn="l">
              <a:buFont typeface="Arial" panose="020B0604020202020204" pitchFamily="34" charset="0"/>
              <a:buChar char="•"/>
            </a:pPr>
            <a:r>
              <a:rPr lang="en-US" sz="3200" dirty="0"/>
              <a:t>What we need in the New Year:  Revelation 2 &amp; 3</a:t>
            </a:r>
          </a:p>
          <a:p>
            <a:pPr marL="342900" indent="-342900" algn="l">
              <a:buFont typeface="Arial" panose="020B0604020202020204" pitchFamily="34" charset="0"/>
              <a:buChar char="•"/>
            </a:pPr>
            <a:r>
              <a:rPr lang="en-US" sz="3200" dirty="0"/>
              <a:t>The Key is the Individual!: Ephesians 4:11-16</a:t>
            </a:r>
          </a:p>
          <a:p>
            <a:pPr marL="800100" lvl="1" indent="-342900" algn="l">
              <a:buFont typeface="Arial" panose="020B0604020202020204" pitchFamily="34" charset="0"/>
              <a:buChar char="•"/>
            </a:pPr>
            <a:r>
              <a:rPr lang="en-US" sz="3200" dirty="0"/>
              <a:t>Giving: 2 Corinthians 9:6-7</a:t>
            </a:r>
          </a:p>
          <a:p>
            <a:pPr marL="800100" lvl="1" indent="-342900" algn="l">
              <a:buFont typeface="Arial" panose="020B0604020202020204" pitchFamily="34" charset="0"/>
              <a:buChar char="•"/>
            </a:pPr>
            <a:r>
              <a:rPr lang="en-US" sz="3200" dirty="0"/>
              <a:t>Attendance: Hebrews 10:24-25</a:t>
            </a:r>
          </a:p>
          <a:p>
            <a:pPr marL="800100" lvl="1" indent="-342900" algn="l">
              <a:buFont typeface="Arial" panose="020B0604020202020204" pitchFamily="34" charset="0"/>
              <a:buChar char="•"/>
            </a:pPr>
            <a:r>
              <a:rPr lang="en-US" sz="3200" dirty="0"/>
              <a:t>Involvement: 1 Corinthians 4:1-2</a:t>
            </a:r>
          </a:p>
          <a:p>
            <a:pPr marL="800100" lvl="1" indent="-342900" algn="l">
              <a:buFont typeface="Arial" panose="020B0604020202020204" pitchFamily="34" charset="0"/>
              <a:buChar char="•"/>
            </a:pPr>
            <a:r>
              <a:rPr lang="en-US" sz="3200" dirty="0"/>
              <a:t>Personal Devotion: 2 Timothy 2:15;                           1 Thessalonians 5:17; Philippians 4:8</a:t>
            </a:r>
          </a:p>
          <a:p>
            <a:pPr marL="800100" lvl="1" indent="-342900" algn="l">
              <a:buFont typeface="Arial" panose="020B0604020202020204" pitchFamily="34" charset="0"/>
              <a:buChar char="•"/>
            </a:pPr>
            <a:r>
              <a:rPr lang="en-US" sz="3200" dirty="0"/>
              <a:t>Hospitality: Hebrews 13:1-3</a:t>
            </a:r>
          </a:p>
          <a:p>
            <a:pPr marL="800100" lvl="1" indent="-342900" algn="l">
              <a:buFont typeface="Arial" panose="020B0604020202020204" pitchFamily="34" charset="0"/>
              <a:buChar char="•"/>
            </a:pPr>
            <a:r>
              <a:rPr lang="en-US" sz="3200" dirty="0"/>
              <a:t>Practice of Pure Religion: James 1:27</a:t>
            </a:r>
          </a:p>
          <a:p>
            <a:pPr marL="800100" lvl="1" indent="-342900" algn="l">
              <a:buFont typeface="Arial" panose="020B0604020202020204" pitchFamily="34" charset="0"/>
              <a:buChar char="•"/>
            </a:pPr>
            <a:endParaRPr lang="en-US" sz="3200" dirty="0"/>
          </a:p>
          <a:p>
            <a:pPr marL="800100" lvl="1" indent="-342900" algn="l">
              <a:buFont typeface="Arial" panose="020B0604020202020204" pitchFamily="34" charset="0"/>
              <a:buChar char="•"/>
            </a:pPr>
            <a:endParaRPr lang="en-US" dirty="0"/>
          </a:p>
          <a:p>
            <a:pPr marL="800100" lvl="1" indent="-342900" algn="l">
              <a:buFont typeface="Arial" panose="020B0604020202020204" pitchFamily="34" charset="0"/>
              <a:buChar char="•"/>
            </a:pPr>
            <a:endParaRPr lang="en-US" dirty="0"/>
          </a:p>
          <a:p>
            <a:pPr marL="800100" lvl="1" indent="-342900" algn="l">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155647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3059</Words>
  <Application>Microsoft Office PowerPoint</Application>
  <PresentationFormat>Widescreen</PresentationFormat>
  <Paragraphs>148</Paragraphs>
  <Slides>5</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Cookie</vt:lpstr>
      <vt:lpstr>Office Theme</vt:lpstr>
      <vt:lpstr>Growth of the Body</vt:lpstr>
      <vt:lpstr>What We Need in the New Year</vt:lpstr>
      <vt:lpstr>The Key is the Individual! (Ephesians 4:11-14)</vt:lpstr>
      <vt:lpstr>Conclusion</vt:lpstr>
      <vt:lpstr>Scripture References Used in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of the Body</dc:title>
  <dc:creator>Stan Cox</dc:creator>
  <cp:lastModifiedBy>Stan Cox</cp:lastModifiedBy>
  <cp:revision>15</cp:revision>
  <dcterms:created xsi:type="dcterms:W3CDTF">2019-12-21T12:46:48Z</dcterms:created>
  <dcterms:modified xsi:type="dcterms:W3CDTF">2020-03-04T02:48:18Z</dcterms:modified>
</cp:coreProperties>
</file>