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ookie" panose="02000000000000000000" pitchFamily="2" charset="0"/>
      <p:regular r:id="rId19"/>
    </p:embeddedFont>
    <p:embeddedFont>
      <p:font typeface="Footlight MT Light" panose="0204060206030A020304" pitchFamily="18" charset="0"/>
      <p:regular r:id="rId20"/>
    </p:embeddedFont>
    <p:embeddedFont>
      <p:font typeface="Georgia" panose="02040502050405020303" pitchFamily="18"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B5A0"/>
    <a:srgbClr val="CDC3A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3719" autoAdjust="0"/>
  </p:normalViewPr>
  <p:slideViewPr>
    <p:cSldViewPr snapToGrid="0">
      <p:cViewPr varScale="1">
        <p:scale>
          <a:sx n="34" d="100"/>
          <a:sy n="34" d="100"/>
        </p:scale>
        <p:origin x="2501" y="34"/>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65A39-1B11-4459-8EB5-7603406A37D6}" type="datetimeFigureOut">
              <a:rPr lang="en-US" smtClean="0"/>
              <a:t>8/6/2019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F521C-AB91-4D2C-A856-6665C3334AD4}" type="slidenum">
              <a:rPr lang="en-US" smtClean="0"/>
              <a:t>‹#›</a:t>
            </a:fld>
            <a:endParaRPr lang="en-US"/>
          </a:p>
        </p:txBody>
      </p:sp>
    </p:spTree>
    <p:extLst>
      <p:ext uri="{BB962C8B-B14F-4D97-AF65-F5344CB8AC3E}">
        <p14:creationId xmlns:p14="http://schemas.microsoft.com/office/powerpoint/2010/main" val="108528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one sense, Hagar is a minor character in the Old Testament narrative</a:t>
            </a:r>
          </a:p>
          <a:p>
            <a:pPr marL="171450" lvl="0" indent="-171450">
              <a:buFont typeface="Arial" panose="020B0604020202020204" pitchFamily="34" charset="0"/>
              <a:buChar char="•"/>
            </a:pPr>
            <a:r>
              <a:rPr lang="en-US" b="1" dirty="0"/>
              <a:t>She was not a person of position or influence</a:t>
            </a:r>
          </a:p>
          <a:p>
            <a:pPr marL="628650" lvl="1" indent="-171450">
              <a:buFont typeface="Arial" panose="020B0604020202020204" pitchFamily="34" charset="0"/>
              <a:buChar char="•"/>
            </a:pPr>
            <a:r>
              <a:rPr lang="en-US" b="0" dirty="0"/>
              <a:t>She most probably joined Abram’s family while He and Sarai sojourned in Egypt (while there during a famine in Canaan)</a:t>
            </a:r>
          </a:p>
          <a:p>
            <a:pPr marL="0" lvl="0" indent="0">
              <a:buFont typeface="Arial" panose="020B0604020202020204" pitchFamily="34" charset="0"/>
              <a:buNone/>
            </a:pPr>
            <a:r>
              <a:rPr lang="en-US" b="1" dirty="0"/>
              <a:t>(Genesis 12:15-16), </a:t>
            </a:r>
            <a:r>
              <a:rPr lang="en-US" b="0" i="1" dirty="0"/>
              <a:t>“</a:t>
            </a:r>
            <a:r>
              <a:rPr lang="en-US" i="1" dirty="0"/>
              <a:t>The princes of Pharaoh also saw her </a:t>
            </a:r>
            <a:r>
              <a:rPr lang="en-US" b="1" i="0" dirty="0"/>
              <a:t>[Sarai] </a:t>
            </a:r>
            <a:r>
              <a:rPr lang="en-US" i="1" dirty="0"/>
              <a:t>and commended her to Pharaoh. And the woman was taken to Pharaoh's house.</a:t>
            </a:r>
            <a:r>
              <a:rPr lang="en-US" i="1" baseline="30000" dirty="0"/>
              <a:t> 16</a:t>
            </a:r>
            <a:r>
              <a:rPr lang="en-US" i="1" dirty="0"/>
              <a:t> He treated Abram well for her sake. He had sheep, oxen, male donkeys, male and </a:t>
            </a:r>
            <a:r>
              <a:rPr lang="en-US" b="1" i="1" dirty="0"/>
              <a:t>female servants</a:t>
            </a:r>
            <a:r>
              <a:rPr lang="en-US" i="1" dirty="0"/>
              <a:t>, female donkeys, and camels.”</a:t>
            </a:r>
          </a:p>
          <a:p>
            <a:pPr marL="0" lvl="0" indent="0">
              <a:buFont typeface="Arial" panose="020B0604020202020204" pitchFamily="34" charset="0"/>
              <a:buNone/>
            </a:pPr>
            <a:r>
              <a:rPr lang="en-US" b="1" i="0" dirty="0"/>
              <a:t>(Genesis 16:1), </a:t>
            </a:r>
            <a:r>
              <a:rPr lang="en-US" b="0" i="1" dirty="0"/>
              <a:t>“</a:t>
            </a:r>
            <a:r>
              <a:rPr lang="en-US" i="1" dirty="0"/>
              <a:t>Now Sarai, Abram's wife, had borne him no children. And she had an </a:t>
            </a:r>
            <a:r>
              <a:rPr lang="en-US" b="1" i="1" dirty="0"/>
              <a:t>Egyptian maidservant </a:t>
            </a:r>
            <a:r>
              <a:rPr lang="en-US" i="1" dirty="0"/>
              <a:t>whose name was Hagar.”</a:t>
            </a:r>
            <a:endParaRPr lang="en-US" b="0" i="1" dirty="0"/>
          </a:p>
          <a:p>
            <a:pPr marL="171450" lvl="0" indent="-171450">
              <a:buFont typeface="Arial" panose="020B0604020202020204" pitchFamily="34" charset="0"/>
              <a:buChar char="•"/>
            </a:pPr>
            <a:r>
              <a:rPr lang="en-US" b="1" dirty="0"/>
              <a:t>Little is known of her (she is only mentioned on four occasions in the entire Bible)</a:t>
            </a:r>
          </a:p>
          <a:p>
            <a:pPr marL="628650" lvl="1" indent="-171450">
              <a:buFont typeface="Arial" panose="020B0604020202020204" pitchFamily="34" charset="0"/>
              <a:buChar char="•"/>
            </a:pPr>
            <a:r>
              <a:rPr lang="en-US" b="0" dirty="0"/>
              <a:t>Here in Genesis 16, in her conception, and the bearing to Abram a son named Ishmael</a:t>
            </a:r>
          </a:p>
          <a:p>
            <a:pPr marL="628650" lvl="1" indent="-171450">
              <a:buFont typeface="Arial" panose="020B0604020202020204" pitchFamily="34" charset="0"/>
              <a:buChar char="•"/>
            </a:pPr>
            <a:r>
              <a:rPr lang="en-US" b="0" dirty="0"/>
              <a:t>Next in Genesis 21, after the birth of Isaac, when Abraham sent her and Ishmael away at Sarah’s urging</a:t>
            </a:r>
          </a:p>
          <a:p>
            <a:pPr marL="628650" lvl="1" indent="-171450">
              <a:buFont typeface="Arial" panose="020B0604020202020204" pitchFamily="34" charset="0"/>
              <a:buChar char="•"/>
            </a:pPr>
            <a:r>
              <a:rPr lang="en-US" b="0" dirty="0"/>
              <a:t>A third time in the listing of a genealogy of her son Ishmael</a:t>
            </a:r>
          </a:p>
          <a:p>
            <a:pPr marL="0" lvl="0" indent="0">
              <a:buFont typeface="Arial" panose="020B0604020202020204" pitchFamily="34" charset="0"/>
              <a:buNone/>
            </a:pPr>
            <a:r>
              <a:rPr lang="en-US" b="1" dirty="0"/>
              <a:t>(Genesis 25:12), </a:t>
            </a:r>
            <a:r>
              <a:rPr lang="en-US" b="0" i="1" dirty="0"/>
              <a:t>“</a:t>
            </a:r>
            <a:r>
              <a:rPr lang="en-US" i="1" dirty="0"/>
              <a:t>Now this is the genealogy of Ishmael, Abraham's son, whom Hagar the Egyptian, Sarah's maidservant, bore to Abraham.”</a:t>
            </a:r>
          </a:p>
          <a:p>
            <a:pPr marL="628650" lvl="1" indent="-171450">
              <a:buFont typeface="Arial" panose="020B0604020202020204" pitchFamily="34" charset="0"/>
              <a:buChar char="•"/>
            </a:pPr>
            <a:r>
              <a:rPr lang="en-US" b="0" i="0" dirty="0"/>
              <a:t>Finally, as a part of an allegory used by Paul to teach an important lesson about the covenants of God in Galatians 4</a:t>
            </a:r>
          </a:p>
          <a:p>
            <a:pPr marL="171450" lvl="0" indent="-171450">
              <a:buFont typeface="Arial" panose="020B0604020202020204" pitchFamily="34" charset="0"/>
              <a:buChar char="•"/>
            </a:pPr>
            <a:r>
              <a:rPr lang="en-US" b="1" dirty="0"/>
              <a:t>Her existence is presented by scripture as a mere circumstance of the fulfillment of God’s promise to Abraham</a:t>
            </a:r>
          </a:p>
          <a:p>
            <a:pPr marL="628650" lvl="1" indent="-171450">
              <a:buFont typeface="Arial" panose="020B0604020202020204" pitchFamily="34" charset="0"/>
              <a:buChar char="•"/>
            </a:pPr>
            <a:r>
              <a:rPr lang="en-US" b="0" dirty="0"/>
              <a:t>Make no mistake, the Biblical account concerns primarily the covenant God made with Abraham, that saw its fulfillment in the son of promise given to Abraham and Sarah, as recorded in Genesis 21 (Isaac).</a:t>
            </a:r>
          </a:p>
          <a:p>
            <a:pPr marL="628650" lvl="1" indent="-171450">
              <a:buFont typeface="Arial" panose="020B0604020202020204" pitchFamily="34" charset="0"/>
              <a:buChar char="•"/>
            </a:pPr>
            <a:r>
              <a:rPr lang="en-US" b="0" dirty="0"/>
              <a:t>While Hagar’s son became the progenitor of a great people (He is generally understood to be the patriarch of what has now become the Arabic people), the people of promise came through the son of Promise, Isaac.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(Genesis 17:20-21), [God’s words to Abraham regarding Ishmael, when God revealed to him that Sarah would give birth to the child of promise], </a:t>
            </a:r>
            <a:r>
              <a:rPr lang="en-US" b="0" i="1" dirty="0"/>
              <a:t>“</a:t>
            </a:r>
            <a:r>
              <a:rPr lang="en-US" i="1" dirty="0"/>
              <a:t>And as for Ishmael, I have heard you. Behold, I have blessed him, and will make him fruitful, and will multiply him exceedingly. He shall beget twelve princes, and I will make him a great nation.</a:t>
            </a:r>
            <a:r>
              <a:rPr lang="en-US" i="1" baseline="30000" dirty="0"/>
              <a:t> 21</a:t>
            </a:r>
            <a:r>
              <a:rPr lang="en-US" i="1" dirty="0"/>
              <a:t> But My covenant I will establish with Isaac, whom Sarah shall bear to you at this set time next year.”</a:t>
            </a:r>
            <a:endParaRPr lang="en-US" b="0" dirty="0"/>
          </a:p>
          <a:p>
            <a:pPr marL="1085850" lvl="2" indent="-171450">
              <a:buFont typeface="Arial" panose="020B0604020202020204" pitchFamily="34" charset="0"/>
              <a:buChar char="•"/>
            </a:pPr>
            <a:r>
              <a:rPr lang="en-US" b="0" dirty="0"/>
              <a:t>Note:  Most Arabs today have become Muslims, a religion begun by Mohammed in the early 7</a:t>
            </a:r>
            <a:r>
              <a:rPr lang="en-US" b="0" baseline="30000" dirty="0"/>
              <a:t>th</a:t>
            </a:r>
            <a:r>
              <a:rPr lang="en-US" b="0" dirty="0"/>
              <a:t> century.</a:t>
            </a:r>
          </a:p>
          <a:p>
            <a:pPr marL="1085850" lvl="2" indent="-171450">
              <a:buFont typeface="Arial" panose="020B0604020202020204" pitchFamily="34" charset="0"/>
              <a:buChar char="•"/>
            </a:pPr>
            <a:r>
              <a:rPr lang="en-US" b="0" dirty="0"/>
              <a:t>In the Muslim faith, there are a number of traditional beliefs that are held about Ishmael, but they are irrelevant to the truth revealed in God’s word.</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In another sense, Hagar has important significance to God and His people</a:t>
            </a:r>
          </a:p>
          <a:p>
            <a:pPr marL="171450" lvl="0" indent="-171450">
              <a:buFont typeface="Arial" panose="020B0604020202020204" pitchFamily="34" charset="0"/>
              <a:buChar char="•"/>
            </a:pPr>
            <a:r>
              <a:rPr lang="en-US" b="1" dirty="0"/>
              <a:t>As the ancestor of a great race of people through her son Ishmael</a:t>
            </a:r>
          </a:p>
          <a:p>
            <a:pPr marL="628650" lvl="1" indent="-171450">
              <a:buFont typeface="Arial" panose="020B0604020202020204" pitchFamily="34" charset="0"/>
              <a:buChar char="•"/>
            </a:pPr>
            <a:r>
              <a:rPr lang="en-US" b="0" dirty="0"/>
              <a:t>Consider how that legacy has been colored in recent history by the success of Mohammed as a warrior and false prophet</a:t>
            </a:r>
          </a:p>
          <a:p>
            <a:pPr marL="628650" lvl="1" indent="-171450">
              <a:buFont typeface="Arial" panose="020B0604020202020204" pitchFamily="34" charset="0"/>
              <a:buChar char="•"/>
            </a:pPr>
            <a:r>
              <a:rPr lang="en-US" b="0" dirty="0"/>
              <a:t>What once was coexistence has become unending conflict as Muslims have laid claim on land that now has no Divine preference either to the Jew or the Gentile</a:t>
            </a:r>
          </a:p>
          <a:p>
            <a:pPr marL="628650" lvl="1" indent="-171450">
              <a:buFont typeface="Arial" panose="020B0604020202020204" pitchFamily="34" charset="0"/>
              <a:buChar char="•"/>
            </a:pPr>
            <a:r>
              <a:rPr lang="en-US" b="0" dirty="0"/>
              <a:t>The Arabic world, with the twelve princes of Ishmael as their ancestors, now is constantly in the news as an insolent and destructive Muslim influence has distorted their views of God’s nature, and righteousness before Him.</a:t>
            </a:r>
          </a:p>
          <a:p>
            <a:pPr marL="0" lvl="0" indent="0">
              <a:buFont typeface="Arial" panose="020B0604020202020204" pitchFamily="34" charset="0"/>
              <a:buNone/>
            </a:pPr>
            <a:r>
              <a:rPr lang="en-US" b="1" dirty="0"/>
              <a:t>(Romans 10:3), [Paul’s words to the Jews can rightly describe Muslims as well], </a:t>
            </a:r>
            <a:r>
              <a:rPr lang="en-US" b="0" i="1" dirty="0"/>
              <a:t>“</a:t>
            </a:r>
            <a:r>
              <a:rPr lang="en-US" i="1" dirty="0"/>
              <a:t>For they being ignorant of God's righteousness, and seeking to establish their own righteousness, have not submitted to the righteousness of God.”</a:t>
            </a:r>
            <a:endParaRPr lang="en-US" b="0" i="1" dirty="0"/>
          </a:p>
          <a:p>
            <a:pPr marL="171450" lvl="0" indent="-171450">
              <a:buFont typeface="Arial" panose="020B0604020202020204" pitchFamily="34" charset="0"/>
              <a:buChar char="•"/>
            </a:pPr>
            <a:r>
              <a:rPr lang="en-US" b="1" dirty="0"/>
              <a:t>More importantly for us today, as the focus of an important Biblical truth, revealed by the  Holy Spirit to the apostle Paul in Galatians 4 (which we will discuss as our lesson progresses).</a:t>
            </a:r>
          </a:p>
        </p:txBody>
      </p:sp>
      <p:sp>
        <p:nvSpPr>
          <p:cNvPr id="4" name="Slide Number Placeholder 3"/>
          <p:cNvSpPr>
            <a:spLocks noGrp="1"/>
          </p:cNvSpPr>
          <p:nvPr>
            <p:ph type="sldNum" sz="quarter" idx="5"/>
          </p:nvPr>
        </p:nvSpPr>
        <p:spPr/>
        <p:txBody>
          <a:bodyPr/>
          <a:lstStyle/>
          <a:p>
            <a:fld id="{9DCF521C-AB91-4D2C-A856-6665C3334AD4}" type="slidenum">
              <a:rPr lang="en-US" smtClean="0"/>
              <a:t>1</a:t>
            </a:fld>
            <a:endParaRPr lang="en-US"/>
          </a:p>
        </p:txBody>
      </p:sp>
    </p:spTree>
    <p:extLst>
      <p:ext uri="{BB962C8B-B14F-4D97-AF65-F5344CB8AC3E}">
        <p14:creationId xmlns:p14="http://schemas.microsoft.com/office/powerpoint/2010/main" val="322764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Georgia" panose="02040502050405020303" pitchFamily="18" charset="0"/>
              </a:rPr>
              <a:t>The most important lesson we learn from Hagar?</a:t>
            </a:r>
          </a:p>
          <a:p>
            <a:endParaRPr lang="en-US" sz="1200" b="1" dirty="0">
              <a:latin typeface="Georgia" panose="02040502050405020303" pitchFamily="18" charset="0"/>
            </a:endParaRPr>
          </a:p>
          <a:p>
            <a:r>
              <a:rPr lang="en-US" sz="1200" b="1" dirty="0">
                <a:latin typeface="Georgia" panose="02040502050405020303" pitchFamily="18" charset="0"/>
              </a:rPr>
              <a:t>Salvation comes through Jesus Christ!</a:t>
            </a:r>
          </a:p>
          <a:p>
            <a:endParaRPr lang="en-US" b="0" dirty="0"/>
          </a:p>
          <a:p>
            <a:r>
              <a:rPr lang="en-US" b="1" dirty="0"/>
              <a:t>(Romans 15:4-6), </a:t>
            </a:r>
            <a:r>
              <a:rPr lang="en-US" i="1" dirty="0"/>
              <a:t>“For whatever things were written before were written for our learning, that we through the patience and comfort of the Scriptures might have hope.</a:t>
            </a:r>
            <a:r>
              <a:rPr lang="en-US" i="1" baseline="30000" dirty="0"/>
              <a:t> 5</a:t>
            </a:r>
            <a:r>
              <a:rPr lang="en-US" i="1" dirty="0"/>
              <a:t> Now may the God of patience and comfort grant you to be like-minded toward one another, according to Christ Jesus,</a:t>
            </a:r>
            <a:r>
              <a:rPr lang="en-US" i="1" baseline="30000" dirty="0"/>
              <a:t> 6</a:t>
            </a:r>
            <a:r>
              <a:rPr lang="en-US" i="1" dirty="0"/>
              <a:t> that you may with one mind and one mouth glorify the God and Father of our Lord Jesus Christ.”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CF521C-AB91-4D2C-A856-6665C3334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21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A Sinful Situation</a:t>
            </a:r>
          </a:p>
          <a:p>
            <a:pPr marL="171450" lvl="0" indent="-171450">
              <a:buFont typeface="Arial" panose="020B0604020202020204" pitchFamily="34" charset="0"/>
              <a:buChar char="•"/>
            </a:pPr>
            <a:r>
              <a:rPr lang="en-US" b="1" dirty="0"/>
              <a:t>Willfulness in Action</a:t>
            </a:r>
          </a:p>
          <a:p>
            <a:pPr marL="628650" lvl="1" indent="-171450">
              <a:buFont typeface="Arial" panose="020B0604020202020204" pitchFamily="34" charset="0"/>
              <a:buChar char="•"/>
            </a:pPr>
            <a:r>
              <a:rPr lang="en-US" b="0" dirty="0"/>
              <a:t>God’s promise to Abram in Genesis 15.</a:t>
            </a:r>
          </a:p>
          <a:p>
            <a:pPr marL="1085850" lvl="2" indent="-171450">
              <a:buFont typeface="Arial" panose="020B0604020202020204" pitchFamily="34" charset="0"/>
              <a:buChar char="•"/>
            </a:pPr>
            <a:r>
              <a:rPr lang="en-US" b="0" dirty="0"/>
              <a:t>Abram had no child (His heir was Eliezer of Damascus, one of his house).</a:t>
            </a:r>
          </a:p>
          <a:p>
            <a:pPr marL="0" lvl="0" indent="0">
              <a:buFont typeface="Arial" panose="020B0604020202020204" pitchFamily="34" charset="0"/>
              <a:buNone/>
            </a:pPr>
            <a:r>
              <a:rPr lang="en-US" b="1" dirty="0"/>
              <a:t>(Genesis 15:4-6), </a:t>
            </a:r>
            <a:r>
              <a:rPr lang="en-US" b="0" i="1" dirty="0"/>
              <a:t>“</a:t>
            </a:r>
            <a:r>
              <a:rPr lang="en-US" i="1" dirty="0"/>
              <a:t>And behold, the word of the Lord came to him, saying, “This one shall not be your heir, but one who will come from your own body shall be your heir.”</a:t>
            </a:r>
            <a:r>
              <a:rPr lang="en-US" i="1" baseline="30000" dirty="0"/>
              <a:t> 5</a:t>
            </a:r>
            <a:r>
              <a:rPr lang="en-US" i="1" dirty="0"/>
              <a:t> Then He brought him outside and said, “Look now toward heaven, and count the stars if you are able to number them.” And He said to him, “So shall your descendants be.” </a:t>
            </a:r>
            <a:r>
              <a:rPr lang="en-US" i="1" baseline="30000" dirty="0"/>
              <a:t>6</a:t>
            </a:r>
            <a:r>
              <a:rPr lang="en-US" i="1" dirty="0"/>
              <a:t> And he believed in the Lord, and He accounted it to him for righteousness.”</a:t>
            </a:r>
          </a:p>
          <a:p>
            <a:pPr marL="628650" lvl="1" indent="-171450">
              <a:buFont typeface="Arial" panose="020B0604020202020204" pitchFamily="34" charset="0"/>
              <a:buChar char="•"/>
            </a:pPr>
            <a:r>
              <a:rPr lang="en-US" b="0" i="0" dirty="0"/>
              <a:t>Sarai and Abram did not sufficiently trust God, and came up with their own plan to bring about an heir.</a:t>
            </a:r>
          </a:p>
          <a:p>
            <a:pPr marL="0" lvl="0" indent="0">
              <a:buFont typeface="Arial" panose="020B0604020202020204" pitchFamily="34" charset="0"/>
              <a:buNone/>
            </a:pPr>
            <a:r>
              <a:rPr lang="en-US" b="1" i="0" dirty="0"/>
              <a:t>(Genesis 16:1-2), </a:t>
            </a:r>
            <a:r>
              <a:rPr lang="en-US" b="0" i="1" dirty="0"/>
              <a:t>“</a:t>
            </a:r>
            <a:r>
              <a:rPr lang="en-US" i="1" dirty="0"/>
              <a:t>Now Sarai, Abram's wife, had borne him no children. And she had an Egyptian maidservant whose name was Hagar.</a:t>
            </a:r>
            <a:r>
              <a:rPr lang="en-US" i="1" baseline="30000" dirty="0"/>
              <a:t> 2</a:t>
            </a:r>
            <a:r>
              <a:rPr lang="en-US" i="1" dirty="0"/>
              <a:t> So Sarai said to Abram, “See now, the Lord has restrained me from bearing children. Please, go in to my maid; </a:t>
            </a:r>
            <a:r>
              <a:rPr lang="en-US" b="1" i="1" dirty="0"/>
              <a:t>perhaps</a:t>
            </a:r>
            <a:r>
              <a:rPr lang="en-US" i="1" dirty="0"/>
              <a:t> I shall obtain children by her.” And Abram heeded the voice of Sarai.”</a:t>
            </a:r>
          </a:p>
          <a:p>
            <a:pPr marL="628650" lvl="1" indent="-171450">
              <a:buFont typeface="Arial" panose="020B0604020202020204" pitchFamily="34" charset="0"/>
              <a:buChar char="•"/>
            </a:pPr>
            <a:r>
              <a:rPr lang="en-US" b="0" i="0" dirty="0"/>
              <a:t>God does not work on our timeline.  It is folly, however, to think that God’s promises will not come to pass.</a:t>
            </a:r>
          </a:p>
          <a:p>
            <a:pPr marL="0" lvl="0" indent="0">
              <a:buFont typeface="Arial" panose="020B0604020202020204" pitchFamily="34" charset="0"/>
              <a:buNone/>
            </a:pPr>
            <a:r>
              <a:rPr lang="en-US" b="1" i="0" u="none" dirty="0"/>
              <a:t>(Ezekiel 12:21-25) [The people did not believe that God’s promised judgment would come upon Judah.  They were mistaken!], </a:t>
            </a:r>
            <a:r>
              <a:rPr lang="en-US" b="0" i="1" u="none" dirty="0"/>
              <a:t>“</a:t>
            </a:r>
            <a:r>
              <a:rPr lang="en-US" i="1" u="none" dirty="0"/>
              <a:t>And the word of the Lord came to me, saying,</a:t>
            </a:r>
            <a:r>
              <a:rPr lang="en-US" i="1" u="none" baseline="30000" dirty="0"/>
              <a:t> 22</a:t>
            </a:r>
            <a:r>
              <a:rPr lang="en-US" i="1" u="none" dirty="0"/>
              <a:t> “Son of man, what is this proverb that you people have about the land of Israel, which says, </a:t>
            </a:r>
            <a:r>
              <a:rPr lang="en-US" i="1" u="sng" dirty="0"/>
              <a:t>‘The days are prolonged, and every vision fails’</a:t>
            </a:r>
            <a:r>
              <a:rPr lang="en-US" i="1" u="none" dirty="0"/>
              <a:t>?</a:t>
            </a:r>
            <a:r>
              <a:rPr lang="en-US" i="1" u="none" baseline="30000" dirty="0"/>
              <a:t> 23</a:t>
            </a:r>
            <a:r>
              <a:rPr lang="en-US" i="1" u="none" dirty="0"/>
              <a:t> Tell them therefore, ‘Thus says the Lord God: “I will lay this proverb to rest, and they shall no more use it as a proverb in Israel.” But say to them, “The days are at hand, and the fulfillment of every vision.</a:t>
            </a:r>
            <a:r>
              <a:rPr lang="en-US" i="1" u="none" baseline="30000" dirty="0"/>
              <a:t> 24</a:t>
            </a:r>
            <a:r>
              <a:rPr lang="en-US" i="1" u="none" dirty="0"/>
              <a:t> For no more shall there be any false vision or flattering divination within the house of Israel.</a:t>
            </a:r>
            <a:r>
              <a:rPr lang="en-US" i="1" u="none" baseline="30000" dirty="0"/>
              <a:t> 25</a:t>
            </a:r>
            <a:r>
              <a:rPr lang="en-US" i="1" u="none" dirty="0"/>
              <a:t> For I am the Lord. </a:t>
            </a:r>
            <a:r>
              <a:rPr lang="en-US" i="1" u="sng" dirty="0"/>
              <a:t>I speak, and the word which I speak will come to pass</a:t>
            </a:r>
            <a:r>
              <a:rPr lang="en-US" i="1" u="none" dirty="0"/>
              <a:t>; it will no more be postponed; for in your days, O rebellious house, I will say the word and perform it,” says the Lord God.’”</a:t>
            </a:r>
          </a:p>
          <a:p>
            <a:pPr marL="171450" lvl="0" indent="-171450">
              <a:buFont typeface="Arial" panose="020B0604020202020204" pitchFamily="34" charset="0"/>
              <a:buChar char="•"/>
            </a:pPr>
            <a:r>
              <a:rPr lang="en-US" b="1" i="0" u="none" dirty="0"/>
              <a:t>The sad thing is that all of the heartache, enmity and dysfunction that brought such division in Abraham’s house came because belief in God’s faithfulness was not fully embraced.</a:t>
            </a:r>
          </a:p>
          <a:p>
            <a:pPr marL="628650" lvl="1" indent="-171450">
              <a:buFont typeface="Arial" panose="020B0604020202020204" pitchFamily="34" charset="0"/>
              <a:buChar char="•"/>
            </a:pPr>
            <a:r>
              <a:rPr lang="en-US" b="0" i="0" dirty="0"/>
              <a:t>What was God’s plan?</a:t>
            </a:r>
          </a:p>
          <a:p>
            <a:pPr marL="0" lvl="0" indent="0">
              <a:buFont typeface="Arial" panose="020B0604020202020204" pitchFamily="34" charset="0"/>
              <a:buNone/>
            </a:pPr>
            <a:r>
              <a:rPr lang="en-US" b="1" i="0" dirty="0"/>
              <a:t>(Genesis 17:15-16), </a:t>
            </a:r>
            <a:r>
              <a:rPr lang="en-US" b="0" i="1" dirty="0"/>
              <a:t>“</a:t>
            </a:r>
            <a:r>
              <a:rPr lang="en-US" i="1" dirty="0"/>
              <a:t>Then God said to Abraham, “As for Sarai your wife, you shall not call her name Sarai, but Sarah shall be her name.</a:t>
            </a:r>
            <a:r>
              <a:rPr lang="en-US" i="1" baseline="30000" dirty="0"/>
              <a:t> 16</a:t>
            </a:r>
            <a:r>
              <a:rPr lang="en-US" i="1" dirty="0"/>
              <a:t> And I will bless her and also give you a son by her; then I will bless her, and she shall be a mother of nations; kings of peoples shall be from her.”</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CF521C-AB91-4D2C-A856-6665C3334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80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A Sinful Situation</a:t>
            </a:r>
          </a:p>
          <a:p>
            <a:pPr marL="171450" lvl="0" indent="-171450">
              <a:buFont typeface="Arial" panose="020B0604020202020204" pitchFamily="34" charset="0"/>
              <a:buChar char="•"/>
            </a:pPr>
            <a:r>
              <a:rPr lang="en-US" b="1" dirty="0"/>
              <a:t>A Divided House (The problem with Polygamy)</a:t>
            </a:r>
          </a:p>
          <a:p>
            <a:pPr marL="628650" lvl="1" indent="-171450">
              <a:buFont typeface="Arial" panose="020B0604020202020204" pitchFamily="34" charset="0"/>
              <a:buChar char="•"/>
            </a:pPr>
            <a:r>
              <a:rPr lang="en-US" b="1" dirty="0"/>
              <a:t>Polygamy, like divorce, was not God’s original plan for the home</a:t>
            </a:r>
          </a:p>
          <a:p>
            <a:pPr marL="628650" lvl="1" indent="-171450">
              <a:buFont typeface="Arial" panose="020B0604020202020204" pitchFamily="34" charset="0"/>
              <a:buChar char="•"/>
            </a:pPr>
            <a:r>
              <a:rPr lang="en-US" b="1" dirty="0"/>
              <a:t>(Genesis 2:24</a:t>
            </a:r>
            <a:r>
              <a:rPr lang="en-US" b="1" dirty="0">
                <a:sym typeface="Wingdings" panose="05000000000000000000" pitchFamily="2" charset="2"/>
              </a:rPr>
              <a:t>) [Related by Jesus in Matthew 19:9:4-6], </a:t>
            </a:r>
            <a:r>
              <a:rPr lang="en-US" b="0" i="1" dirty="0">
                <a:sym typeface="Wingdings" panose="05000000000000000000" pitchFamily="2" charset="2"/>
              </a:rPr>
              <a:t>“</a:t>
            </a:r>
            <a:r>
              <a:rPr lang="en-US" b="0" i="1" dirty="0"/>
              <a:t>Therefore a man shall leave his father and mother and be joined to his wife, and they shall become one flesh.”</a:t>
            </a:r>
          </a:p>
          <a:p>
            <a:pPr marL="628650" lvl="1" indent="-171450">
              <a:buFont typeface="Arial" panose="020B0604020202020204" pitchFamily="34" charset="0"/>
              <a:buChar char="•"/>
            </a:pPr>
            <a:r>
              <a:rPr lang="en-US" b="0" i="0" dirty="0"/>
              <a:t>An example:  Rachel and Leah, motivated by jealousy of each other re: children and Jacob</a:t>
            </a:r>
          </a:p>
          <a:p>
            <a:pPr marL="0" lvl="0" indent="0">
              <a:buFont typeface="Arial" panose="020B0604020202020204" pitchFamily="34" charset="0"/>
              <a:buNone/>
            </a:pPr>
            <a:r>
              <a:rPr lang="en-US" b="1" i="0" dirty="0"/>
              <a:t>(Genesis 29:30-32), </a:t>
            </a:r>
            <a:r>
              <a:rPr lang="en-US" b="0" i="1" dirty="0"/>
              <a:t>“</a:t>
            </a:r>
            <a:r>
              <a:rPr lang="en-US" i="1" dirty="0"/>
              <a:t>Then Jacob also went in to Rachel, and he also loved Rachel more than Leah. And he served with Laban still another seven years. </a:t>
            </a:r>
            <a:r>
              <a:rPr lang="en-US" i="1" baseline="30000" dirty="0"/>
              <a:t>31</a:t>
            </a:r>
            <a:r>
              <a:rPr lang="en-US" i="1" dirty="0"/>
              <a:t> When the Lord saw that Leah was unloved, He opened her womb; but Rachel was barren.</a:t>
            </a:r>
            <a:r>
              <a:rPr lang="en-US" i="1" baseline="30000" dirty="0"/>
              <a:t> 32</a:t>
            </a:r>
            <a:r>
              <a:rPr lang="en-US" i="1" dirty="0"/>
              <a:t> So Leah conceived and bore a son, and she called his name Reuben; for she said, “The Lord has surely looked on my affliction. Now therefore, my husband will love me.”</a:t>
            </a:r>
          </a:p>
          <a:p>
            <a:pPr marL="0" lvl="0" indent="0">
              <a:buFont typeface="Arial" panose="020B0604020202020204" pitchFamily="34" charset="0"/>
              <a:buNone/>
            </a:pPr>
            <a:r>
              <a:rPr lang="en-US" b="1" i="0" dirty="0"/>
              <a:t>(30:1-2), </a:t>
            </a:r>
            <a:r>
              <a:rPr lang="en-US" b="0" i="1" dirty="0"/>
              <a:t>“</a:t>
            </a:r>
            <a:r>
              <a:rPr lang="en-US" i="1" dirty="0"/>
              <a:t>Now when Rachel saw that she bore Jacob no children, Rachel envied her sister, and said to Jacob, “Give me children, or else I die!” </a:t>
            </a:r>
            <a:r>
              <a:rPr lang="en-US" i="1" baseline="30000" dirty="0"/>
              <a:t>2</a:t>
            </a:r>
            <a:r>
              <a:rPr lang="en-US" i="1" dirty="0"/>
              <a:t> And Jacob's anger was aroused against Rachel, and he said, “Am I in the place of God, who has withheld from you the fruit of the womb?”</a:t>
            </a:r>
          </a:p>
          <a:p>
            <a:pPr marL="628650" lvl="1" indent="-171450">
              <a:buFont typeface="Arial" panose="020B0604020202020204" pitchFamily="34" charset="0"/>
              <a:buChar char="•"/>
            </a:pPr>
            <a:r>
              <a:rPr lang="en-US" b="0" i="0" dirty="0"/>
              <a:t>A similar dynamic was introduced into Abram’s house, leading to strife!</a:t>
            </a:r>
          </a:p>
          <a:p>
            <a:pPr marL="628650" lvl="1" indent="-171450">
              <a:buFont typeface="Arial" panose="020B0604020202020204" pitchFamily="34" charset="0"/>
              <a:buChar char="•"/>
            </a:pPr>
            <a:r>
              <a:rPr lang="en-US" b="0" i="0" dirty="0"/>
              <a:t>Hagar was given to Abram as a wife (or concubine)</a:t>
            </a:r>
          </a:p>
          <a:p>
            <a:pPr marL="0" lvl="0" indent="0">
              <a:buFont typeface="Arial" panose="020B0604020202020204" pitchFamily="34" charset="0"/>
              <a:buNone/>
            </a:pPr>
            <a:r>
              <a:rPr lang="en-US" b="1" i="0" dirty="0"/>
              <a:t>(cf. Genesis 35:22) [After Rachel’s death, Jacob/Israel buried her, then traveled beyond the tower of Eder], </a:t>
            </a:r>
            <a:r>
              <a:rPr lang="en-US" b="0" i="1" dirty="0"/>
              <a:t>“</a:t>
            </a:r>
            <a:r>
              <a:rPr lang="en-US" i="1" dirty="0"/>
              <a:t>And it happened, when Israel dwelt in that land, that Reuben went and lay with </a:t>
            </a:r>
            <a:r>
              <a:rPr lang="en-US" i="1" u="sng" dirty="0"/>
              <a:t>Bilhah</a:t>
            </a:r>
            <a:r>
              <a:rPr lang="en-US" i="1" dirty="0"/>
              <a:t> his father's </a:t>
            </a:r>
            <a:r>
              <a:rPr lang="en-US" i="1" u="sng" dirty="0"/>
              <a:t>concubine</a:t>
            </a:r>
            <a:r>
              <a:rPr lang="en-US" i="1" dirty="0"/>
              <a:t>; and Israel heard about it.”</a:t>
            </a:r>
          </a:p>
          <a:p>
            <a:pPr marL="628650" lvl="1" indent="-171450">
              <a:buFont typeface="Arial" panose="020B0604020202020204" pitchFamily="34" charset="0"/>
              <a:buChar char="•"/>
            </a:pPr>
            <a:r>
              <a:rPr lang="en-US" b="0" i="0" dirty="0"/>
              <a:t>Note: </a:t>
            </a:r>
            <a:r>
              <a:rPr lang="en-US" b="0" i="0" dirty="0" err="1"/>
              <a:t>Bilhal</a:t>
            </a:r>
            <a:r>
              <a:rPr lang="en-US" b="0" i="0" dirty="0"/>
              <a:t> (Rachel’s handmaid) was referred to as being given as a wife to Jacob in 30:4</a:t>
            </a:r>
          </a:p>
          <a:p>
            <a:pPr marL="628650" lvl="1" indent="-171450">
              <a:buFont typeface="Arial" panose="020B0604020202020204" pitchFamily="34" charset="0"/>
              <a:buChar char="•"/>
            </a:pPr>
            <a:r>
              <a:rPr lang="en-US" b="0" i="0" dirty="0"/>
              <a:t>This polygamous relationship did not work!</a:t>
            </a:r>
          </a:p>
          <a:p>
            <a:pPr marL="0" lvl="0" indent="0">
              <a:buFont typeface="Arial" panose="020B0604020202020204" pitchFamily="34" charset="0"/>
              <a:buNone/>
            </a:pPr>
            <a:r>
              <a:rPr lang="en-US" b="1" i="0" dirty="0"/>
              <a:t>(Genesis 16:3-6), </a:t>
            </a:r>
            <a:r>
              <a:rPr lang="en-US" b="0" i="1" dirty="0"/>
              <a:t>“</a:t>
            </a:r>
            <a:r>
              <a:rPr lang="en-US" i="1" dirty="0"/>
              <a:t>Then Sarai, Abram's wife, took Hagar her maid, the Egyptian, and gave her to her husband Abram to be his wife, after Abram had dwelt ten years in the land of Canaan.</a:t>
            </a:r>
            <a:r>
              <a:rPr lang="en-US" i="1" baseline="30000" dirty="0"/>
              <a:t> 4</a:t>
            </a:r>
            <a:r>
              <a:rPr lang="en-US" i="1" dirty="0"/>
              <a:t> So he went in to Hagar, and she conceived. And when she saw that she had conceived, her mistress became despised in her eyes. </a:t>
            </a:r>
            <a:r>
              <a:rPr lang="en-US" i="1" baseline="30000" dirty="0"/>
              <a:t>5</a:t>
            </a:r>
            <a:r>
              <a:rPr lang="en-US" i="1" dirty="0"/>
              <a:t> Then Sarai said to Abram, “My wrong be upon you! I gave my maid into your embrace; and when she saw that she had conceived, I became despised in her eyes. The Lord judge between you and me.” </a:t>
            </a:r>
            <a:r>
              <a:rPr lang="en-US" i="1" baseline="30000" dirty="0"/>
              <a:t>6</a:t>
            </a:r>
            <a:r>
              <a:rPr lang="en-US" i="1" dirty="0"/>
              <a:t> So Abram said to Sarai, “Indeed your maid is in your hand; do to her as you please.” And when Sarai dealt harshly with her, she fled from her presence.”</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CF521C-AB91-4D2C-A856-6665C3334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41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A Sinful Situation</a:t>
            </a:r>
            <a:endParaRPr lang="en-US" dirty="0"/>
          </a:p>
          <a:p>
            <a:pPr marL="171450" lvl="0" indent="-171450">
              <a:buFont typeface="Arial" panose="020B0604020202020204" pitchFamily="34" charset="0"/>
              <a:buChar char="•"/>
            </a:pPr>
            <a:r>
              <a:rPr lang="en-US" b="1" dirty="0"/>
              <a:t>Sarai and Hagar had great conflict between them</a:t>
            </a:r>
          </a:p>
          <a:p>
            <a:pPr marL="628650" lvl="1" indent="-171450">
              <a:buFont typeface="Arial" panose="020B0604020202020204" pitchFamily="34" charset="0"/>
              <a:buChar char="•"/>
            </a:pPr>
            <a:r>
              <a:rPr lang="en-US" dirty="0"/>
              <a:t>Whose fault was it?  Certainly Sarai’s, as she concocted the plan to gain a child through Hagar</a:t>
            </a:r>
          </a:p>
          <a:p>
            <a:pPr marL="628650" lvl="1" indent="-171450">
              <a:buFont typeface="Arial" panose="020B0604020202020204" pitchFamily="34" charset="0"/>
              <a:buChar char="•"/>
            </a:pPr>
            <a:r>
              <a:rPr lang="en-US" b="1" dirty="0"/>
              <a:t>Also, primarily, Abram, who </a:t>
            </a:r>
            <a:r>
              <a:rPr lang="en-US" b="1" i="1" dirty="0"/>
              <a:t>“heeded the voice of Sarai.” </a:t>
            </a:r>
            <a:r>
              <a:rPr lang="en-US" b="1" dirty="0"/>
              <a:t> He should have never agreed, and so bears the guilt of what transpired.</a:t>
            </a:r>
          </a:p>
          <a:p>
            <a:pPr marL="628650" lvl="1" indent="-171450">
              <a:buFont typeface="Arial" panose="020B0604020202020204" pitchFamily="34" charset="0"/>
              <a:buChar char="•"/>
            </a:pPr>
            <a:r>
              <a:rPr lang="en-US" dirty="0"/>
              <a:t>However, though in many ways Hagar was mistreated, and with little say in the situation… She also bears responsibility!</a:t>
            </a:r>
          </a:p>
          <a:p>
            <a:pPr marL="0" lvl="0" indent="0">
              <a:buFont typeface="Arial" panose="020B0604020202020204" pitchFamily="34" charset="0"/>
              <a:buNone/>
            </a:pPr>
            <a:r>
              <a:rPr lang="en-US" b="1" dirty="0"/>
              <a:t>(Genesis 16:4-6), </a:t>
            </a:r>
            <a:r>
              <a:rPr lang="en-US" i="1" dirty="0"/>
              <a:t>“So he went in to Hagar, and she conceived. And when she saw that she had conceived, her mistress became despised in her eyes. </a:t>
            </a:r>
            <a:r>
              <a:rPr lang="en-US" i="1" baseline="30000" dirty="0"/>
              <a:t>5</a:t>
            </a:r>
            <a:r>
              <a:rPr lang="en-US" i="1" dirty="0"/>
              <a:t> Then Sarai said to Abram, “My wrong be upon you! I gave my maid into your embrace; and when she saw that she had conceived, I became despised in her eyes. The Lord judge between you and me.” </a:t>
            </a:r>
            <a:r>
              <a:rPr lang="en-US" i="1" baseline="30000" dirty="0"/>
              <a:t>6</a:t>
            </a:r>
            <a:r>
              <a:rPr lang="en-US" i="1" dirty="0"/>
              <a:t> So Abram said to Sarai, “Indeed your maid is in your hand; do to her as you please.” And when Sarai dealt harshly with her, she fled from her presence.”</a:t>
            </a:r>
          </a:p>
          <a:p>
            <a:pPr marL="171450" lvl="0" indent="-171450">
              <a:buFont typeface="Arial" panose="020B0604020202020204" pitchFamily="34" charset="0"/>
              <a:buChar char="•"/>
            </a:pPr>
            <a:r>
              <a:rPr lang="en-US" b="1" i="0" dirty="0"/>
              <a:t>Hagar’s sin:  </a:t>
            </a:r>
            <a:r>
              <a:rPr lang="en-US" b="1" i="1" dirty="0"/>
              <a:t>“Her mistress became despised in her eyes.” </a:t>
            </a:r>
            <a:r>
              <a:rPr lang="en-US" b="1" i="0" dirty="0"/>
              <a:t>(16:4)</a:t>
            </a:r>
          </a:p>
          <a:p>
            <a:pPr marL="628650" lvl="1" indent="-171450">
              <a:buFont typeface="Arial" panose="020B0604020202020204" pitchFamily="34" charset="0"/>
              <a:buChar char="•"/>
            </a:pPr>
            <a:r>
              <a:rPr lang="en-US" dirty="0"/>
              <a:t>The contempt and insolence that Hagar showed toward Sarai after she conceived is unjustifiable, no matter the circumstances.</a:t>
            </a:r>
          </a:p>
          <a:p>
            <a:pPr marL="628650" lvl="1" indent="-171450">
              <a:buFont typeface="Arial" panose="020B0604020202020204" pitchFamily="34" charset="0"/>
              <a:buChar char="•"/>
            </a:pPr>
            <a:r>
              <a:rPr lang="en-US" dirty="0"/>
              <a:t>How many times have you heard someone without power saying, “If I was in control, things would be different.” Only to have such control or influence corrupt them as well!</a:t>
            </a:r>
          </a:p>
          <a:p>
            <a:pPr marL="628650" lvl="1" indent="-171450">
              <a:buFont typeface="Arial" panose="020B0604020202020204" pitchFamily="34" charset="0"/>
              <a:buChar char="•"/>
            </a:pPr>
            <a:r>
              <a:rPr lang="en-US" dirty="0"/>
              <a:t>Now Hagar the slave girl could see her son inheriting all that Abram possessed.  She succumbed to her natural inclinations, and began to look down upon the childless Sarai.</a:t>
            </a:r>
          </a:p>
          <a:p>
            <a:pPr marL="0" lvl="0" indent="0">
              <a:buFont typeface="Arial" panose="020B0604020202020204" pitchFamily="34" charset="0"/>
              <a:buNone/>
            </a:pPr>
            <a:r>
              <a:rPr lang="en-US" b="1" dirty="0"/>
              <a:t>(Proverbs 30:21-23), [Perhaps </a:t>
            </a:r>
            <a:r>
              <a:rPr lang="en-US" b="1" dirty="0" err="1"/>
              <a:t>Agur</a:t>
            </a:r>
            <a:r>
              <a:rPr lang="en-US" b="1" dirty="0"/>
              <a:t>, who penned these words, had Hagar in mind when he wrote], </a:t>
            </a:r>
            <a:r>
              <a:rPr lang="en-US" i="1" dirty="0"/>
              <a:t>“For three things the earth is perturbed, yes, for four it cannot bear up: </a:t>
            </a:r>
            <a:r>
              <a:rPr lang="en-US" i="1" baseline="30000" dirty="0"/>
              <a:t>22</a:t>
            </a:r>
            <a:r>
              <a:rPr lang="en-US" i="1" dirty="0"/>
              <a:t> For a servant when he reigns, a fool when he is filled with food, </a:t>
            </a:r>
            <a:r>
              <a:rPr lang="en-US" i="1" baseline="30000" dirty="0"/>
              <a:t>23</a:t>
            </a:r>
            <a:r>
              <a:rPr lang="en-US" i="1" dirty="0"/>
              <a:t> a hateful woman when she is married, </a:t>
            </a:r>
            <a:r>
              <a:rPr lang="en-US" b="1" i="1" dirty="0"/>
              <a:t>and a maidservant who succeeds her mistress</a:t>
            </a:r>
            <a:r>
              <a:rPr lang="en-US" i="1" dirty="0"/>
              <a:t>.”</a:t>
            </a:r>
          </a:p>
          <a:p>
            <a:pPr marL="171450" lvl="0" indent="-171450">
              <a:buFont typeface="Arial" panose="020B0604020202020204" pitchFamily="34" charset="0"/>
              <a:buChar char="•"/>
            </a:pPr>
            <a:r>
              <a:rPr lang="en-US" b="1" i="0" dirty="0"/>
              <a:t>Sarai’s Sin:  </a:t>
            </a:r>
            <a:r>
              <a:rPr lang="en-US" b="1" i="1" dirty="0"/>
              <a:t>“And when Sarai dealt harshly with her, she fled from her presence.” </a:t>
            </a:r>
            <a:r>
              <a:rPr lang="en-US" b="1" i="0" dirty="0"/>
              <a:t>(16:6)</a:t>
            </a:r>
          </a:p>
          <a:p>
            <a:pPr marL="628650" lvl="1" indent="-171450">
              <a:buFont typeface="Arial" panose="020B0604020202020204" pitchFamily="34" charset="0"/>
              <a:buChar char="•"/>
            </a:pPr>
            <a:r>
              <a:rPr lang="en-US" i="0" dirty="0"/>
              <a:t>The entire situation was of Sarai’s devising.</a:t>
            </a:r>
          </a:p>
          <a:p>
            <a:pPr marL="628650" lvl="1" indent="-171450">
              <a:buFont typeface="Arial" panose="020B0604020202020204" pitchFamily="34" charset="0"/>
              <a:buChar char="•"/>
            </a:pPr>
            <a:r>
              <a:rPr lang="en-US" i="0" dirty="0"/>
              <a:t>And yet, when her plans caused discord in the home, she blamed her husband.  </a:t>
            </a:r>
            <a:r>
              <a:rPr lang="en-US" i="1" dirty="0"/>
              <a:t>“My wrong be upon you!... The Lord judge between you and me.”</a:t>
            </a:r>
            <a:r>
              <a:rPr lang="en-US" i="0" dirty="0"/>
              <a:t>  (16:5).</a:t>
            </a:r>
          </a:p>
          <a:p>
            <a:pPr marL="628650" lvl="1" indent="-171450">
              <a:buFont typeface="Arial" panose="020B0604020202020204" pitchFamily="34" charset="0"/>
              <a:buChar char="•"/>
            </a:pPr>
            <a:r>
              <a:rPr lang="en-US" i="0" dirty="0"/>
              <a:t>When Abram did not stand up to her ire, </a:t>
            </a:r>
            <a:r>
              <a:rPr lang="en-US" i="1" dirty="0"/>
              <a:t>“Sarai dealt harshly with her…” </a:t>
            </a:r>
            <a:r>
              <a:rPr lang="en-US" i="0" dirty="0"/>
              <a:t>(16:6).</a:t>
            </a:r>
          </a:p>
          <a:p>
            <a:pPr marL="628650" lvl="1" indent="-171450">
              <a:buFont typeface="Arial" panose="020B0604020202020204" pitchFamily="34" charset="0"/>
              <a:buChar char="•"/>
            </a:pPr>
            <a:r>
              <a:rPr lang="en-US" i="0" dirty="0"/>
              <a:t>She was like the people of Hosea’s day, who argued with the priest and prophet concerning their guilt before God (Hosea 4:4-5).  Sarai blamed Abram and Hagar and no doubt felt justified in mistreating Hagar as she did.</a:t>
            </a:r>
          </a:p>
          <a:p>
            <a:pPr marL="171450" lvl="0" indent="-171450">
              <a:buFont typeface="Arial" panose="020B0604020202020204" pitchFamily="34" charset="0"/>
              <a:buChar char="•"/>
            </a:pPr>
            <a:r>
              <a:rPr lang="en-US" b="1" dirty="0"/>
              <a:t>The end result of the conflict</a:t>
            </a:r>
          </a:p>
          <a:p>
            <a:pPr marL="628650" lvl="1" indent="-171450">
              <a:buFont typeface="Arial" panose="020B0604020202020204" pitchFamily="34" charset="0"/>
              <a:buChar char="•"/>
            </a:pPr>
            <a:r>
              <a:rPr lang="en-US" dirty="0"/>
              <a:t>Tension between Abraham and Sarai (16:5)</a:t>
            </a:r>
          </a:p>
          <a:p>
            <a:pPr marL="628650" lvl="1" indent="-171450">
              <a:buFont typeface="Arial" panose="020B0604020202020204" pitchFamily="34" charset="0"/>
              <a:buChar char="•"/>
            </a:pPr>
            <a:r>
              <a:rPr lang="en-US" dirty="0"/>
              <a:t>Hagar fled from Sarai’s presence (16:6)</a:t>
            </a:r>
          </a:p>
          <a:p>
            <a:pPr marL="1085850" lvl="2" indent="-171450">
              <a:buFont typeface="Arial" panose="020B0604020202020204" pitchFamily="34" charset="0"/>
              <a:buChar char="•"/>
            </a:pPr>
            <a:r>
              <a:rPr lang="en-US" dirty="0"/>
              <a:t>God intervened, and promised blessings to Hagar, calling for her to return to Sarai</a:t>
            </a:r>
          </a:p>
          <a:p>
            <a:pPr marL="0" lvl="0" indent="0">
              <a:buFont typeface="Arial" panose="020B0604020202020204" pitchFamily="34" charset="0"/>
              <a:buNone/>
            </a:pPr>
            <a:r>
              <a:rPr lang="en-US" b="1" dirty="0"/>
              <a:t>(Genesis 16:9-12), </a:t>
            </a:r>
            <a:r>
              <a:rPr lang="en-US" i="1" dirty="0"/>
              <a:t>“The Angel of the Lord said to her, “Return to your mistress, and submit yourself under her hand.”</a:t>
            </a:r>
            <a:r>
              <a:rPr lang="en-US" i="1" baseline="30000" dirty="0"/>
              <a:t> 10</a:t>
            </a:r>
            <a:r>
              <a:rPr lang="en-US" i="1" dirty="0"/>
              <a:t> Then the Angel of the Lord said to her, “I will multiply your descendants exceedingly, so that they shall not be counted for multitude.”</a:t>
            </a:r>
            <a:r>
              <a:rPr lang="en-US" i="1" baseline="30000" dirty="0"/>
              <a:t> 11</a:t>
            </a:r>
            <a:r>
              <a:rPr lang="en-US" i="1" dirty="0"/>
              <a:t> And the Angel of the Lord said to her: “Behold, you are with child, and you shall bear a son. You shall call his name Ishmael, because the Lord has heard your affliction. </a:t>
            </a:r>
            <a:r>
              <a:rPr lang="en-US" i="1" baseline="30000" dirty="0"/>
              <a:t>12</a:t>
            </a:r>
            <a:r>
              <a:rPr lang="en-US" i="1" dirty="0"/>
              <a:t> He shall be a wild man; his hand shall be against every man, and every man's hand against him. And he shall dwell in the presence of all his brethren.”</a:t>
            </a:r>
          </a:p>
          <a:p>
            <a:pPr marL="628650" lvl="1" indent="-171450">
              <a:buFont typeface="Arial" panose="020B0604020202020204" pitchFamily="34" charset="0"/>
              <a:buChar char="•"/>
            </a:pPr>
            <a:r>
              <a:rPr lang="en-US" dirty="0"/>
              <a:t>It is believed that after Ishmael’s birth, about 14 or 15 years passed before Isaac was born to Sarai.  At the weaning of Isaac, a great feast was held.  (Genesis 21)</a:t>
            </a:r>
          </a:p>
          <a:p>
            <a:pPr marL="1085850" lvl="2" indent="-171450">
              <a:buFont typeface="Arial" panose="020B0604020202020204" pitchFamily="34" charset="0"/>
              <a:buChar char="•"/>
            </a:pPr>
            <a:r>
              <a:rPr lang="en-US" dirty="0"/>
              <a:t>Ishmael mocked the son of Promise, leading again to Sarah’s insistence that Hagar and Ishmael be cast out.</a:t>
            </a:r>
          </a:p>
          <a:p>
            <a:pPr marL="1085850" lvl="2" indent="-171450">
              <a:buFont typeface="Arial" panose="020B0604020202020204" pitchFamily="34" charset="0"/>
              <a:buChar char="•"/>
            </a:pPr>
            <a:r>
              <a:rPr lang="en-US" dirty="0"/>
              <a:t>Though Abraham initially resisted, God told him to listen to Sarah (again affirming that Isaac was the son of promise), and so Abraham gave them bread and water, and sent the two away.</a:t>
            </a:r>
          </a:p>
          <a:p>
            <a:pPr marL="1085850" lvl="2" indent="-171450">
              <a:buFont typeface="Arial" panose="020B0604020202020204" pitchFamily="34" charset="0"/>
              <a:buChar char="•"/>
            </a:pPr>
            <a:r>
              <a:rPr lang="en-US" dirty="0"/>
              <a:t>He also promised to Abraham as he had to Hagar years before that Ishmael would be the father of a nation.</a:t>
            </a:r>
          </a:p>
          <a:p>
            <a:pPr marL="1085850" lvl="2" indent="-171450">
              <a:buFont typeface="Arial" panose="020B0604020202020204" pitchFamily="34" charset="0"/>
              <a:buChar char="•"/>
            </a:pPr>
            <a:r>
              <a:rPr lang="en-US" dirty="0"/>
              <a:t>God intervened to save Hagar and Ishmael in the wilderness, and Hagar and Ishmael pass from the pages of the Old Testament</a:t>
            </a:r>
          </a:p>
          <a:p>
            <a:pPr marL="1085850" lvl="2" indent="-171450">
              <a:buFont typeface="Arial" panose="020B0604020202020204" pitchFamily="34" charset="0"/>
              <a:buChar char="•"/>
            </a:pPr>
            <a:r>
              <a:rPr lang="en-US" b="1" dirty="0"/>
              <a:t>However, there are lessons we can learn from Hagar, and seen by our text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CF521C-AB91-4D2C-A856-6665C3334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51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Lessons to learn</a:t>
            </a:r>
            <a:endParaRPr lang="en-US" dirty="0"/>
          </a:p>
          <a:p>
            <a:pPr marL="171450" lvl="0" indent="-171450">
              <a:buFont typeface="Arial" panose="020B0604020202020204" pitchFamily="34" charset="0"/>
              <a:buChar char="•"/>
            </a:pPr>
            <a:r>
              <a:rPr lang="en-US" dirty="0"/>
              <a:t>God doesn’t need help fulfilling His promises.  Have faith and trust Him.</a:t>
            </a:r>
          </a:p>
          <a:p>
            <a:pPr marL="0" lvl="0" indent="0">
              <a:buFont typeface="Arial" panose="020B0604020202020204" pitchFamily="34" charset="0"/>
              <a:buNone/>
            </a:pPr>
            <a:r>
              <a:rPr lang="en-US" b="1" dirty="0"/>
              <a:t>(Proverbs 3:5-6), </a:t>
            </a:r>
            <a:r>
              <a:rPr lang="en-US" b="0" i="1" dirty="0"/>
              <a:t>“Trust in the Lord with all your heart, and lean not on your own understanding; </a:t>
            </a:r>
            <a:r>
              <a:rPr lang="en-US" b="0" i="1" baseline="30000" dirty="0"/>
              <a:t>6</a:t>
            </a:r>
            <a:r>
              <a:rPr lang="en-US" b="0" i="1" dirty="0"/>
              <a:t> In all your ways acknowledge Him, and He shall direct your paths.”</a:t>
            </a:r>
          </a:p>
          <a:p>
            <a:pPr marL="0" lvl="0" indent="0">
              <a:buFont typeface="Arial" panose="020B0604020202020204" pitchFamily="34" charset="0"/>
              <a:buNone/>
            </a:pPr>
            <a:r>
              <a:rPr lang="en-US" b="1" dirty="0"/>
              <a:t>(Psalm 28:7), [David], </a:t>
            </a:r>
            <a:r>
              <a:rPr lang="en-US" b="0" i="1" dirty="0"/>
              <a:t>“The Lord is my strength and my shield; My heart trusted in Him, and I am helped; Therefore my heart greatly rejoices, and with my song I will praise Him.”</a:t>
            </a:r>
          </a:p>
          <a:p>
            <a:pPr marL="628650" lvl="1" indent="-171450">
              <a:buFont typeface="Arial" panose="020B0604020202020204" pitchFamily="34" charset="0"/>
              <a:buChar char="•"/>
            </a:pPr>
            <a:r>
              <a:rPr lang="en-US" b="0" dirty="0"/>
              <a:t>So many practical applications.  But, the most obvious one that afflicts Christians is a concern for the essentials of life!</a:t>
            </a:r>
          </a:p>
          <a:p>
            <a:pPr marL="0" lvl="0" indent="0">
              <a:buFont typeface="Arial" panose="020B0604020202020204" pitchFamily="34" charset="0"/>
              <a:buNone/>
            </a:pPr>
            <a:r>
              <a:rPr lang="en-US" b="1" dirty="0"/>
              <a:t>(Matthew 6:25), </a:t>
            </a:r>
            <a:r>
              <a:rPr lang="en-US" i="1" dirty="0"/>
              <a:t>“Therefore I say to you, do not worry about your life, what you will eat or what you will drink; nor about your body, what you will put on. Is not life more than food and the body more than clothing?”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CF521C-AB91-4D2C-A856-6665C3334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7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Lessons to learn:</a:t>
            </a:r>
            <a:endParaRPr lang="en-US" dirty="0"/>
          </a:p>
          <a:p>
            <a:pPr marL="171450" lvl="0" indent="-171450">
              <a:buFont typeface="Arial" panose="020B0604020202020204" pitchFamily="34" charset="0"/>
              <a:buChar char="•"/>
            </a:pPr>
            <a:r>
              <a:rPr lang="en-US" b="1" dirty="0"/>
              <a:t>Monogamy is God’s plan regarding marriage</a:t>
            </a:r>
          </a:p>
          <a:p>
            <a:pPr marL="0" lvl="0" indent="0">
              <a:buFont typeface="Arial" panose="020B0604020202020204" pitchFamily="34" charset="0"/>
              <a:buNone/>
            </a:pPr>
            <a:r>
              <a:rPr lang="en-US" b="1" dirty="0"/>
              <a:t>(Matthew 19:4-6), [Divorce, but Polygamy is condemned here as well], </a:t>
            </a:r>
            <a:r>
              <a:rPr lang="en-US" i="1" dirty="0"/>
              <a:t>“And He answered and said to them, “Have you not read that He who made them at the beginning ‘made them male and female,’</a:t>
            </a:r>
            <a:r>
              <a:rPr lang="en-US" i="1" baseline="30000" dirty="0"/>
              <a:t> 5</a:t>
            </a:r>
            <a:r>
              <a:rPr lang="en-US" i="1" dirty="0"/>
              <a:t> and said, “For this reason a man shall leave his father and mother and be joined to his wife, and the two shall become one flesh’?</a:t>
            </a:r>
            <a:r>
              <a:rPr lang="en-US" i="1" baseline="30000" dirty="0"/>
              <a:t> 6</a:t>
            </a:r>
            <a:r>
              <a:rPr lang="en-US" i="1" dirty="0"/>
              <a:t>  So then, they are no longer two but one flesh. Therefore what God has joined together, let not man separate.”</a:t>
            </a:r>
          </a:p>
          <a:p>
            <a:pPr marL="628650" lvl="1" indent="-171450">
              <a:buFont typeface="Arial" panose="020B0604020202020204" pitchFamily="34" charset="0"/>
              <a:buChar char="•"/>
            </a:pPr>
            <a:r>
              <a:rPr lang="en-US" i="0" dirty="0"/>
              <a:t>Certain things that God allowed in the past </a:t>
            </a:r>
            <a:r>
              <a:rPr lang="en-US" b="1" i="0" dirty="0"/>
              <a:t>[</a:t>
            </a:r>
            <a:r>
              <a:rPr lang="en-US" i="1" dirty="0"/>
              <a:t>Moses, because of the hardness of your hearts, permitted you to divorce your wives…, </a:t>
            </a:r>
            <a:r>
              <a:rPr lang="en-US" i="0" dirty="0"/>
              <a:t>vs. 8</a:t>
            </a:r>
            <a:r>
              <a:rPr lang="en-US" b="1" i="0" dirty="0"/>
              <a:t>]</a:t>
            </a:r>
            <a:r>
              <a:rPr lang="en-US" i="0" dirty="0"/>
              <a:t> – He no longer allows.</a:t>
            </a:r>
          </a:p>
          <a:p>
            <a:pPr marL="0" lvl="0" indent="0">
              <a:buFont typeface="Arial" panose="020B0604020202020204" pitchFamily="34" charset="0"/>
              <a:buNone/>
            </a:pPr>
            <a:r>
              <a:rPr lang="en-US" b="1" i="0" dirty="0"/>
              <a:t>(Acts 17:30-31) [Paul speaking about that which occurred before the New Covenant was established], </a:t>
            </a:r>
            <a:r>
              <a:rPr lang="en-US" i="1" dirty="0"/>
              <a:t>“Truly, these times of ignorance God overlooked, but now commands all men everywhere to repent,</a:t>
            </a:r>
            <a:r>
              <a:rPr lang="en-US" i="1" baseline="30000" dirty="0"/>
              <a:t> 31</a:t>
            </a:r>
            <a:r>
              <a:rPr lang="en-US" i="1" dirty="0"/>
              <a:t> because He has appointed a day on which He will judge the world in righteousness by the Man whom He has ordained. He has given assurance of this to all by raising Him from the dead.”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CF521C-AB91-4D2C-A856-6665C3334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909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Lessons to Learn</a:t>
            </a:r>
            <a:endParaRPr lang="en-US" dirty="0"/>
          </a:p>
          <a:p>
            <a:pPr marL="171450" lvl="0" indent="-171450">
              <a:buFont typeface="Arial" panose="020B0604020202020204" pitchFamily="34" charset="0"/>
              <a:buChar char="•"/>
            </a:pPr>
            <a:r>
              <a:rPr lang="en-US" dirty="0"/>
              <a:t>Like Hagar, when we become proud, we sin!</a:t>
            </a:r>
          </a:p>
          <a:p>
            <a:pPr marL="0" lvl="0" indent="0">
              <a:buFont typeface="Arial" panose="020B0604020202020204" pitchFamily="34" charset="0"/>
              <a:buNone/>
            </a:pPr>
            <a:r>
              <a:rPr lang="en-US" b="1" dirty="0"/>
              <a:t>(Isaiah 2:11-12), [God’s judgment against the prideful nation of Israel], </a:t>
            </a:r>
            <a:r>
              <a:rPr lang="en-US" i="1" dirty="0"/>
              <a:t>“The lofty looks of man shall be humbled, the haughtiness of men shall be bowed down, and the Lord alone shall be exalted in that day. </a:t>
            </a:r>
            <a:r>
              <a:rPr lang="en-US" i="1" baseline="30000" dirty="0"/>
              <a:t>12</a:t>
            </a:r>
            <a:r>
              <a:rPr lang="en-US" i="1" dirty="0"/>
              <a:t> For the day of the Lord of hosts shall come upon everything proud and lofty, upon everything lifted up—and it shall be brought low.”</a:t>
            </a:r>
          </a:p>
          <a:p>
            <a:pPr marL="0" lvl="0" indent="0">
              <a:buFont typeface="Arial" panose="020B0604020202020204" pitchFamily="34" charset="0"/>
              <a:buNone/>
            </a:pPr>
            <a:r>
              <a:rPr lang="en-US" b="1" dirty="0"/>
              <a:t>(Proverbs 11:12), </a:t>
            </a:r>
            <a:r>
              <a:rPr lang="en-US" i="1" dirty="0"/>
              <a:t>“He who is devoid of wisdom despises his neighbor, but a man of understanding holds his peace.”</a:t>
            </a:r>
          </a:p>
          <a:p>
            <a:pPr marL="171450" lvl="0" indent="-171450">
              <a:buFont typeface="Arial" panose="020B0604020202020204" pitchFamily="34" charset="0"/>
              <a:buChar char="•"/>
            </a:pPr>
            <a:r>
              <a:rPr lang="en-US" dirty="0"/>
              <a:t>Like Sarai, when we become envious, we can act in bitter and ungodly ways!</a:t>
            </a:r>
          </a:p>
          <a:p>
            <a:pPr marL="0" lvl="0" indent="0">
              <a:buFont typeface="Arial" panose="020B0604020202020204" pitchFamily="34" charset="0"/>
              <a:buNone/>
            </a:pPr>
            <a:r>
              <a:rPr lang="en-US" b="1" dirty="0"/>
              <a:t>(Proverbs 14:30), </a:t>
            </a:r>
            <a:r>
              <a:rPr lang="en-US" dirty="0"/>
              <a:t>“</a:t>
            </a:r>
            <a:r>
              <a:rPr lang="en-US" i="1" dirty="0"/>
              <a:t>A sound heart is life to the body, but envy is rottenness to the bones.”</a:t>
            </a:r>
          </a:p>
          <a:p>
            <a:pPr marL="0" lvl="0" indent="0">
              <a:buFont typeface="Arial" panose="020B0604020202020204" pitchFamily="34" charset="0"/>
              <a:buNone/>
            </a:pPr>
            <a:r>
              <a:rPr lang="en-US" b="1" dirty="0"/>
              <a:t>(James 3:16), </a:t>
            </a:r>
            <a:r>
              <a:rPr lang="en-US" i="1" dirty="0"/>
              <a:t>“For where envy and self-seeking exist, confusion and every evil thing are there.”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CF521C-AB91-4D2C-A856-6665C3334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01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Lessons to learn</a:t>
            </a:r>
            <a:endParaRPr lang="en-US" dirty="0"/>
          </a:p>
          <a:p>
            <a:pPr marL="171450" lvl="0" indent="-171450">
              <a:buFont typeface="Arial" panose="020B0604020202020204" pitchFamily="34" charset="0"/>
              <a:buChar char="•"/>
            </a:pPr>
            <a:r>
              <a:rPr lang="en-US" dirty="0"/>
              <a:t>The promises of God to Hagar and Ishmael are such an object lesson to us today.</a:t>
            </a:r>
          </a:p>
          <a:p>
            <a:pPr marL="628650" lvl="1" indent="-171450">
              <a:buFont typeface="Arial" panose="020B0604020202020204" pitchFamily="34" charset="0"/>
              <a:buChar char="•"/>
            </a:pPr>
            <a:r>
              <a:rPr lang="en-US" dirty="0"/>
              <a:t>Remember, most of us are aliens to the commonwealth of Israel as well.</a:t>
            </a:r>
          </a:p>
          <a:p>
            <a:pPr marL="628650" lvl="1" indent="-171450">
              <a:buFont typeface="Arial" panose="020B0604020202020204" pitchFamily="34" charset="0"/>
              <a:buChar char="•"/>
            </a:pPr>
            <a:r>
              <a:rPr lang="en-US" dirty="0"/>
              <a:t>And yet, God has promised that we too are able to seek and receive His mercy!</a:t>
            </a:r>
          </a:p>
          <a:p>
            <a:pPr marL="0" lvl="0" indent="0">
              <a:buFont typeface="Arial" panose="020B0604020202020204" pitchFamily="34" charset="0"/>
              <a:buNone/>
            </a:pPr>
            <a:r>
              <a:rPr lang="en-US" b="1" dirty="0"/>
              <a:t>(Acts 11:17-18) [Peter’s report to the Jews about the Holy Spirit baptism of the Gentile Cornelius and his household], </a:t>
            </a:r>
            <a:r>
              <a:rPr lang="en-US" i="1" dirty="0"/>
              <a:t>“If therefore God gave them the same gift as He gave us when we believed on the Lord Jesus Christ, who was I that I could withstand God?” </a:t>
            </a:r>
            <a:r>
              <a:rPr lang="en-US" i="1" baseline="30000" dirty="0"/>
              <a:t>18</a:t>
            </a:r>
            <a:r>
              <a:rPr lang="en-US" i="1" dirty="0"/>
              <a:t> When they heard these things they became silent; and they glorified God, saying, “Then God has also granted to the Gentiles repentance to life.”</a:t>
            </a:r>
          </a:p>
          <a:p>
            <a:pPr marL="0" lvl="0" indent="0">
              <a:buFont typeface="Arial" panose="020B0604020202020204" pitchFamily="34" charset="0"/>
              <a:buNone/>
            </a:pPr>
            <a:r>
              <a:rPr lang="en-US" b="1" dirty="0"/>
              <a:t>(Romans 1:16), </a:t>
            </a:r>
            <a:r>
              <a:rPr lang="en-US" i="1" dirty="0"/>
              <a:t>“For I am not ashamed of the gospel of Christ, for it is the power of God to salvation for everyone who believes, for the Jew first and also for the Greek.”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CF521C-AB91-4D2C-A856-6665C3334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190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Allegory – though often referring to fiction that is used to present symbolic truth, the secondary definition fits here.  That of a </a:t>
            </a:r>
            <a:r>
              <a:rPr lang="en-US" sz="1200" b="1" i="0" kern="1200" dirty="0">
                <a:solidFill>
                  <a:schemeClr val="tx1"/>
                </a:solidFill>
                <a:effectLst/>
                <a:latin typeface="+mn-lt"/>
                <a:ea typeface="+mn-ea"/>
                <a:cs typeface="+mn-cs"/>
              </a:rPr>
              <a:t>symbolic representation.  In our text of Galatians 4, Paul uses Hagar and Sarah as symbolic representations of the two covenants.  It is a wonderful picture.</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He is speaking to Jews who trusted in the Old Covenant as the basis for their standing with God</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Judaizing teachers had wielded a destructive influence upon the Christians in Galatia</a:t>
            </a:r>
            <a:endParaRPr lang="en-US" b="0" dirty="0"/>
          </a:p>
          <a:p>
            <a:pPr marL="0" lvl="0" indent="0">
              <a:buFont typeface="Arial" panose="020B0604020202020204" pitchFamily="34" charset="0"/>
              <a:buNone/>
            </a:pPr>
            <a:r>
              <a:rPr lang="en-US" b="1" dirty="0"/>
              <a:t>(Galatians 4:21-31), </a:t>
            </a:r>
            <a:r>
              <a:rPr lang="en-US" i="1" dirty="0"/>
              <a:t>“Tell me, you who desire to be under the law, do you not hear the law?</a:t>
            </a:r>
            <a:r>
              <a:rPr lang="en-US" i="1" baseline="30000" dirty="0"/>
              <a:t> 22</a:t>
            </a:r>
            <a:r>
              <a:rPr lang="en-US" i="1" dirty="0"/>
              <a:t> For it is written that Abraham had two sons: the one by a bondwoman, the other by a freewoman.</a:t>
            </a:r>
            <a:r>
              <a:rPr lang="en-US" i="1" baseline="30000" dirty="0"/>
              <a:t> 23</a:t>
            </a:r>
            <a:r>
              <a:rPr lang="en-US" i="1" dirty="0"/>
              <a:t> But he who was of the bondwoman was born according to the flesh, and he of the freewoman through promise,</a:t>
            </a:r>
            <a:r>
              <a:rPr lang="en-US" i="1" baseline="30000" dirty="0"/>
              <a:t> 24</a:t>
            </a:r>
            <a:r>
              <a:rPr lang="en-US" i="1" dirty="0"/>
              <a:t> which things are symbolic. For these are the two covenants: the one from Mount Sinai which gives birth to bondage, which is Hagar—</a:t>
            </a:r>
            <a:r>
              <a:rPr lang="en-US" i="1" baseline="30000" dirty="0"/>
              <a:t> 25</a:t>
            </a:r>
            <a:r>
              <a:rPr lang="en-US" i="1" dirty="0"/>
              <a:t> for this Hagar is Mount Sinai in Arabia, and corresponds to Jerusalem which now is, and is in bondage with her children—</a:t>
            </a:r>
            <a:r>
              <a:rPr lang="en-US" i="1" baseline="30000" dirty="0"/>
              <a:t> 26</a:t>
            </a:r>
            <a:r>
              <a:rPr lang="en-US" i="1" dirty="0"/>
              <a:t> but the Jerusalem above is free, which is the mother of us all.</a:t>
            </a:r>
            <a:r>
              <a:rPr lang="en-US" i="1" baseline="30000" dirty="0"/>
              <a:t> 27</a:t>
            </a:r>
            <a:r>
              <a:rPr lang="en-US" i="1" dirty="0"/>
              <a:t> For it is written: “Rejoice, O barren, you who do not bear! Break forth and shout, you who are not in labor! For the desolate has many more children than she who has a husband.” </a:t>
            </a:r>
            <a:r>
              <a:rPr lang="en-US" i="1" baseline="30000" dirty="0"/>
              <a:t>28</a:t>
            </a:r>
            <a:r>
              <a:rPr lang="en-US" i="1" dirty="0"/>
              <a:t> Now we, brethren, as Isaac was, are children of promise.</a:t>
            </a:r>
            <a:r>
              <a:rPr lang="en-US" i="1" baseline="30000" dirty="0"/>
              <a:t> 29</a:t>
            </a:r>
            <a:r>
              <a:rPr lang="en-US" i="1" dirty="0"/>
              <a:t> But, as he who was born according to the flesh then persecuted him who was born according to the Spirit, even so it is now.</a:t>
            </a:r>
            <a:r>
              <a:rPr lang="en-US" i="1" baseline="30000" dirty="0"/>
              <a:t> 30</a:t>
            </a:r>
            <a:r>
              <a:rPr lang="en-US" i="1" dirty="0"/>
              <a:t> Nevertheless what does the Scripture say? “Cast out the bondwoman and her son, for the son of the bondwoman shall not be heir with the son of the freewoman.”</a:t>
            </a:r>
            <a:r>
              <a:rPr lang="en-US" i="1" baseline="30000" dirty="0"/>
              <a:t> 31</a:t>
            </a:r>
            <a:r>
              <a:rPr lang="en-US" i="1" dirty="0"/>
              <a:t> So then, brethren, we are not children of the bondwoman but of the free.”</a:t>
            </a:r>
          </a:p>
          <a:p>
            <a:pPr marL="628650" lvl="1" indent="-171450">
              <a:buFont typeface="Arial" panose="020B0604020202020204" pitchFamily="34" charset="0"/>
              <a:buChar char="•"/>
            </a:pPr>
            <a:r>
              <a:rPr lang="en-US" i="0" dirty="0"/>
              <a:t>Can you imagine the response of the Judaizers?  Paul is equating their position with Hagar, who had Ishmael naturally!</a:t>
            </a:r>
          </a:p>
          <a:p>
            <a:pPr marL="628650" lvl="1" indent="-171450">
              <a:buFont typeface="Arial" panose="020B0604020202020204" pitchFamily="34" charset="0"/>
              <a:buChar char="•"/>
            </a:pPr>
            <a:r>
              <a:rPr lang="en-US" b="1" i="0" dirty="0"/>
              <a:t>Hagar was Mount Sinai.  Hagar was physical Israel. Hagar was the physical city of Jerusalem.  Hagar symbolized the bondage that was to be found under the law!</a:t>
            </a:r>
          </a:p>
          <a:p>
            <a:pPr marL="0" lvl="0" indent="0">
              <a:buFont typeface="Arial" panose="020B0604020202020204" pitchFamily="34" charset="0"/>
              <a:buNone/>
            </a:pPr>
            <a:r>
              <a:rPr lang="en-US" b="1" i="0" dirty="0"/>
              <a:t>(Romans 9:6-9), </a:t>
            </a:r>
            <a:r>
              <a:rPr lang="en-US" i="1" dirty="0"/>
              <a:t>“But it is not that the word of God has taken no effect. For they are not all Israel who are of Israel,</a:t>
            </a:r>
            <a:r>
              <a:rPr lang="en-US" i="1" baseline="30000" dirty="0"/>
              <a:t> 7</a:t>
            </a:r>
            <a:r>
              <a:rPr lang="en-US" i="1" dirty="0"/>
              <a:t> nor are they all children because they are the seed of Abraham; but, “In Isaac your seed shall be called.”</a:t>
            </a:r>
            <a:r>
              <a:rPr lang="en-US" i="1" baseline="30000" dirty="0"/>
              <a:t> 8</a:t>
            </a:r>
            <a:r>
              <a:rPr lang="en-US" i="1" dirty="0"/>
              <a:t> That is, those who are the children of the flesh, these are not the children of God; but the children of the promise are counted as the seed.</a:t>
            </a:r>
            <a:r>
              <a:rPr lang="en-US" i="1" baseline="30000" dirty="0"/>
              <a:t> 9</a:t>
            </a:r>
            <a:r>
              <a:rPr lang="en-US" i="1" dirty="0"/>
              <a:t> For this is the word of promise: “At this time I will come and Sarah shall have a son.”</a:t>
            </a:r>
          </a:p>
          <a:p>
            <a:pPr marL="628650" lvl="1" indent="-171450">
              <a:buFont typeface="Arial" panose="020B0604020202020204" pitchFamily="34" charset="0"/>
              <a:buChar char="•"/>
            </a:pPr>
            <a:r>
              <a:rPr lang="en-US" b="1" i="0" dirty="0"/>
              <a:t>Sarah is the Jerusalem above.   Sarah is spiritual Israel.  Sarah symbolizes the freedom to be found in Christ Jesus.</a:t>
            </a:r>
          </a:p>
          <a:p>
            <a:pPr marL="0" lvl="0" indent="0">
              <a:buFont typeface="Arial" panose="020B0604020202020204" pitchFamily="34" charset="0"/>
              <a:buNone/>
            </a:pPr>
            <a:r>
              <a:rPr lang="en-US" b="1" i="0" dirty="0"/>
              <a:t>(Romans 10:10-13), </a:t>
            </a:r>
            <a:r>
              <a:rPr lang="en-US" i="1" dirty="0"/>
              <a:t>“For with the heart one believes unto righteousness, and with the mouth confession is made unto salvation.</a:t>
            </a:r>
            <a:r>
              <a:rPr lang="en-US" i="1" baseline="30000" dirty="0"/>
              <a:t> 11</a:t>
            </a:r>
            <a:r>
              <a:rPr lang="en-US" i="1" dirty="0"/>
              <a:t> For the Scripture says, “Whoever believes on Him will not be put to shame.”</a:t>
            </a:r>
            <a:r>
              <a:rPr lang="en-US" i="1" baseline="30000" dirty="0"/>
              <a:t> 12</a:t>
            </a:r>
            <a:r>
              <a:rPr lang="en-US" i="1" dirty="0"/>
              <a:t> For there is no distinction between Jew and Greek, for the same Lord over all is rich to all who call upon Him.</a:t>
            </a:r>
            <a:r>
              <a:rPr lang="en-US" i="1" baseline="30000" dirty="0"/>
              <a:t> 13</a:t>
            </a:r>
            <a:r>
              <a:rPr lang="en-US" i="1" dirty="0"/>
              <a:t> For “whoever calls on the name of the Lord shall be saved.”</a:t>
            </a:r>
          </a:p>
          <a:p>
            <a:pPr marL="628650" lvl="1" indent="-171450">
              <a:buFont typeface="Arial" panose="020B0604020202020204" pitchFamily="34" charset="0"/>
              <a:buChar char="•"/>
            </a:pPr>
            <a:r>
              <a:rPr lang="en-US" b="1" i="1" dirty="0"/>
              <a:t>“Nevertheless, what does the scripture say?” </a:t>
            </a:r>
            <a:r>
              <a:rPr lang="en-US" b="1" i="0" dirty="0"/>
              <a:t>(vs. 30) A reference to Genesis 21</a:t>
            </a:r>
          </a:p>
          <a:p>
            <a:pPr marL="0" lvl="0" indent="0">
              <a:buFont typeface="Arial" panose="020B0604020202020204" pitchFamily="34" charset="0"/>
              <a:buNone/>
            </a:pPr>
            <a:r>
              <a:rPr lang="en-US" b="1" i="0" dirty="0"/>
              <a:t>(Genesis 21:9-12), </a:t>
            </a:r>
            <a:r>
              <a:rPr lang="en-US" i="1" dirty="0"/>
              <a:t>“And Sarah saw the son of Hagar the Egyptian, whom she had borne to Abraham, scoffing.</a:t>
            </a:r>
            <a:r>
              <a:rPr lang="en-US" i="1" baseline="30000" dirty="0"/>
              <a:t> 10</a:t>
            </a:r>
            <a:r>
              <a:rPr lang="en-US" i="1" dirty="0"/>
              <a:t> Therefore she said to Abraham, “Cast out this bondwoman and her son; for the son of this bondwoman shall not be heir with my son, namely with Isaac.”</a:t>
            </a:r>
            <a:r>
              <a:rPr lang="en-US" i="1" baseline="30000" dirty="0"/>
              <a:t> 11</a:t>
            </a:r>
            <a:r>
              <a:rPr lang="en-US" i="1" dirty="0"/>
              <a:t> And the matter was very displeasing in Abraham's sight because of his son.  </a:t>
            </a:r>
            <a:r>
              <a:rPr lang="en-US" i="1" baseline="30000" dirty="0"/>
              <a:t>12</a:t>
            </a:r>
            <a:r>
              <a:rPr lang="en-US" i="1" dirty="0"/>
              <a:t> But God said to Abraham, “Do not let it be displeasing in your sight because of the lad or because of your bondwoman. Whatever Sarah has said to you, listen to her voice; for in Isaac your seed shall be called.”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CF521C-AB91-4D2C-A856-6665C3334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69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FFDD-936C-4DB1-9999-DAC4D9D0A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463C7C-36B6-4069-B42F-0303F1029A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3ED6C6-698C-435B-A7F2-5E35DAB8264A}"/>
              </a:ext>
            </a:extLst>
          </p:cNvPr>
          <p:cNvSpPr>
            <a:spLocks noGrp="1"/>
          </p:cNvSpPr>
          <p:nvPr>
            <p:ph type="dt" sz="half" idx="10"/>
          </p:nvPr>
        </p:nvSpPr>
        <p:spPr/>
        <p:txBody>
          <a:bodyPr/>
          <a:lstStyle/>
          <a:p>
            <a:fld id="{5173E22B-D8C6-4596-B43F-5C2F05882D39}" type="datetimeFigureOut">
              <a:rPr lang="en-US" smtClean="0"/>
              <a:t>8/6/2019</a:t>
            </a:fld>
            <a:endParaRPr lang="en-US"/>
          </a:p>
        </p:txBody>
      </p:sp>
      <p:sp>
        <p:nvSpPr>
          <p:cNvPr id="5" name="Footer Placeholder 4">
            <a:extLst>
              <a:ext uri="{FF2B5EF4-FFF2-40B4-BE49-F238E27FC236}">
                <a16:creationId xmlns:a16="http://schemas.microsoft.com/office/drawing/2014/main" id="{8639FD50-7D12-4CBA-B077-5552C71FE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A3BC7-5427-4DB8-9176-5156CBF0DB80}"/>
              </a:ext>
            </a:extLst>
          </p:cNvPr>
          <p:cNvSpPr>
            <a:spLocks noGrp="1"/>
          </p:cNvSpPr>
          <p:nvPr>
            <p:ph type="sldNum" sz="quarter" idx="12"/>
          </p:nvPr>
        </p:nvSpPr>
        <p:spPr/>
        <p:txBody>
          <a:bodyPr/>
          <a:lstStyle/>
          <a:p>
            <a:fld id="{3A52F8A1-DD84-4E0C-BBB8-58CF152CCE80}" type="slidenum">
              <a:rPr lang="en-US" smtClean="0"/>
              <a:t>‹#›</a:t>
            </a:fld>
            <a:endParaRPr lang="en-US"/>
          </a:p>
        </p:txBody>
      </p:sp>
    </p:spTree>
    <p:extLst>
      <p:ext uri="{BB962C8B-B14F-4D97-AF65-F5344CB8AC3E}">
        <p14:creationId xmlns:p14="http://schemas.microsoft.com/office/powerpoint/2010/main" val="1572308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A04B-F96A-42DB-ABCF-69A0694DEC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B1572B-8434-43C5-BCAD-37CDA8B1A3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CDA97-7C1D-43D7-93BD-1B1811FEF705}"/>
              </a:ext>
            </a:extLst>
          </p:cNvPr>
          <p:cNvSpPr>
            <a:spLocks noGrp="1"/>
          </p:cNvSpPr>
          <p:nvPr>
            <p:ph type="dt" sz="half" idx="10"/>
          </p:nvPr>
        </p:nvSpPr>
        <p:spPr/>
        <p:txBody>
          <a:bodyPr/>
          <a:lstStyle/>
          <a:p>
            <a:fld id="{5173E22B-D8C6-4596-B43F-5C2F05882D39}" type="datetimeFigureOut">
              <a:rPr lang="en-US" smtClean="0"/>
              <a:t>8/6/2019</a:t>
            </a:fld>
            <a:endParaRPr lang="en-US"/>
          </a:p>
        </p:txBody>
      </p:sp>
      <p:sp>
        <p:nvSpPr>
          <p:cNvPr id="5" name="Footer Placeholder 4">
            <a:extLst>
              <a:ext uri="{FF2B5EF4-FFF2-40B4-BE49-F238E27FC236}">
                <a16:creationId xmlns:a16="http://schemas.microsoft.com/office/drawing/2014/main" id="{71773ADD-4519-4CDC-99C8-BFFFCEEA1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8B35F-7E7B-448C-8964-25D76A253FA4}"/>
              </a:ext>
            </a:extLst>
          </p:cNvPr>
          <p:cNvSpPr>
            <a:spLocks noGrp="1"/>
          </p:cNvSpPr>
          <p:nvPr>
            <p:ph type="sldNum" sz="quarter" idx="12"/>
          </p:nvPr>
        </p:nvSpPr>
        <p:spPr/>
        <p:txBody>
          <a:bodyPr/>
          <a:lstStyle/>
          <a:p>
            <a:fld id="{3A52F8A1-DD84-4E0C-BBB8-58CF152CCE80}" type="slidenum">
              <a:rPr lang="en-US" smtClean="0"/>
              <a:t>‹#›</a:t>
            </a:fld>
            <a:endParaRPr lang="en-US"/>
          </a:p>
        </p:txBody>
      </p:sp>
    </p:spTree>
    <p:extLst>
      <p:ext uri="{BB962C8B-B14F-4D97-AF65-F5344CB8AC3E}">
        <p14:creationId xmlns:p14="http://schemas.microsoft.com/office/powerpoint/2010/main" val="405105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00EC05-601D-462F-9693-EADCAABD03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1784A5-A071-49E3-8D64-FD0C032DD4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19FA6-11DE-494F-9A7C-36594140AFC3}"/>
              </a:ext>
            </a:extLst>
          </p:cNvPr>
          <p:cNvSpPr>
            <a:spLocks noGrp="1"/>
          </p:cNvSpPr>
          <p:nvPr>
            <p:ph type="dt" sz="half" idx="10"/>
          </p:nvPr>
        </p:nvSpPr>
        <p:spPr/>
        <p:txBody>
          <a:bodyPr/>
          <a:lstStyle/>
          <a:p>
            <a:fld id="{5173E22B-D8C6-4596-B43F-5C2F05882D39}" type="datetimeFigureOut">
              <a:rPr lang="en-US" smtClean="0"/>
              <a:t>8/6/2019</a:t>
            </a:fld>
            <a:endParaRPr lang="en-US"/>
          </a:p>
        </p:txBody>
      </p:sp>
      <p:sp>
        <p:nvSpPr>
          <p:cNvPr id="5" name="Footer Placeholder 4">
            <a:extLst>
              <a:ext uri="{FF2B5EF4-FFF2-40B4-BE49-F238E27FC236}">
                <a16:creationId xmlns:a16="http://schemas.microsoft.com/office/drawing/2014/main" id="{325B3FD2-CEFA-40E4-A2D9-162911590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81587-8A36-4DD3-9AB4-FD15E462283D}"/>
              </a:ext>
            </a:extLst>
          </p:cNvPr>
          <p:cNvSpPr>
            <a:spLocks noGrp="1"/>
          </p:cNvSpPr>
          <p:nvPr>
            <p:ph type="sldNum" sz="quarter" idx="12"/>
          </p:nvPr>
        </p:nvSpPr>
        <p:spPr/>
        <p:txBody>
          <a:bodyPr/>
          <a:lstStyle/>
          <a:p>
            <a:fld id="{3A52F8A1-DD84-4E0C-BBB8-58CF152CCE80}" type="slidenum">
              <a:rPr lang="en-US" smtClean="0"/>
              <a:t>‹#›</a:t>
            </a:fld>
            <a:endParaRPr lang="en-US"/>
          </a:p>
        </p:txBody>
      </p:sp>
    </p:spTree>
    <p:extLst>
      <p:ext uri="{BB962C8B-B14F-4D97-AF65-F5344CB8AC3E}">
        <p14:creationId xmlns:p14="http://schemas.microsoft.com/office/powerpoint/2010/main" val="265046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5EDC-ADB0-4B67-9818-4E32E848A7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F5A6B7-C047-4243-852B-025B8DFCB9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7C3FE-45C8-41DE-8A51-C3B3F40E1342}"/>
              </a:ext>
            </a:extLst>
          </p:cNvPr>
          <p:cNvSpPr>
            <a:spLocks noGrp="1"/>
          </p:cNvSpPr>
          <p:nvPr>
            <p:ph type="dt" sz="half" idx="10"/>
          </p:nvPr>
        </p:nvSpPr>
        <p:spPr/>
        <p:txBody>
          <a:bodyPr/>
          <a:lstStyle/>
          <a:p>
            <a:fld id="{5173E22B-D8C6-4596-B43F-5C2F05882D39}" type="datetimeFigureOut">
              <a:rPr lang="en-US" smtClean="0"/>
              <a:t>8/6/2019</a:t>
            </a:fld>
            <a:endParaRPr lang="en-US"/>
          </a:p>
        </p:txBody>
      </p:sp>
      <p:sp>
        <p:nvSpPr>
          <p:cNvPr id="5" name="Footer Placeholder 4">
            <a:extLst>
              <a:ext uri="{FF2B5EF4-FFF2-40B4-BE49-F238E27FC236}">
                <a16:creationId xmlns:a16="http://schemas.microsoft.com/office/drawing/2014/main" id="{001D6FCE-58E0-46BE-904A-6D70F1E96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6600D-3743-4074-9918-C6A06F65BD62}"/>
              </a:ext>
            </a:extLst>
          </p:cNvPr>
          <p:cNvSpPr>
            <a:spLocks noGrp="1"/>
          </p:cNvSpPr>
          <p:nvPr>
            <p:ph type="sldNum" sz="quarter" idx="12"/>
          </p:nvPr>
        </p:nvSpPr>
        <p:spPr/>
        <p:txBody>
          <a:bodyPr/>
          <a:lstStyle/>
          <a:p>
            <a:fld id="{3A52F8A1-DD84-4E0C-BBB8-58CF152CCE80}" type="slidenum">
              <a:rPr lang="en-US" smtClean="0"/>
              <a:t>‹#›</a:t>
            </a:fld>
            <a:endParaRPr lang="en-US"/>
          </a:p>
        </p:txBody>
      </p:sp>
    </p:spTree>
    <p:extLst>
      <p:ext uri="{BB962C8B-B14F-4D97-AF65-F5344CB8AC3E}">
        <p14:creationId xmlns:p14="http://schemas.microsoft.com/office/powerpoint/2010/main" val="283435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4501-0429-407C-B6E8-24857CDA4D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5F9572-2442-4BA4-AE07-303FF2F095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E9E94E-1AAF-4871-8102-E6A05AD02801}"/>
              </a:ext>
            </a:extLst>
          </p:cNvPr>
          <p:cNvSpPr>
            <a:spLocks noGrp="1"/>
          </p:cNvSpPr>
          <p:nvPr>
            <p:ph type="dt" sz="half" idx="10"/>
          </p:nvPr>
        </p:nvSpPr>
        <p:spPr/>
        <p:txBody>
          <a:bodyPr/>
          <a:lstStyle/>
          <a:p>
            <a:fld id="{5173E22B-D8C6-4596-B43F-5C2F05882D39}" type="datetimeFigureOut">
              <a:rPr lang="en-US" smtClean="0"/>
              <a:t>8/6/2019</a:t>
            </a:fld>
            <a:endParaRPr lang="en-US"/>
          </a:p>
        </p:txBody>
      </p:sp>
      <p:sp>
        <p:nvSpPr>
          <p:cNvPr id="5" name="Footer Placeholder 4">
            <a:extLst>
              <a:ext uri="{FF2B5EF4-FFF2-40B4-BE49-F238E27FC236}">
                <a16:creationId xmlns:a16="http://schemas.microsoft.com/office/drawing/2014/main" id="{2051B01A-7422-4767-8B08-430F40DB8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B7B9D-A5F2-4C6D-A5A5-923F6B3EAFA0}"/>
              </a:ext>
            </a:extLst>
          </p:cNvPr>
          <p:cNvSpPr>
            <a:spLocks noGrp="1"/>
          </p:cNvSpPr>
          <p:nvPr>
            <p:ph type="sldNum" sz="quarter" idx="12"/>
          </p:nvPr>
        </p:nvSpPr>
        <p:spPr/>
        <p:txBody>
          <a:bodyPr/>
          <a:lstStyle/>
          <a:p>
            <a:fld id="{3A52F8A1-DD84-4E0C-BBB8-58CF152CCE80}" type="slidenum">
              <a:rPr lang="en-US" smtClean="0"/>
              <a:t>‹#›</a:t>
            </a:fld>
            <a:endParaRPr lang="en-US"/>
          </a:p>
        </p:txBody>
      </p:sp>
    </p:spTree>
    <p:extLst>
      <p:ext uri="{BB962C8B-B14F-4D97-AF65-F5344CB8AC3E}">
        <p14:creationId xmlns:p14="http://schemas.microsoft.com/office/powerpoint/2010/main" val="162588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C1CC-43D8-4FC1-A2E6-52248DA880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4F40C3-AB19-4709-99A7-0C3F026F70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EBA9F3-F550-4301-BAD1-82294236F2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49EB6C-FB80-4F89-BB7F-575A87E5B965}"/>
              </a:ext>
            </a:extLst>
          </p:cNvPr>
          <p:cNvSpPr>
            <a:spLocks noGrp="1"/>
          </p:cNvSpPr>
          <p:nvPr>
            <p:ph type="dt" sz="half" idx="10"/>
          </p:nvPr>
        </p:nvSpPr>
        <p:spPr/>
        <p:txBody>
          <a:bodyPr/>
          <a:lstStyle/>
          <a:p>
            <a:fld id="{5173E22B-D8C6-4596-B43F-5C2F05882D39}" type="datetimeFigureOut">
              <a:rPr lang="en-US" smtClean="0"/>
              <a:t>8/6/2019</a:t>
            </a:fld>
            <a:endParaRPr lang="en-US"/>
          </a:p>
        </p:txBody>
      </p:sp>
      <p:sp>
        <p:nvSpPr>
          <p:cNvPr id="6" name="Footer Placeholder 5">
            <a:extLst>
              <a:ext uri="{FF2B5EF4-FFF2-40B4-BE49-F238E27FC236}">
                <a16:creationId xmlns:a16="http://schemas.microsoft.com/office/drawing/2014/main" id="{6E838298-1994-47E2-A9CF-E29ED6481A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27C564-4DD0-483A-811D-FBB9A39D697E}"/>
              </a:ext>
            </a:extLst>
          </p:cNvPr>
          <p:cNvSpPr>
            <a:spLocks noGrp="1"/>
          </p:cNvSpPr>
          <p:nvPr>
            <p:ph type="sldNum" sz="quarter" idx="12"/>
          </p:nvPr>
        </p:nvSpPr>
        <p:spPr/>
        <p:txBody>
          <a:bodyPr/>
          <a:lstStyle/>
          <a:p>
            <a:fld id="{3A52F8A1-DD84-4E0C-BBB8-58CF152CCE80}" type="slidenum">
              <a:rPr lang="en-US" smtClean="0"/>
              <a:t>‹#›</a:t>
            </a:fld>
            <a:endParaRPr lang="en-US"/>
          </a:p>
        </p:txBody>
      </p:sp>
    </p:spTree>
    <p:extLst>
      <p:ext uri="{BB962C8B-B14F-4D97-AF65-F5344CB8AC3E}">
        <p14:creationId xmlns:p14="http://schemas.microsoft.com/office/powerpoint/2010/main" val="221287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04E8-1F20-4953-A0CE-4FD179BF00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C720DA-3059-4974-8571-B227C0173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BAF3CC-A99E-4597-B71F-F2C4BB6D95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D40001-F368-4791-9576-2E411A1409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6FCE4-89C0-4F46-8553-95154522BD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CCB8E3-2DD2-4DB5-99B3-8B83BF9D1C8D}"/>
              </a:ext>
            </a:extLst>
          </p:cNvPr>
          <p:cNvSpPr>
            <a:spLocks noGrp="1"/>
          </p:cNvSpPr>
          <p:nvPr>
            <p:ph type="dt" sz="half" idx="10"/>
          </p:nvPr>
        </p:nvSpPr>
        <p:spPr/>
        <p:txBody>
          <a:bodyPr/>
          <a:lstStyle/>
          <a:p>
            <a:fld id="{5173E22B-D8C6-4596-B43F-5C2F05882D39}" type="datetimeFigureOut">
              <a:rPr lang="en-US" smtClean="0"/>
              <a:t>8/6/2019</a:t>
            </a:fld>
            <a:endParaRPr lang="en-US"/>
          </a:p>
        </p:txBody>
      </p:sp>
      <p:sp>
        <p:nvSpPr>
          <p:cNvPr id="8" name="Footer Placeholder 7">
            <a:extLst>
              <a:ext uri="{FF2B5EF4-FFF2-40B4-BE49-F238E27FC236}">
                <a16:creationId xmlns:a16="http://schemas.microsoft.com/office/drawing/2014/main" id="{9D5520F6-CCE2-4F70-A209-915358D399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04F4E5-75A1-4D42-947F-3B571207A087}"/>
              </a:ext>
            </a:extLst>
          </p:cNvPr>
          <p:cNvSpPr>
            <a:spLocks noGrp="1"/>
          </p:cNvSpPr>
          <p:nvPr>
            <p:ph type="sldNum" sz="quarter" idx="12"/>
          </p:nvPr>
        </p:nvSpPr>
        <p:spPr/>
        <p:txBody>
          <a:bodyPr/>
          <a:lstStyle/>
          <a:p>
            <a:fld id="{3A52F8A1-DD84-4E0C-BBB8-58CF152CCE80}" type="slidenum">
              <a:rPr lang="en-US" smtClean="0"/>
              <a:t>‹#›</a:t>
            </a:fld>
            <a:endParaRPr lang="en-US"/>
          </a:p>
        </p:txBody>
      </p:sp>
    </p:spTree>
    <p:extLst>
      <p:ext uri="{BB962C8B-B14F-4D97-AF65-F5344CB8AC3E}">
        <p14:creationId xmlns:p14="http://schemas.microsoft.com/office/powerpoint/2010/main" val="1587030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C9FA-4CD6-444B-B5E6-A78B6FEFBA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2DD76E-7F38-45E4-A956-78B4000E6499}"/>
              </a:ext>
            </a:extLst>
          </p:cNvPr>
          <p:cNvSpPr>
            <a:spLocks noGrp="1"/>
          </p:cNvSpPr>
          <p:nvPr>
            <p:ph type="dt" sz="half" idx="10"/>
          </p:nvPr>
        </p:nvSpPr>
        <p:spPr/>
        <p:txBody>
          <a:bodyPr/>
          <a:lstStyle/>
          <a:p>
            <a:fld id="{5173E22B-D8C6-4596-B43F-5C2F05882D39}" type="datetimeFigureOut">
              <a:rPr lang="en-US" smtClean="0"/>
              <a:t>8/6/2019</a:t>
            </a:fld>
            <a:endParaRPr lang="en-US"/>
          </a:p>
        </p:txBody>
      </p:sp>
      <p:sp>
        <p:nvSpPr>
          <p:cNvPr id="4" name="Footer Placeholder 3">
            <a:extLst>
              <a:ext uri="{FF2B5EF4-FFF2-40B4-BE49-F238E27FC236}">
                <a16:creationId xmlns:a16="http://schemas.microsoft.com/office/drawing/2014/main" id="{652A78D2-92C8-4FF8-8EC1-712802A00F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98AF4E-55F3-49C9-AD4A-8A1BC2B6686F}"/>
              </a:ext>
            </a:extLst>
          </p:cNvPr>
          <p:cNvSpPr>
            <a:spLocks noGrp="1"/>
          </p:cNvSpPr>
          <p:nvPr>
            <p:ph type="sldNum" sz="quarter" idx="12"/>
          </p:nvPr>
        </p:nvSpPr>
        <p:spPr/>
        <p:txBody>
          <a:bodyPr/>
          <a:lstStyle/>
          <a:p>
            <a:fld id="{3A52F8A1-DD84-4E0C-BBB8-58CF152CCE80}" type="slidenum">
              <a:rPr lang="en-US" smtClean="0"/>
              <a:t>‹#›</a:t>
            </a:fld>
            <a:endParaRPr lang="en-US"/>
          </a:p>
        </p:txBody>
      </p:sp>
    </p:spTree>
    <p:extLst>
      <p:ext uri="{BB962C8B-B14F-4D97-AF65-F5344CB8AC3E}">
        <p14:creationId xmlns:p14="http://schemas.microsoft.com/office/powerpoint/2010/main" val="291464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39CF17-2C4D-44B5-A006-664954AE9BD7}"/>
              </a:ext>
            </a:extLst>
          </p:cNvPr>
          <p:cNvSpPr>
            <a:spLocks noGrp="1"/>
          </p:cNvSpPr>
          <p:nvPr>
            <p:ph type="dt" sz="half" idx="10"/>
          </p:nvPr>
        </p:nvSpPr>
        <p:spPr/>
        <p:txBody>
          <a:bodyPr/>
          <a:lstStyle/>
          <a:p>
            <a:fld id="{5173E22B-D8C6-4596-B43F-5C2F05882D39}" type="datetimeFigureOut">
              <a:rPr lang="en-US" smtClean="0"/>
              <a:t>8/6/2019</a:t>
            </a:fld>
            <a:endParaRPr lang="en-US"/>
          </a:p>
        </p:txBody>
      </p:sp>
      <p:sp>
        <p:nvSpPr>
          <p:cNvPr id="3" name="Footer Placeholder 2">
            <a:extLst>
              <a:ext uri="{FF2B5EF4-FFF2-40B4-BE49-F238E27FC236}">
                <a16:creationId xmlns:a16="http://schemas.microsoft.com/office/drawing/2014/main" id="{AE1F8E4B-8B85-4B4B-80EC-B2925010B5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D206FC-21C0-4AFB-8F69-5C2F90792C84}"/>
              </a:ext>
            </a:extLst>
          </p:cNvPr>
          <p:cNvSpPr>
            <a:spLocks noGrp="1"/>
          </p:cNvSpPr>
          <p:nvPr>
            <p:ph type="sldNum" sz="quarter" idx="12"/>
          </p:nvPr>
        </p:nvSpPr>
        <p:spPr/>
        <p:txBody>
          <a:bodyPr/>
          <a:lstStyle/>
          <a:p>
            <a:fld id="{3A52F8A1-DD84-4E0C-BBB8-58CF152CCE80}" type="slidenum">
              <a:rPr lang="en-US" smtClean="0"/>
              <a:t>‹#›</a:t>
            </a:fld>
            <a:endParaRPr lang="en-US"/>
          </a:p>
        </p:txBody>
      </p:sp>
    </p:spTree>
    <p:extLst>
      <p:ext uri="{BB962C8B-B14F-4D97-AF65-F5344CB8AC3E}">
        <p14:creationId xmlns:p14="http://schemas.microsoft.com/office/powerpoint/2010/main" val="22700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1DA3-1060-4554-8A11-D95566FA63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31E351-3D4B-4372-8C39-593D85DB9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56E252-59FE-4226-84CB-191AF511E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E4C0D-E61B-4A73-A880-60AF772A32C4}"/>
              </a:ext>
            </a:extLst>
          </p:cNvPr>
          <p:cNvSpPr>
            <a:spLocks noGrp="1"/>
          </p:cNvSpPr>
          <p:nvPr>
            <p:ph type="dt" sz="half" idx="10"/>
          </p:nvPr>
        </p:nvSpPr>
        <p:spPr/>
        <p:txBody>
          <a:bodyPr/>
          <a:lstStyle/>
          <a:p>
            <a:fld id="{5173E22B-D8C6-4596-B43F-5C2F05882D39}" type="datetimeFigureOut">
              <a:rPr lang="en-US" smtClean="0"/>
              <a:t>8/6/2019</a:t>
            </a:fld>
            <a:endParaRPr lang="en-US"/>
          </a:p>
        </p:txBody>
      </p:sp>
      <p:sp>
        <p:nvSpPr>
          <p:cNvPr id="6" name="Footer Placeholder 5">
            <a:extLst>
              <a:ext uri="{FF2B5EF4-FFF2-40B4-BE49-F238E27FC236}">
                <a16:creationId xmlns:a16="http://schemas.microsoft.com/office/drawing/2014/main" id="{AA43CB70-2020-4B80-8C2A-EB9B140DF4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1F7418-33C2-46C0-92EC-6187D1400DD0}"/>
              </a:ext>
            </a:extLst>
          </p:cNvPr>
          <p:cNvSpPr>
            <a:spLocks noGrp="1"/>
          </p:cNvSpPr>
          <p:nvPr>
            <p:ph type="sldNum" sz="quarter" idx="12"/>
          </p:nvPr>
        </p:nvSpPr>
        <p:spPr/>
        <p:txBody>
          <a:bodyPr/>
          <a:lstStyle/>
          <a:p>
            <a:fld id="{3A52F8A1-DD84-4E0C-BBB8-58CF152CCE80}" type="slidenum">
              <a:rPr lang="en-US" smtClean="0"/>
              <a:t>‹#›</a:t>
            </a:fld>
            <a:endParaRPr lang="en-US"/>
          </a:p>
        </p:txBody>
      </p:sp>
    </p:spTree>
    <p:extLst>
      <p:ext uri="{BB962C8B-B14F-4D97-AF65-F5344CB8AC3E}">
        <p14:creationId xmlns:p14="http://schemas.microsoft.com/office/powerpoint/2010/main" val="240068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A194-144D-4E16-B862-E837C38E7B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7A5BB8-B8BD-45E2-8BF7-2270C68C5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6BC7A8-B990-4964-8DF0-B996A2C96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B54A7-38C5-4ADD-80F3-C28D48D9A6F1}"/>
              </a:ext>
            </a:extLst>
          </p:cNvPr>
          <p:cNvSpPr>
            <a:spLocks noGrp="1"/>
          </p:cNvSpPr>
          <p:nvPr>
            <p:ph type="dt" sz="half" idx="10"/>
          </p:nvPr>
        </p:nvSpPr>
        <p:spPr/>
        <p:txBody>
          <a:bodyPr/>
          <a:lstStyle/>
          <a:p>
            <a:fld id="{5173E22B-D8C6-4596-B43F-5C2F05882D39}" type="datetimeFigureOut">
              <a:rPr lang="en-US" smtClean="0"/>
              <a:t>8/6/2019</a:t>
            </a:fld>
            <a:endParaRPr lang="en-US"/>
          </a:p>
        </p:txBody>
      </p:sp>
      <p:sp>
        <p:nvSpPr>
          <p:cNvPr id="6" name="Footer Placeholder 5">
            <a:extLst>
              <a:ext uri="{FF2B5EF4-FFF2-40B4-BE49-F238E27FC236}">
                <a16:creationId xmlns:a16="http://schemas.microsoft.com/office/drawing/2014/main" id="{93AB00D8-AC02-461F-9758-FEA5A33C0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E7889-5C4B-4E35-99A5-0CECAC858B65}"/>
              </a:ext>
            </a:extLst>
          </p:cNvPr>
          <p:cNvSpPr>
            <a:spLocks noGrp="1"/>
          </p:cNvSpPr>
          <p:nvPr>
            <p:ph type="sldNum" sz="quarter" idx="12"/>
          </p:nvPr>
        </p:nvSpPr>
        <p:spPr/>
        <p:txBody>
          <a:bodyPr/>
          <a:lstStyle/>
          <a:p>
            <a:fld id="{3A52F8A1-DD84-4E0C-BBB8-58CF152CCE80}" type="slidenum">
              <a:rPr lang="en-US" smtClean="0"/>
              <a:t>‹#›</a:t>
            </a:fld>
            <a:endParaRPr lang="en-US"/>
          </a:p>
        </p:txBody>
      </p:sp>
    </p:spTree>
    <p:extLst>
      <p:ext uri="{BB962C8B-B14F-4D97-AF65-F5344CB8AC3E}">
        <p14:creationId xmlns:p14="http://schemas.microsoft.com/office/powerpoint/2010/main" val="288968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C8B197-F8FB-46D5-8F57-8155D7E372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3464CF-DEA1-46A9-88AC-28EDE8A1BB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F7B26-779A-4074-84F1-9849A1E14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3E22B-D8C6-4596-B43F-5C2F05882D39}" type="datetimeFigureOut">
              <a:rPr lang="en-US" smtClean="0"/>
              <a:t>8/6/2019</a:t>
            </a:fld>
            <a:endParaRPr lang="en-US"/>
          </a:p>
        </p:txBody>
      </p:sp>
      <p:sp>
        <p:nvSpPr>
          <p:cNvPr id="5" name="Footer Placeholder 4">
            <a:extLst>
              <a:ext uri="{FF2B5EF4-FFF2-40B4-BE49-F238E27FC236}">
                <a16:creationId xmlns:a16="http://schemas.microsoft.com/office/drawing/2014/main" id="{0AC3C377-6D51-4678-B790-ED93F04F3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AFFBA5-B9BD-4823-83D2-B1A2EE2E3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2F8A1-DD84-4E0C-BBB8-58CF152CCE80}" type="slidenum">
              <a:rPr lang="en-US" smtClean="0"/>
              <a:t>‹#›</a:t>
            </a:fld>
            <a:endParaRPr lang="en-US"/>
          </a:p>
        </p:txBody>
      </p:sp>
    </p:spTree>
    <p:extLst>
      <p:ext uri="{BB962C8B-B14F-4D97-AF65-F5344CB8AC3E}">
        <p14:creationId xmlns:p14="http://schemas.microsoft.com/office/powerpoint/2010/main" val="1942841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B5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70F-B24A-45AF-B5E5-0EA81D857B8D}"/>
              </a:ext>
            </a:extLst>
          </p:cNvPr>
          <p:cNvSpPr>
            <a:spLocks noGrp="1"/>
          </p:cNvSpPr>
          <p:nvPr>
            <p:ph type="ctrTitle"/>
          </p:nvPr>
        </p:nvSpPr>
        <p:spPr>
          <a:xfrm>
            <a:off x="668594" y="515872"/>
            <a:ext cx="5018414" cy="2913127"/>
          </a:xfrm>
        </p:spPr>
        <p:txBody>
          <a:bodyPr>
            <a:normAutofit/>
          </a:bodyPr>
          <a:lstStyle/>
          <a:p>
            <a:r>
              <a:rPr lang="en-US" sz="8800" cap="small" dirty="0">
                <a:latin typeface="Footlight MT Light" panose="0204060206030A020304" pitchFamily="18" charset="0"/>
              </a:rPr>
              <a:t>Hagar</a:t>
            </a:r>
            <a:br>
              <a:rPr lang="en-US" dirty="0">
                <a:latin typeface="Cookie" panose="02000000000000000000" pitchFamily="2" charset="0"/>
              </a:rPr>
            </a:br>
            <a:r>
              <a:rPr lang="en-US" sz="6600" dirty="0">
                <a:latin typeface="Cookie" panose="02000000000000000000" pitchFamily="2" charset="0"/>
              </a:rPr>
              <a:t>Sarai’s Handmaid</a:t>
            </a:r>
          </a:p>
        </p:txBody>
      </p:sp>
      <p:sp>
        <p:nvSpPr>
          <p:cNvPr id="3" name="Subtitle 2">
            <a:extLst>
              <a:ext uri="{FF2B5EF4-FFF2-40B4-BE49-F238E27FC236}">
                <a16:creationId xmlns:a16="http://schemas.microsoft.com/office/drawing/2014/main" id="{AFC36A83-E9F2-460C-BE43-F1CE3422AD5E}"/>
              </a:ext>
            </a:extLst>
          </p:cNvPr>
          <p:cNvSpPr>
            <a:spLocks noGrp="1"/>
          </p:cNvSpPr>
          <p:nvPr>
            <p:ph type="subTitle" idx="1"/>
          </p:nvPr>
        </p:nvSpPr>
        <p:spPr>
          <a:xfrm>
            <a:off x="1314450" y="4395019"/>
            <a:ext cx="3752850" cy="1269846"/>
          </a:xfrm>
        </p:spPr>
        <p:txBody>
          <a:bodyPr>
            <a:normAutofit/>
          </a:bodyPr>
          <a:lstStyle/>
          <a:p>
            <a:r>
              <a:rPr lang="en-US" sz="4400" dirty="0">
                <a:latin typeface="Georgia" panose="02040502050405020303" pitchFamily="18" charset="0"/>
              </a:rPr>
              <a:t>Genesis 16, 21</a:t>
            </a:r>
          </a:p>
        </p:txBody>
      </p:sp>
      <p:pic>
        <p:nvPicPr>
          <p:cNvPr id="4" name="Picture 3">
            <a:extLst>
              <a:ext uri="{FF2B5EF4-FFF2-40B4-BE49-F238E27FC236}">
                <a16:creationId xmlns:a16="http://schemas.microsoft.com/office/drawing/2014/main" id="{E8870E56-6C84-4FA5-BB9B-6FBD8862D219}"/>
              </a:ext>
            </a:extLst>
          </p:cNvPr>
          <p:cNvPicPr>
            <a:picLocks noChangeAspect="1"/>
          </p:cNvPicPr>
          <p:nvPr/>
        </p:nvPicPr>
        <p:blipFill>
          <a:blip r:embed="rId3"/>
          <a:stretch>
            <a:fillRect/>
          </a:stretch>
        </p:blipFill>
        <p:spPr>
          <a:xfrm>
            <a:off x="6504993" y="0"/>
            <a:ext cx="5687008" cy="6923314"/>
          </a:xfrm>
          <a:prstGeom prst="rect">
            <a:avLst/>
          </a:prstGeom>
          <a:ln w="76200">
            <a:solidFill>
              <a:schemeClr val="tx1"/>
            </a:solidFill>
          </a:ln>
        </p:spPr>
      </p:pic>
    </p:spTree>
    <p:extLst>
      <p:ext uri="{BB962C8B-B14F-4D97-AF65-F5344CB8AC3E}">
        <p14:creationId xmlns:p14="http://schemas.microsoft.com/office/powerpoint/2010/main" val="975666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DB5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70F-B24A-45AF-B5E5-0EA81D857B8D}"/>
              </a:ext>
            </a:extLst>
          </p:cNvPr>
          <p:cNvSpPr>
            <a:spLocks noGrp="1"/>
          </p:cNvSpPr>
          <p:nvPr>
            <p:ph type="ctrTitle"/>
          </p:nvPr>
        </p:nvSpPr>
        <p:spPr>
          <a:xfrm>
            <a:off x="668594" y="515873"/>
            <a:ext cx="5018414" cy="1269846"/>
          </a:xfrm>
        </p:spPr>
        <p:txBody>
          <a:bodyPr anchor="t">
            <a:normAutofit fontScale="90000"/>
          </a:bodyPr>
          <a:lstStyle/>
          <a:p>
            <a:r>
              <a:rPr lang="en-US" sz="8000" cap="small" dirty="0">
                <a:latin typeface="Footlight MT Light" panose="0204060206030A020304" pitchFamily="18" charset="0"/>
              </a:rPr>
              <a:t>Conclusion</a:t>
            </a:r>
            <a:br>
              <a:rPr lang="en-US" dirty="0">
                <a:latin typeface="Cookie" panose="02000000000000000000" pitchFamily="2" charset="0"/>
              </a:rPr>
            </a:br>
            <a:endParaRPr lang="en-US" sz="6600" dirty="0">
              <a:latin typeface="Cookie" panose="02000000000000000000" pitchFamily="2" charset="0"/>
            </a:endParaRPr>
          </a:p>
        </p:txBody>
      </p:sp>
      <p:sp>
        <p:nvSpPr>
          <p:cNvPr id="3" name="Subtitle 2">
            <a:extLst>
              <a:ext uri="{FF2B5EF4-FFF2-40B4-BE49-F238E27FC236}">
                <a16:creationId xmlns:a16="http://schemas.microsoft.com/office/drawing/2014/main" id="{AFC36A83-E9F2-460C-BE43-F1CE3422AD5E}"/>
              </a:ext>
            </a:extLst>
          </p:cNvPr>
          <p:cNvSpPr>
            <a:spLocks noGrp="1"/>
          </p:cNvSpPr>
          <p:nvPr>
            <p:ph type="subTitle" idx="1"/>
          </p:nvPr>
        </p:nvSpPr>
        <p:spPr>
          <a:xfrm>
            <a:off x="365760" y="1785719"/>
            <a:ext cx="5687008" cy="4556408"/>
          </a:xfrm>
        </p:spPr>
        <p:txBody>
          <a:bodyPr>
            <a:normAutofit/>
          </a:bodyPr>
          <a:lstStyle/>
          <a:p>
            <a:r>
              <a:rPr lang="en-US" sz="4200" dirty="0">
                <a:latin typeface="Georgia" panose="02040502050405020303" pitchFamily="18" charset="0"/>
              </a:rPr>
              <a:t>The most important lesson we learn from Hagar?</a:t>
            </a:r>
            <a:endParaRPr lang="en-US" sz="1000" dirty="0">
              <a:latin typeface="Georgia" panose="02040502050405020303" pitchFamily="18" charset="0"/>
            </a:endParaRPr>
          </a:p>
          <a:p>
            <a:endParaRPr lang="en-US" sz="1000" dirty="0">
              <a:latin typeface="Georgia" panose="02040502050405020303" pitchFamily="18" charset="0"/>
            </a:endParaRPr>
          </a:p>
          <a:p>
            <a:r>
              <a:rPr lang="en-US" sz="4200" dirty="0">
                <a:latin typeface="Georgia" panose="02040502050405020303" pitchFamily="18" charset="0"/>
              </a:rPr>
              <a:t>Salvation comes through Jesus Christ!</a:t>
            </a:r>
          </a:p>
          <a:p>
            <a:endParaRPr lang="en-US" sz="1000" dirty="0">
              <a:latin typeface="Georgia" panose="02040502050405020303" pitchFamily="18" charset="0"/>
            </a:endParaRPr>
          </a:p>
          <a:p>
            <a:r>
              <a:rPr lang="en-US" sz="4200" b="1" dirty="0">
                <a:latin typeface="Georgia" panose="02040502050405020303" pitchFamily="18" charset="0"/>
              </a:rPr>
              <a:t>Romans 15:4-6</a:t>
            </a:r>
          </a:p>
        </p:txBody>
      </p:sp>
      <p:pic>
        <p:nvPicPr>
          <p:cNvPr id="4" name="Picture 3">
            <a:extLst>
              <a:ext uri="{FF2B5EF4-FFF2-40B4-BE49-F238E27FC236}">
                <a16:creationId xmlns:a16="http://schemas.microsoft.com/office/drawing/2014/main" id="{E8870E56-6C84-4FA5-BB9B-6FBD8862D219}"/>
              </a:ext>
            </a:extLst>
          </p:cNvPr>
          <p:cNvPicPr>
            <a:picLocks noChangeAspect="1"/>
          </p:cNvPicPr>
          <p:nvPr/>
        </p:nvPicPr>
        <p:blipFill>
          <a:blip r:embed="rId3"/>
          <a:stretch>
            <a:fillRect/>
          </a:stretch>
        </p:blipFill>
        <p:spPr>
          <a:xfrm>
            <a:off x="6504993" y="0"/>
            <a:ext cx="5687008" cy="6923314"/>
          </a:xfrm>
          <a:prstGeom prst="rect">
            <a:avLst/>
          </a:prstGeom>
          <a:ln w="76200">
            <a:solidFill>
              <a:schemeClr val="tx1"/>
            </a:solidFill>
          </a:ln>
        </p:spPr>
      </p:pic>
    </p:spTree>
    <p:extLst>
      <p:ext uri="{BB962C8B-B14F-4D97-AF65-F5344CB8AC3E}">
        <p14:creationId xmlns:p14="http://schemas.microsoft.com/office/powerpoint/2010/main" val="1127671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5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70F-B24A-45AF-B5E5-0EA81D857B8D}"/>
              </a:ext>
            </a:extLst>
          </p:cNvPr>
          <p:cNvSpPr>
            <a:spLocks noGrp="1"/>
          </p:cNvSpPr>
          <p:nvPr>
            <p:ph type="ctrTitle"/>
          </p:nvPr>
        </p:nvSpPr>
        <p:spPr>
          <a:xfrm>
            <a:off x="419100" y="342899"/>
            <a:ext cx="5543550" cy="4324343"/>
          </a:xfrm>
        </p:spPr>
        <p:txBody>
          <a:bodyPr anchor="t">
            <a:normAutofit/>
          </a:bodyPr>
          <a:lstStyle/>
          <a:p>
            <a:r>
              <a:rPr lang="en-US" cap="small" dirty="0">
                <a:latin typeface="Footlight MT Light" panose="0204060206030A020304" pitchFamily="18" charset="0"/>
              </a:rPr>
              <a:t>Hagar,</a:t>
            </a:r>
            <a:br>
              <a:rPr lang="en-US" cap="small" dirty="0">
                <a:latin typeface="Footlight MT Light" panose="0204060206030A020304" pitchFamily="18" charset="0"/>
              </a:rPr>
            </a:br>
            <a:r>
              <a:rPr lang="en-US" cap="small" dirty="0">
                <a:latin typeface="Footlight MT Light" panose="0204060206030A020304" pitchFamily="18" charset="0"/>
              </a:rPr>
              <a:t>Sarai &amp; Abram</a:t>
            </a:r>
            <a:br>
              <a:rPr lang="en-US" sz="6700" cap="small" dirty="0">
                <a:latin typeface="Footlight MT Light" panose="0204060206030A020304" pitchFamily="18" charset="0"/>
              </a:rPr>
            </a:br>
            <a:br>
              <a:rPr lang="en-US" sz="2700" dirty="0">
                <a:latin typeface="Cookie" panose="02000000000000000000" pitchFamily="2" charset="0"/>
              </a:rPr>
            </a:br>
            <a:r>
              <a:rPr lang="en-US" dirty="0">
                <a:latin typeface="Cookie" panose="02000000000000000000" pitchFamily="2" charset="0"/>
              </a:rPr>
              <a:t>A Sinful Situation</a:t>
            </a:r>
          </a:p>
        </p:txBody>
      </p:sp>
      <p:sp>
        <p:nvSpPr>
          <p:cNvPr id="3" name="Subtitle 2">
            <a:extLst>
              <a:ext uri="{FF2B5EF4-FFF2-40B4-BE49-F238E27FC236}">
                <a16:creationId xmlns:a16="http://schemas.microsoft.com/office/drawing/2014/main" id="{AFC36A83-E9F2-460C-BE43-F1CE3422AD5E}"/>
              </a:ext>
            </a:extLst>
          </p:cNvPr>
          <p:cNvSpPr>
            <a:spLocks noGrp="1"/>
          </p:cNvSpPr>
          <p:nvPr>
            <p:ph type="subTitle" idx="1"/>
          </p:nvPr>
        </p:nvSpPr>
        <p:spPr>
          <a:xfrm>
            <a:off x="209550" y="3733799"/>
            <a:ext cx="6019800" cy="2971799"/>
          </a:xfrm>
        </p:spPr>
        <p:txBody>
          <a:bodyPr>
            <a:normAutofit fontScale="92500"/>
          </a:bodyPr>
          <a:lstStyle/>
          <a:p>
            <a:r>
              <a:rPr lang="en-US" sz="4400" b="1" dirty="0">
                <a:latin typeface="Georgia" panose="02040502050405020303" pitchFamily="18" charset="0"/>
              </a:rPr>
              <a:t>Willfulness in Action</a:t>
            </a:r>
          </a:p>
          <a:p>
            <a:r>
              <a:rPr lang="en-US" sz="4000" dirty="0">
                <a:latin typeface="Georgia" panose="02040502050405020303" pitchFamily="18" charset="0"/>
              </a:rPr>
              <a:t>15:4-6; 16:1-2</a:t>
            </a:r>
          </a:p>
          <a:p>
            <a:r>
              <a:rPr lang="en-US" sz="4000" dirty="0">
                <a:latin typeface="Georgia" panose="02040502050405020303" pitchFamily="18" charset="0"/>
              </a:rPr>
              <a:t>Ezekiel 12:21-25</a:t>
            </a:r>
          </a:p>
          <a:p>
            <a:r>
              <a:rPr lang="en-US" sz="4000" dirty="0">
                <a:latin typeface="Georgia" panose="02040502050405020303" pitchFamily="18" charset="0"/>
              </a:rPr>
              <a:t>17:15-16</a:t>
            </a:r>
          </a:p>
        </p:txBody>
      </p:sp>
      <p:pic>
        <p:nvPicPr>
          <p:cNvPr id="4" name="Picture 3">
            <a:extLst>
              <a:ext uri="{FF2B5EF4-FFF2-40B4-BE49-F238E27FC236}">
                <a16:creationId xmlns:a16="http://schemas.microsoft.com/office/drawing/2014/main" id="{E8870E56-6C84-4FA5-BB9B-6FBD8862D219}"/>
              </a:ext>
            </a:extLst>
          </p:cNvPr>
          <p:cNvPicPr>
            <a:picLocks noChangeAspect="1"/>
          </p:cNvPicPr>
          <p:nvPr/>
        </p:nvPicPr>
        <p:blipFill>
          <a:blip r:embed="rId3"/>
          <a:stretch>
            <a:fillRect/>
          </a:stretch>
        </p:blipFill>
        <p:spPr>
          <a:xfrm>
            <a:off x="6504993" y="0"/>
            <a:ext cx="5687008" cy="6923314"/>
          </a:xfrm>
          <a:prstGeom prst="rect">
            <a:avLst/>
          </a:prstGeom>
          <a:ln w="76200">
            <a:solidFill>
              <a:schemeClr val="tx1"/>
            </a:solidFill>
          </a:ln>
        </p:spPr>
      </p:pic>
      <p:cxnSp>
        <p:nvCxnSpPr>
          <p:cNvPr id="6" name="Straight Connector 5">
            <a:extLst>
              <a:ext uri="{FF2B5EF4-FFF2-40B4-BE49-F238E27FC236}">
                <a16:creationId xmlns:a16="http://schemas.microsoft.com/office/drawing/2014/main" id="{4842FE2C-6F81-4745-BC53-BA5F45FC3369}"/>
              </a:ext>
            </a:extLst>
          </p:cNvPr>
          <p:cNvCxnSpPr/>
          <p:nvPr/>
        </p:nvCxnSpPr>
        <p:spPr>
          <a:xfrm>
            <a:off x="419100" y="342900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97498AE-589D-4F3F-9A5E-AE6BF9254FAA}"/>
              </a:ext>
            </a:extLst>
          </p:cNvPr>
          <p:cNvCxnSpPr/>
          <p:nvPr/>
        </p:nvCxnSpPr>
        <p:spPr>
          <a:xfrm>
            <a:off x="209550" y="219075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229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B5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70F-B24A-45AF-B5E5-0EA81D857B8D}"/>
              </a:ext>
            </a:extLst>
          </p:cNvPr>
          <p:cNvSpPr>
            <a:spLocks noGrp="1"/>
          </p:cNvSpPr>
          <p:nvPr>
            <p:ph type="ctrTitle"/>
          </p:nvPr>
        </p:nvSpPr>
        <p:spPr>
          <a:xfrm>
            <a:off x="419100" y="342900"/>
            <a:ext cx="5543550" cy="3954780"/>
          </a:xfrm>
        </p:spPr>
        <p:txBody>
          <a:bodyPr anchor="t">
            <a:normAutofit/>
          </a:bodyPr>
          <a:lstStyle/>
          <a:p>
            <a:r>
              <a:rPr lang="en-US" cap="small" dirty="0">
                <a:latin typeface="Footlight MT Light" panose="0204060206030A020304" pitchFamily="18" charset="0"/>
              </a:rPr>
              <a:t>Hagar,</a:t>
            </a:r>
            <a:br>
              <a:rPr lang="en-US" cap="small" dirty="0">
                <a:latin typeface="Footlight MT Light" panose="0204060206030A020304" pitchFamily="18" charset="0"/>
              </a:rPr>
            </a:br>
            <a:r>
              <a:rPr lang="en-US" cap="small" dirty="0">
                <a:latin typeface="Footlight MT Light" panose="0204060206030A020304" pitchFamily="18" charset="0"/>
              </a:rPr>
              <a:t>Sarai &amp; Abram</a:t>
            </a:r>
            <a:br>
              <a:rPr lang="en-US" sz="6700" cap="small" dirty="0">
                <a:latin typeface="Footlight MT Light" panose="0204060206030A020304" pitchFamily="18" charset="0"/>
              </a:rPr>
            </a:br>
            <a:br>
              <a:rPr lang="en-US" sz="2700" dirty="0">
                <a:latin typeface="Cookie" panose="02000000000000000000" pitchFamily="2" charset="0"/>
              </a:rPr>
            </a:br>
            <a:r>
              <a:rPr lang="en-US" dirty="0">
                <a:latin typeface="Cookie" panose="02000000000000000000" pitchFamily="2" charset="0"/>
              </a:rPr>
              <a:t>A Sinful Situation</a:t>
            </a:r>
          </a:p>
        </p:txBody>
      </p:sp>
      <p:sp>
        <p:nvSpPr>
          <p:cNvPr id="3" name="Subtitle 2">
            <a:extLst>
              <a:ext uri="{FF2B5EF4-FFF2-40B4-BE49-F238E27FC236}">
                <a16:creationId xmlns:a16="http://schemas.microsoft.com/office/drawing/2014/main" id="{AFC36A83-E9F2-460C-BE43-F1CE3422AD5E}"/>
              </a:ext>
            </a:extLst>
          </p:cNvPr>
          <p:cNvSpPr>
            <a:spLocks noGrp="1"/>
          </p:cNvSpPr>
          <p:nvPr>
            <p:ph type="subTitle" idx="1"/>
          </p:nvPr>
        </p:nvSpPr>
        <p:spPr>
          <a:xfrm>
            <a:off x="419100" y="3733799"/>
            <a:ext cx="5676900" cy="3124195"/>
          </a:xfrm>
        </p:spPr>
        <p:txBody>
          <a:bodyPr>
            <a:normAutofit/>
          </a:bodyPr>
          <a:lstStyle/>
          <a:p>
            <a:r>
              <a:rPr lang="en-US" sz="4400" b="1" dirty="0">
                <a:latin typeface="Georgia" panose="02040502050405020303" pitchFamily="18" charset="0"/>
              </a:rPr>
              <a:t>A Divided House</a:t>
            </a:r>
          </a:p>
          <a:p>
            <a:r>
              <a:rPr lang="en-US" sz="4000" dirty="0">
                <a:latin typeface="Georgia" panose="02040502050405020303" pitchFamily="18" charset="0"/>
              </a:rPr>
              <a:t>2:24; Matthew 19:4-6</a:t>
            </a:r>
          </a:p>
          <a:p>
            <a:r>
              <a:rPr lang="en-US" sz="4000" dirty="0">
                <a:latin typeface="Georgia" panose="02040502050405020303" pitchFamily="18" charset="0"/>
              </a:rPr>
              <a:t>29:30-32; 30:1-2</a:t>
            </a:r>
          </a:p>
          <a:p>
            <a:r>
              <a:rPr lang="en-US" sz="4000" dirty="0">
                <a:latin typeface="Georgia" panose="02040502050405020303" pitchFamily="18" charset="0"/>
              </a:rPr>
              <a:t>35:22; 16:3-6</a:t>
            </a:r>
          </a:p>
          <a:p>
            <a:endParaRPr lang="en-US" sz="4000" dirty="0">
              <a:latin typeface="Georgia" panose="02040502050405020303" pitchFamily="18" charset="0"/>
            </a:endParaRPr>
          </a:p>
          <a:p>
            <a:endParaRPr lang="en-US" sz="4400" dirty="0">
              <a:latin typeface="Georgia" panose="02040502050405020303" pitchFamily="18" charset="0"/>
            </a:endParaRPr>
          </a:p>
        </p:txBody>
      </p:sp>
      <p:pic>
        <p:nvPicPr>
          <p:cNvPr id="4" name="Picture 3">
            <a:extLst>
              <a:ext uri="{FF2B5EF4-FFF2-40B4-BE49-F238E27FC236}">
                <a16:creationId xmlns:a16="http://schemas.microsoft.com/office/drawing/2014/main" id="{E8870E56-6C84-4FA5-BB9B-6FBD8862D219}"/>
              </a:ext>
            </a:extLst>
          </p:cNvPr>
          <p:cNvPicPr>
            <a:picLocks noChangeAspect="1"/>
          </p:cNvPicPr>
          <p:nvPr/>
        </p:nvPicPr>
        <p:blipFill>
          <a:blip r:embed="rId3"/>
          <a:stretch>
            <a:fillRect/>
          </a:stretch>
        </p:blipFill>
        <p:spPr>
          <a:xfrm>
            <a:off x="6504993" y="0"/>
            <a:ext cx="5687008" cy="6923314"/>
          </a:xfrm>
          <a:prstGeom prst="rect">
            <a:avLst/>
          </a:prstGeom>
          <a:ln w="76200">
            <a:solidFill>
              <a:schemeClr val="tx1"/>
            </a:solidFill>
          </a:ln>
        </p:spPr>
      </p:pic>
      <p:cxnSp>
        <p:nvCxnSpPr>
          <p:cNvPr id="6" name="Straight Connector 5">
            <a:extLst>
              <a:ext uri="{FF2B5EF4-FFF2-40B4-BE49-F238E27FC236}">
                <a16:creationId xmlns:a16="http://schemas.microsoft.com/office/drawing/2014/main" id="{4842FE2C-6F81-4745-BC53-BA5F45FC3369}"/>
              </a:ext>
            </a:extLst>
          </p:cNvPr>
          <p:cNvCxnSpPr/>
          <p:nvPr/>
        </p:nvCxnSpPr>
        <p:spPr>
          <a:xfrm>
            <a:off x="419100" y="342900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97498AE-589D-4F3F-9A5E-AE6BF9254FAA}"/>
              </a:ext>
            </a:extLst>
          </p:cNvPr>
          <p:cNvCxnSpPr/>
          <p:nvPr/>
        </p:nvCxnSpPr>
        <p:spPr>
          <a:xfrm>
            <a:off x="419100" y="219075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942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DB5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70F-B24A-45AF-B5E5-0EA81D857B8D}"/>
              </a:ext>
            </a:extLst>
          </p:cNvPr>
          <p:cNvSpPr>
            <a:spLocks noGrp="1"/>
          </p:cNvSpPr>
          <p:nvPr>
            <p:ph type="ctrTitle"/>
          </p:nvPr>
        </p:nvSpPr>
        <p:spPr>
          <a:xfrm>
            <a:off x="419100" y="342900"/>
            <a:ext cx="5543550" cy="3817620"/>
          </a:xfrm>
        </p:spPr>
        <p:txBody>
          <a:bodyPr anchor="t">
            <a:normAutofit/>
          </a:bodyPr>
          <a:lstStyle/>
          <a:p>
            <a:r>
              <a:rPr lang="en-US" cap="small" dirty="0">
                <a:latin typeface="Footlight MT Light" panose="0204060206030A020304" pitchFamily="18" charset="0"/>
              </a:rPr>
              <a:t>Hagar,</a:t>
            </a:r>
            <a:br>
              <a:rPr lang="en-US" cap="small" dirty="0">
                <a:latin typeface="Footlight MT Light" panose="0204060206030A020304" pitchFamily="18" charset="0"/>
              </a:rPr>
            </a:br>
            <a:r>
              <a:rPr lang="en-US" cap="small" dirty="0">
                <a:latin typeface="Footlight MT Light" panose="0204060206030A020304" pitchFamily="18" charset="0"/>
              </a:rPr>
              <a:t>Sarai &amp; Abram</a:t>
            </a:r>
            <a:br>
              <a:rPr lang="en-US" sz="6700" cap="small" dirty="0">
                <a:latin typeface="Footlight MT Light" panose="0204060206030A020304" pitchFamily="18" charset="0"/>
              </a:rPr>
            </a:br>
            <a:br>
              <a:rPr lang="en-US" sz="2700" dirty="0">
                <a:latin typeface="Cookie" panose="02000000000000000000" pitchFamily="2" charset="0"/>
              </a:rPr>
            </a:br>
            <a:r>
              <a:rPr lang="en-US" dirty="0">
                <a:latin typeface="Cookie" panose="02000000000000000000" pitchFamily="2" charset="0"/>
              </a:rPr>
              <a:t>A Sinful Situation</a:t>
            </a:r>
          </a:p>
        </p:txBody>
      </p:sp>
      <p:sp>
        <p:nvSpPr>
          <p:cNvPr id="3" name="Subtitle 2">
            <a:extLst>
              <a:ext uri="{FF2B5EF4-FFF2-40B4-BE49-F238E27FC236}">
                <a16:creationId xmlns:a16="http://schemas.microsoft.com/office/drawing/2014/main" id="{AFC36A83-E9F2-460C-BE43-F1CE3422AD5E}"/>
              </a:ext>
            </a:extLst>
          </p:cNvPr>
          <p:cNvSpPr>
            <a:spLocks noGrp="1"/>
          </p:cNvSpPr>
          <p:nvPr>
            <p:ph type="subTitle" idx="1"/>
          </p:nvPr>
        </p:nvSpPr>
        <p:spPr>
          <a:xfrm>
            <a:off x="38100" y="3733799"/>
            <a:ext cx="6343650" cy="2941317"/>
          </a:xfrm>
        </p:spPr>
        <p:txBody>
          <a:bodyPr>
            <a:normAutofit/>
          </a:bodyPr>
          <a:lstStyle/>
          <a:p>
            <a:r>
              <a:rPr lang="en-US" sz="4400" b="1" dirty="0">
                <a:latin typeface="Georgia" panose="02040502050405020303" pitchFamily="18" charset="0"/>
              </a:rPr>
              <a:t>Despite &amp; Harshness</a:t>
            </a:r>
          </a:p>
          <a:p>
            <a:r>
              <a:rPr lang="en-US" sz="4000" dirty="0">
                <a:latin typeface="Georgia" panose="02040502050405020303" pitchFamily="18" charset="0"/>
              </a:rPr>
              <a:t>16:4-6; 21:1-21</a:t>
            </a:r>
          </a:p>
          <a:p>
            <a:r>
              <a:rPr lang="en-US" sz="4000" dirty="0">
                <a:latin typeface="Georgia" panose="02040502050405020303" pitchFamily="18" charset="0"/>
              </a:rPr>
              <a:t>Proverbs 30:21-23</a:t>
            </a:r>
          </a:p>
          <a:p>
            <a:r>
              <a:rPr lang="en-US" sz="4000" dirty="0">
                <a:latin typeface="Georgia" panose="02040502050405020303" pitchFamily="18" charset="0"/>
              </a:rPr>
              <a:t>(cf. Hosea 4:4-5)</a:t>
            </a:r>
          </a:p>
        </p:txBody>
      </p:sp>
      <p:pic>
        <p:nvPicPr>
          <p:cNvPr id="4" name="Picture 3">
            <a:extLst>
              <a:ext uri="{FF2B5EF4-FFF2-40B4-BE49-F238E27FC236}">
                <a16:creationId xmlns:a16="http://schemas.microsoft.com/office/drawing/2014/main" id="{E8870E56-6C84-4FA5-BB9B-6FBD8862D219}"/>
              </a:ext>
            </a:extLst>
          </p:cNvPr>
          <p:cNvPicPr>
            <a:picLocks noChangeAspect="1"/>
          </p:cNvPicPr>
          <p:nvPr/>
        </p:nvPicPr>
        <p:blipFill>
          <a:blip r:embed="rId3"/>
          <a:stretch>
            <a:fillRect/>
          </a:stretch>
        </p:blipFill>
        <p:spPr>
          <a:xfrm>
            <a:off x="6504993" y="0"/>
            <a:ext cx="5687008" cy="6923314"/>
          </a:xfrm>
          <a:prstGeom prst="rect">
            <a:avLst/>
          </a:prstGeom>
          <a:ln w="76200">
            <a:solidFill>
              <a:schemeClr val="tx1"/>
            </a:solidFill>
          </a:ln>
        </p:spPr>
      </p:pic>
      <p:cxnSp>
        <p:nvCxnSpPr>
          <p:cNvPr id="6" name="Straight Connector 5">
            <a:extLst>
              <a:ext uri="{FF2B5EF4-FFF2-40B4-BE49-F238E27FC236}">
                <a16:creationId xmlns:a16="http://schemas.microsoft.com/office/drawing/2014/main" id="{4842FE2C-6F81-4745-BC53-BA5F45FC3369}"/>
              </a:ext>
            </a:extLst>
          </p:cNvPr>
          <p:cNvCxnSpPr/>
          <p:nvPr/>
        </p:nvCxnSpPr>
        <p:spPr>
          <a:xfrm>
            <a:off x="419100" y="342900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97498AE-589D-4F3F-9A5E-AE6BF9254FAA}"/>
              </a:ext>
            </a:extLst>
          </p:cNvPr>
          <p:cNvCxnSpPr/>
          <p:nvPr/>
        </p:nvCxnSpPr>
        <p:spPr>
          <a:xfrm>
            <a:off x="419100" y="219075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465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DB5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70F-B24A-45AF-B5E5-0EA81D857B8D}"/>
              </a:ext>
            </a:extLst>
          </p:cNvPr>
          <p:cNvSpPr>
            <a:spLocks noGrp="1"/>
          </p:cNvSpPr>
          <p:nvPr>
            <p:ph type="ctrTitle"/>
          </p:nvPr>
        </p:nvSpPr>
        <p:spPr>
          <a:xfrm>
            <a:off x="419100" y="342899"/>
            <a:ext cx="5687008" cy="4617721"/>
          </a:xfrm>
        </p:spPr>
        <p:txBody>
          <a:bodyPr anchor="t">
            <a:normAutofit/>
          </a:bodyPr>
          <a:lstStyle/>
          <a:p>
            <a:r>
              <a:rPr lang="en-US" cap="small" dirty="0">
                <a:latin typeface="Footlight MT Light" panose="0204060206030A020304" pitchFamily="18" charset="0"/>
              </a:rPr>
              <a:t>Hagar,</a:t>
            </a:r>
            <a:br>
              <a:rPr lang="en-US" cap="small" dirty="0">
                <a:latin typeface="Footlight MT Light" panose="0204060206030A020304" pitchFamily="18" charset="0"/>
              </a:rPr>
            </a:br>
            <a:r>
              <a:rPr lang="en-US" cap="small" dirty="0">
                <a:latin typeface="Footlight MT Light" panose="0204060206030A020304" pitchFamily="18" charset="0"/>
              </a:rPr>
              <a:t>Sarai &amp; Abram</a:t>
            </a:r>
            <a:br>
              <a:rPr lang="en-US" sz="6700" cap="small" dirty="0">
                <a:latin typeface="Footlight MT Light" panose="0204060206030A020304" pitchFamily="18" charset="0"/>
              </a:rPr>
            </a:br>
            <a:br>
              <a:rPr lang="en-US" sz="2700" dirty="0">
                <a:latin typeface="Cookie" panose="02000000000000000000" pitchFamily="2" charset="0"/>
              </a:rPr>
            </a:br>
            <a:r>
              <a:rPr lang="en-US" dirty="0">
                <a:latin typeface="Cookie" panose="02000000000000000000" pitchFamily="2" charset="0"/>
              </a:rPr>
              <a:t>Lessons to Learn</a:t>
            </a:r>
          </a:p>
        </p:txBody>
      </p:sp>
      <p:sp>
        <p:nvSpPr>
          <p:cNvPr id="3" name="Subtitle 2">
            <a:extLst>
              <a:ext uri="{FF2B5EF4-FFF2-40B4-BE49-F238E27FC236}">
                <a16:creationId xmlns:a16="http://schemas.microsoft.com/office/drawing/2014/main" id="{AFC36A83-E9F2-460C-BE43-F1CE3422AD5E}"/>
              </a:ext>
            </a:extLst>
          </p:cNvPr>
          <p:cNvSpPr>
            <a:spLocks noGrp="1"/>
          </p:cNvSpPr>
          <p:nvPr>
            <p:ph type="subTitle" idx="1"/>
          </p:nvPr>
        </p:nvSpPr>
        <p:spPr>
          <a:xfrm>
            <a:off x="419100" y="3733799"/>
            <a:ext cx="5676900" cy="3124197"/>
          </a:xfrm>
        </p:spPr>
        <p:txBody>
          <a:bodyPr>
            <a:normAutofit/>
          </a:bodyPr>
          <a:lstStyle/>
          <a:p>
            <a:r>
              <a:rPr lang="en-US" sz="4400" b="1" dirty="0">
                <a:latin typeface="Georgia" panose="02040502050405020303" pitchFamily="18" charset="0"/>
              </a:rPr>
              <a:t>Trust in God</a:t>
            </a:r>
          </a:p>
          <a:p>
            <a:r>
              <a:rPr lang="en-US" sz="4000" dirty="0">
                <a:latin typeface="Georgia" panose="02040502050405020303" pitchFamily="18" charset="0"/>
              </a:rPr>
              <a:t>Proverbs 3:5-6</a:t>
            </a:r>
          </a:p>
          <a:p>
            <a:r>
              <a:rPr lang="en-US" sz="4000" dirty="0">
                <a:latin typeface="Georgia" panose="02040502050405020303" pitchFamily="18" charset="0"/>
              </a:rPr>
              <a:t>Psalm 28:7</a:t>
            </a:r>
          </a:p>
          <a:p>
            <a:r>
              <a:rPr lang="en-US" sz="4000" dirty="0">
                <a:latin typeface="Georgia" panose="02040502050405020303" pitchFamily="18" charset="0"/>
              </a:rPr>
              <a:t>(cf. Matthew 6:25)</a:t>
            </a:r>
          </a:p>
        </p:txBody>
      </p:sp>
      <p:pic>
        <p:nvPicPr>
          <p:cNvPr id="4" name="Picture 3">
            <a:extLst>
              <a:ext uri="{FF2B5EF4-FFF2-40B4-BE49-F238E27FC236}">
                <a16:creationId xmlns:a16="http://schemas.microsoft.com/office/drawing/2014/main" id="{E8870E56-6C84-4FA5-BB9B-6FBD8862D219}"/>
              </a:ext>
            </a:extLst>
          </p:cNvPr>
          <p:cNvPicPr>
            <a:picLocks noChangeAspect="1"/>
          </p:cNvPicPr>
          <p:nvPr/>
        </p:nvPicPr>
        <p:blipFill>
          <a:blip r:embed="rId3"/>
          <a:stretch>
            <a:fillRect/>
          </a:stretch>
        </p:blipFill>
        <p:spPr>
          <a:xfrm>
            <a:off x="6504993" y="0"/>
            <a:ext cx="5687008" cy="6923314"/>
          </a:xfrm>
          <a:prstGeom prst="rect">
            <a:avLst/>
          </a:prstGeom>
          <a:ln w="76200">
            <a:solidFill>
              <a:schemeClr val="tx1"/>
            </a:solidFill>
          </a:ln>
        </p:spPr>
      </p:pic>
      <p:cxnSp>
        <p:nvCxnSpPr>
          <p:cNvPr id="6" name="Straight Connector 5">
            <a:extLst>
              <a:ext uri="{FF2B5EF4-FFF2-40B4-BE49-F238E27FC236}">
                <a16:creationId xmlns:a16="http://schemas.microsoft.com/office/drawing/2014/main" id="{4842FE2C-6F81-4745-BC53-BA5F45FC3369}"/>
              </a:ext>
            </a:extLst>
          </p:cNvPr>
          <p:cNvCxnSpPr/>
          <p:nvPr/>
        </p:nvCxnSpPr>
        <p:spPr>
          <a:xfrm>
            <a:off x="419100" y="342900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97498AE-589D-4F3F-9A5E-AE6BF9254FAA}"/>
              </a:ext>
            </a:extLst>
          </p:cNvPr>
          <p:cNvCxnSpPr/>
          <p:nvPr/>
        </p:nvCxnSpPr>
        <p:spPr>
          <a:xfrm>
            <a:off x="419100" y="219075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315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DB5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70F-B24A-45AF-B5E5-0EA81D857B8D}"/>
              </a:ext>
            </a:extLst>
          </p:cNvPr>
          <p:cNvSpPr>
            <a:spLocks noGrp="1"/>
          </p:cNvSpPr>
          <p:nvPr>
            <p:ph type="ctrTitle"/>
          </p:nvPr>
        </p:nvSpPr>
        <p:spPr>
          <a:xfrm>
            <a:off x="640101" y="342899"/>
            <a:ext cx="5018414" cy="3886191"/>
          </a:xfrm>
        </p:spPr>
        <p:txBody>
          <a:bodyPr anchor="t">
            <a:normAutofit fontScale="90000"/>
          </a:bodyPr>
          <a:lstStyle/>
          <a:p>
            <a:r>
              <a:rPr lang="en-US" sz="6700" cap="small" dirty="0">
                <a:latin typeface="Footlight MT Light" panose="0204060206030A020304" pitchFamily="18" charset="0"/>
              </a:rPr>
              <a:t>Hagar,</a:t>
            </a:r>
            <a:br>
              <a:rPr lang="en-US" sz="6700" cap="small" dirty="0">
                <a:latin typeface="Footlight MT Light" panose="0204060206030A020304" pitchFamily="18" charset="0"/>
              </a:rPr>
            </a:br>
            <a:r>
              <a:rPr lang="en-US" sz="6700" cap="small" dirty="0">
                <a:latin typeface="Footlight MT Light" panose="0204060206030A020304" pitchFamily="18" charset="0"/>
              </a:rPr>
              <a:t>Sarai &amp; Abram</a:t>
            </a:r>
            <a:br>
              <a:rPr lang="en-US" sz="6700" cap="small" dirty="0">
                <a:latin typeface="Footlight MT Light" panose="0204060206030A020304" pitchFamily="18" charset="0"/>
              </a:rPr>
            </a:br>
            <a:br>
              <a:rPr lang="en-US" sz="2700" dirty="0">
                <a:latin typeface="Cookie" panose="02000000000000000000" pitchFamily="2" charset="0"/>
              </a:rPr>
            </a:br>
            <a:r>
              <a:rPr lang="en-US" sz="6700" dirty="0">
                <a:latin typeface="Cookie" panose="02000000000000000000" pitchFamily="2" charset="0"/>
              </a:rPr>
              <a:t>Lessons to Learn</a:t>
            </a:r>
          </a:p>
        </p:txBody>
      </p:sp>
      <p:sp>
        <p:nvSpPr>
          <p:cNvPr id="3" name="Subtitle 2">
            <a:extLst>
              <a:ext uri="{FF2B5EF4-FFF2-40B4-BE49-F238E27FC236}">
                <a16:creationId xmlns:a16="http://schemas.microsoft.com/office/drawing/2014/main" id="{AFC36A83-E9F2-460C-BE43-F1CE3422AD5E}"/>
              </a:ext>
            </a:extLst>
          </p:cNvPr>
          <p:cNvSpPr>
            <a:spLocks noGrp="1"/>
          </p:cNvSpPr>
          <p:nvPr>
            <p:ph type="subTitle" idx="1"/>
          </p:nvPr>
        </p:nvSpPr>
        <p:spPr>
          <a:xfrm>
            <a:off x="419100" y="3733799"/>
            <a:ext cx="5676900" cy="3124187"/>
          </a:xfrm>
        </p:spPr>
        <p:txBody>
          <a:bodyPr>
            <a:normAutofit/>
          </a:bodyPr>
          <a:lstStyle/>
          <a:p>
            <a:r>
              <a:rPr lang="en-US" sz="4400" b="1" dirty="0">
                <a:latin typeface="Georgia" panose="02040502050405020303" pitchFamily="18" charset="0"/>
              </a:rPr>
              <a:t>One Man, One Woman, for Life</a:t>
            </a:r>
          </a:p>
          <a:p>
            <a:r>
              <a:rPr lang="en-US" sz="4000" dirty="0">
                <a:latin typeface="Georgia" panose="02040502050405020303" pitchFamily="18" charset="0"/>
              </a:rPr>
              <a:t>Matthew 19:4-6</a:t>
            </a:r>
          </a:p>
          <a:p>
            <a:r>
              <a:rPr lang="en-US" sz="4000" dirty="0">
                <a:latin typeface="Georgia" panose="02040502050405020303" pitchFamily="18" charset="0"/>
              </a:rPr>
              <a:t>Acts 17:30-31</a:t>
            </a:r>
          </a:p>
        </p:txBody>
      </p:sp>
      <p:pic>
        <p:nvPicPr>
          <p:cNvPr id="4" name="Picture 3">
            <a:extLst>
              <a:ext uri="{FF2B5EF4-FFF2-40B4-BE49-F238E27FC236}">
                <a16:creationId xmlns:a16="http://schemas.microsoft.com/office/drawing/2014/main" id="{E8870E56-6C84-4FA5-BB9B-6FBD8862D219}"/>
              </a:ext>
            </a:extLst>
          </p:cNvPr>
          <p:cNvPicPr>
            <a:picLocks noChangeAspect="1"/>
          </p:cNvPicPr>
          <p:nvPr/>
        </p:nvPicPr>
        <p:blipFill>
          <a:blip r:embed="rId3"/>
          <a:stretch>
            <a:fillRect/>
          </a:stretch>
        </p:blipFill>
        <p:spPr>
          <a:xfrm>
            <a:off x="6504993" y="0"/>
            <a:ext cx="5687008" cy="6923314"/>
          </a:xfrm>
          <a:prstGeom prst="rect">
            <a:avLst/>
          </a:prstGeom>
          <a:ln w="76200">
            <a:solidFill>
              <a:schemeClr val="tx1"/>
            </a:solidFill>
          </a:ln>
        </p:spPr>
      </p:pic>
      <p:cxnSp>
        <p:nvCxnSpPr>
          <p:cNvPr id="6" name="Straight Connector 5">
            <a:extLst>
              <a:ext uri="{FF2B5EF4-FFF2-40B4-BE49-F238E27FC236}">
                <a16:creationId xmlns:a16="http://schemas.microsoft.com/office/drawing/2014/main" id="{4842FE2C-6F81-4745-BC53-BA5F45FC3369}"/>
              </a:ext>
            </a:extLst>
          </p:cNvPr>
          <p:cNvCxnSpPr/>
          <p:nvPr/>
        </p:nvCxnSpPr>
        <p:spPr>
          <a:xfrm>
            <a:off x="419100" y="342900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97498AE-589D-4F3F-9A5E-AE6BF9254FAA}"/>
              </a:ext>
            </a:extLst>
          </p:cNvPr>
          <p:cNvCxnSpPr/>
          <p:nvPr/>
        </p:nvCxnSpPr>
        <p:spPr>
          <a:xfrm>
            <a:off x="419100" y="219075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021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DB5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70F-B24A-45AF-B5E5-0EA81D857B8D}"/>
              </a:ext>
            </a:extLst>
          </p:cNvPr>
          <p:cNvSpPr>
            <a:spLocks noGrp="1"/>
          </p:cNvSpPr>
          <p:nvPr>
            <p:ph type="ctrTitle"/>
          </p:nvPr>
        </p:nvSpPr>
        <p:spPr>
          <a:xfrm>
            <a:off x="205740" y="342900"/>
            <a:ext cx="6057900" cy="4324350"/>
          </a:xfrm>
        </p:spPr>
        <p:txBody>
          <a:bodyPr anchor="t">
            <a:normAutofit/>
          </a:bodyPr>
          <a:lstStyle/>
          <a:p>
            <a:r>
              <a:rPr lang="en-US" cap="small" dirty="0">
                <a:latin typeface="Footlight MT Light" panose="0204060206030A020304" pitchFamily="18" charset="0"/>
              </a:rPr>
              <a:t>Hagar,</a:t>
            </a:r>
            <a:br>
              <a:rPr lang="en-US" cap="small" dirty="0">
                <a:latin typeface="Footlight MT Light" panose="0204060206030A020304" pitchFamily="18" charset="0"/>
              </a:rPr>
            </a:br>
            <a:r>
              <a:rPr lang="en-US" cap="small" dirty="0">
                <a:latin typeface="Footlight MT Light" panose="0204060206030A020304" pitchFamily="18" charset="0"/>
              </a:rPr>
              <a:t>Sarai &amp; Abram</a:t>
            </a:r>
            <a:br>
              <a:rPr lang="en-US" sz="6700" cap="small" dirty="0">
                <a:latin typeface="Footlight MT Light" panose="0204060206030A020304" pitchFamily="18" charset="0"/>
              </a:rPr>
            </a:br>
            <a:br>
              <a:rPr lang="en-US" sz="2700" dirty="0">
                <a:latin typeface="Cookie" panose="02000000000000000000" pitchFamily="2" charset="0"/>
              </a:rPr>
            </a:br>
            <a:r>
              <a:rPr lang="en-US" dirty="0">
                <a:latin typeface="Cookie" panose="02000000000000000000" pitchFamily="2" charset="0"/>
              </a:rPr>
              <a:t>Lessons to Learn</a:t>
            </a:r>
          </a:p>
        </p:txBody>
      </p:sp>
      <p:sp>
        <p:nvSpPr>
          <p:cNvPr id="3" name="Subtitle 2">
            <a:extLst>
              <a:ext uri="{FF2B5EF4-FFF2-40B4-BE49-F238E27FC236}">
                <a16:creationId xmlns:a16="http://schemas.microsoft.com/office/drawing/2014/main" id="{AFC36A83-E9F2-460C-BE43-F1CE3422AD5E}"/>
              </a:ext>
            </a:extLst>
          </p:cNvPr>
          <p:cNvSpPr>
            <a:spLocks noGrp="1"/>
          </p:cNvSpPr>
          <p:nvPr>
            <p:ph type="subTitle" idx="1"/>
          </p:nvPr>
        </p:nvSpPr>
        <p:spPr>
          <a:xfrm>
            <a:off x="205740" y="3733799"/>
            <a:ext cx="6057900" cy="2941319"/>
          </a:xfrm>
        </p:spPr>
        <p:txBody>
          <a:bodyPr>
            <a:normAutofit/>
          </a:bodyPr>
          <a:lstStyle/>
          <a:p>
            <a:r>
              <a:rPr lang="en-US" sz="4400" b="1" dirty="0">
                <a:latin typeface="Georgia" panose="02040502050405020303" pitchFamily="18" charset="0"/>
              </a:rPr>
              <a:t>Pride &amp; Envy</a:t>
            </a:r>
          </a:p>
          <a:p>
            <a:r>
              <a:rPr lang="en-US" sz="4000" dirty="0">
                <a:latin typeface="Georgia" panose="02040502050405020303" pitchFamily="18" charset="0"/>
              </a:rPr>
              <a:t>Isaiah 2:11-12</a:t>
            </a:r>
          </a:p>
          <a:p>
            <a:r>
              <a:rPr lang="en-US" sz="4000" dirty="0">
                <a:latin typeface="Georgia" panose="02040502050405020303" pitchFamily="18" charset="0"/>
              </a:rPr>
              <a:t>Proverbs 11:12</a:t>
            </a:r>
          </a:p>
          <a:p>
            <a:r>
              <a:rPr lang="en-US" sz="4000" dirty="0">
                <a:latin typeface="Georgia" panose="02040502050405020303" pitchFamily="18" charset="0"/>
              </a:rPr>
              <a:t>Proverbs 14:30; Jas. </a:t>
            </a:r>
            <a:r>
              <a:rPr lang="en-US" sz="4000">
                <a:latin typeface="Georgia" panose="02040502050405020303" pitchFamily="18" charset="0"/>
              </a:rPr>
              <a:t>3:16</a:t>
            </a:r>
            <a:endParaRPr lang="en-US" sz="4000" dirty="0">
              <a:latin typeface="Georgia" panose="02040502050405020303" pitchFamily="18" charset="0"/>
            </a:endParaRPr>
          </a:p>
        </p:txBody>
      </p:sp>
      <p:pic>
        <p:nvPicPr>
          <p:cNvPr id="4" name="Picture 3">
            <a:extLst>
              <a:ext uri="{FF2B5EF4-FFF2-40B4-BE49-F238E27FC236}">
                <a16:creationId xmlns:a16="http://schemas.microsoft.com/office/drawing/2014/main" id="{E8870E56-6C84-4FA5-BB9B-6FBD8862D219}"/>
              </a:ext>
            </a:extLst>
          </p:cNvPr>
          <p:cNvPicPr>
            <a:picLocks noChangeAspect="1"/>
          </p:cNvPicPr>
          <p:nvPr/>
        </p:nvPicPr>
        <p:blipFill>
          <a:blip r:embed="rId3"/>
          <a:stretch>
            <a:fillRect/>
          </a:stretch>
        </p:blipFill>
        <p:spPr>
          <a:xfrm>
            <a:off x="6504993" y="0"/>
            <a:ext cx="5687008" cy="6923314"/>
          </a:xfrm>
          <a:prstGeom prst="rect">
            <a:avLst/>
          </a:prstGeom>
          <a:ln w="76200">
            <a:solidFill>
              <a:schemeClr val="tx1"/>
            </a:solidFill>
          </a:ln>
        </p:spPr>
      </p:pic>
      <p:cxnSp>
        <p:nvCxnSpPr>
          <p:cNvPr id="6" name="Straight Connector 5">
            <a:extLst>
              <a:ext uri="{FF2B5EF4-FFF2-40B4-BE49-F238E27FC236}">
                <a16:creationId xmlns:a16="http://schemas.microsoft.com/office/drawing/2014/main" id="{4842FE2C-6F81-4745-BC53-BA5F45FC3369}"/>
              </a:ext>
            </a:extLst>
          </p:cNvPr>
          <p:cNvCxnSpPr/>
          <p:nvPr/>
        </p:nvCxnSpPr>
        <p:spPr>
          <a:xfrm>
            <a:off x="419100" y="342900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97498AE-589D-4F3F-9A5E-AE6BF9254FAA}"/>
              </a:ext>
            </a:extLst>
          </p:cNvPr>
          <p:cNvCxnSpPr/>
          <p:nvPr/>
        </p:nvCxnSpPr>
        <p:spPr>
          <a:xfrm>
            <a:off x="419100" y="219075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397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DB5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70F-B24A-45AF-B5E5-0EA81D857B8D}"/>
              </a:ext>
            </a:extLst>
          </p:cNvPr>
          <p:cNvSpPr>
            <a:spLocks noGrp="1"/>
          </p:cNvSpPr>
          <p:nvPr>
            <p:ph type="ctrTitle"/>
          </p:nvPr>
        </p:nvSpPr>
        <p:spPr>
          <a:xfrm>
            <a:off x="640101" y="342899"/>
            <a:ext cx="5018414" cy="4503409"/>
          </a:xfrm>
        </p:spPr>
        <p:txBody>
          <a:bodyPr anchor="t">
            <a:normAutofit/>
          </a:bodyPr>
          <a:lstStyle/>
          <a:p>
            <a:r>
              <a:rPr lang="en-US" cap="small" dirty="0">
                <a:latin typeface="Footlight MT Light" panose="0204060206030A020304" pitchFamily="18" charset="0"/>
              </a:rPr>
              <a:t>Hagar,</a:t>
            </a:r>
            <a:br>
              <a:rPr lang="en-US" cap="small" dirty="0">
                <a:latin typeface="Footlight MT Light" panose="0204060206030A020304" pitchFamily="18" charset="0"/>
              </a:rPr>
            </a:br>
            <a:r>
              <a:rPr lang="en-US" cap="small" dirty="0">
                <a:latin typeface="Footlight MT Light" panose="0204060206030A020304" pitchFamily="18" charset="0"/>
              </a:rPr>
              <a:t>Sarai &amp; Abram</a:t>
            </a:r>
            <a:br>
              <a:rPr lang="en-US" sz="6700" cap="small" dirty="0">
                <a:latin typeface="Footlight MT Light" panose="0204060206030A020304" pitchFamily="18" charset="0"/>
              </a:rPr>
            </a:br>
            <a:br>
              <a:rPr lang="en-US" sz="2700" dirty="0">
                <a:latin typeface="Cookie" panose="02000000000000000000" pitchFamily="2" charset="0"/>
              </a:rPr>
            </a:br>
            <a:r>
              <a:rPr lang="en-US" dirty="0">
                <a:latin typeface="Cookie" panose="02000000000000000000" pitchFamily="2" charset="0"/>
              </a:rPr>
              <a:t>Lessons to Learn</a:t>
            </a:r>
          </a:p>
        </p:txBody>
      </p:sp>
      <p:sp>
        <p:nvSpPr>
          <p:cNvPr id="3" name="Subtitle 2">
            <a:extLst>
              <a:ext uri="{FF2B5EF4-FFF2-40B4-BE49-F238E27FC236}">
                <a16:creationId xmlns:a16="http://schemas.microsoft.com/office/drawing/2014/main" id="{AFC36A83-E9F2-460C-BE43-F1CE3422AD5E}"/>
              </a:ext>
            </a:extLst>
          </p:cNvPr>
          <p:cNvSpPr>
            <a:spLocks noGrp="1"/>
          </p:cNvSpPr>
          <p:nvPr>
            <p:ph type="subTitle" idx="1"/>
          </p:nvPr>
        </p:nvSpPr>
        <p:spPr>
          <a:xfrm>
            <a:off x="171450" y="3733800"/>
            <a:ext cx="6096000" cy="2647950"/>
          </a:xfrm>
        </p:spPr>
        <p:txBody>
          <a:bodyPr>
            <a:normAutofit/>
          </a:bodyPr>
          <a:lstStyle/>
          <a:p>
            <a:r>
              <a:rPr lang="en-US" sz="4400" b="1" dirty="0">
                <a:latin typeface="Georgia" panose="02040502050405020303" pitchFamily="18" charset="0"/>
              </a:rPr>
              <a:t>God and the Outcast</a:t>
            </a:r>
          </a:p>
          <a:p>
            <a:r>
              <a:rPr lang="en-US" sz="4000" dirty="0">
                <a:latin typeface="Georgia" panose="02040502050405020303" pitchFamily="18" charset="0"/>
              </a:rPr>
              <a:t>Acts 11:17-18</a:t>
            </a:r>
          </a:p>
          <a:p>
            <a:r>
              <a:rPr lang="en-US" sz="4000" dirty="0">
                <a:latin typeface="Georgia" panose="02040502050405020303" pitchFamily="18" charset="0"/>
              </a:rPr>
              <a:t>Romans 1:16</a:t>
            </a:r>
          </a:p>
          <a:p>
            <a:endParaRPr lang="en-US" sz="4000" dirty="0">
              <a:latin typeface="Georgia" panose="02040502050405020303" pitchFamily="18" charset="0"/>
            </a:endParaRPr>
          </a:p>
        </p:txBody>
      </p:sp>
      <p:pic>
        <p:nvPicPr>
          <p:cNvPr id="4" name="Picture 3">
            <a:extLst>
              <a:ext uri="{FF2B5EF4-FFF2-40B4-BE49-F238E27FC236}">
                <a16:creationId xmlns:a16="http://schemas.microsoft.com/office/drawing/2014/main" id="{E8870E56-6C84-4FA5-BB9B-6FBD8862D219}"/>
              </a:ext>
            </a:extLst>
          </p:cNvPr>
          <p:cNvPicPr>
            <a:picLocks noChangeAspect="1"/>
          </p:cNvPicPr>
          <p:nvPr/>
        </p:nvPicPr>
        <p:blipFill>
          <a:blip r:embed="rId3"/>
          <a:stretch>
            <a:fillRect/>
          </a:stretch>
        </p:blipFill>
        <p:spPr>
          <a:xfrm>
            <a:off x="6504993" y="0"/>
            <a:ext cx="5687008" cy="6923314"/>
          </a:xfrm>
          <a:prstGeom prst="rect">
            <a:avLst/>
          </a:prstGeom>
          <a:ln w="76200">
            <a:solidFill>
              <a:schemeClr val="tx1"/>
            </a:solidFill>
          </a:ln>
        </p:spPr>
      </p:pic>
      <p:cxnSp>
        <p:nvCxnSpPr>
          <p:cNvPr id="6" name="Straight Connector 5">
            <a:extLst>
              <a:ext uri="{FF2B5EF4-FFF2-40B4-BE49-F238E27FC236}">
                <a16:creationId xmlns:a16="http://schemas.microsoft.com/office/drawing/2014/main" id="{4842FE2C-6F81-4745-BC53-BA5F45FC3369}"/>
              </a:ext>
            </a:extLst>
          </p:cNvPr>
          <p:cNvCxnSpPr/>
          <p:nvPr/>
        </p:nvCxnSpPr>
        <p:spPr>
          <a:xfrm>
            <a:off x="419100" y="342900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97498AE-589D-4F3F-9A5E-AE6BF9254FAA}"/>
              </a:ext>
            </a:extLst>
          </p:cNvPr>
          <p:cNvCxnSpPr/>
          <p:nvPr/>
        </p:nvCxnSpPr>
        <p:spPr>
          <a:xfrm>
            <a:off x="419100" y="219075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975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DB5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70F-B24A-45AF-B5E5-0EA81D857B8D}"/>
              </a:ext>
            </a:extLst>
          </p:cNvPr>
          <p:cNvSpPr>
            <a:spLocks noGrp="1"/>
          </p:cNvSpPr>
          <p:nvPr>
            <p:ph type="ctrTitle"/>
          </p:nvPr>
        </p:nvSpPr>
        <p:spPr>
          <a:xfrm>
            <a:off x="-1" y="761999"/>
            <a:ext cx="6504993" cy="3905221"/>
          </a:xfrm>
        </p:spPr>
        <p:txBody>
          <a:bodyPr anchor="t">
            <a:normAutofit/>
          </a:bodyPr>
          <a:lstStyle/>
          <a:p>
            <a:r>
              <a:rPr lang="en-US" cap="small" dirty="0">
                <a:latin typeface="Footlight MT Light" panose="0204060206030A020304" pitchFamily="18" charset="0"/>
              </a:rPr>
              <a:t>Hagar &amp; Sarah</a:t>
            </a:r>
            <a:br>
              <a:rPr lang="en-US" sz="6700" cap="small" dirty="0">
                <a:latin typeface="Footlight MT Light" panose="0204060206030A020304" pitchFamily="18" charset="0"/>
              </a:rPr>
            </a:br>
            <a:br>
              <a:rPr lang="en-US" sz="800" cap="small" dirty="0">
                <a:latin typeface="Footlight MT Light" panose="0204060206030A020304" pitchFamily="18" charset="0"/>
              </a:rPr>
            </a:br>
            <a:r>
              <a:rPr lang="en-US" sz="800" cap="small" dirty="0">
                <a:latin typeface="Footlight MT Light" panose="0204060206030A020304" pitchFamily="18" charset="0"/>
              </a:rPr>
              <a:t>]</a:t>
            </a:r>
            <a:br>
              <a:rPr lang="en-US" sz="800" cap="small" dirty="0">
                <a:latin typeface="Footlight MT Light" panose="0204060206030A020304" pitchFamily="18" charset="0"/>
              </a:rPr>
            </a:br>
            <a:br>
              <a:rPr lang="en-US" sz="800" cap="small" dirty="0">
                <a:latin typeface="Footlight MT Light" panose="0204060206030A020304" pitchFamily="18" charset="0"/>
              </a:rPr>
            </a:br>
            <a:br>
              <a:rPr lang="en-US" sz="2700" dirty="0">
                <a:latin typeface="Cookie" panose="02000000000000000000" pitchFamily="2" charset="0"/>
              </a:rPr>
            </a:br>
            <a:r>
              <a:rPr lang="en-US" dirty="0">
                <a:latin typeface="Cookie" panose="02000000000000000000" pitchFamily="2" charset="0"/>
              </a:rPr>
              <a:t>An Allegory</a:t>
            </a:r>
          </a:p>
        </p:txBody>
      </p:sp>
      <p:sp>
        <p:nvSpPr>
          <p:cNvPr id="3" name="Subtitle 2">
            <a:extLst>
              <a:ext uri="{FF2B5EF4-FFF2-40B4-BE49-F238E27FC236}">
                <a16:creationId xmlns:a16="http://schemas.microsoft.com/office/drawing/2014/main" id="{AFC36A83-E9F2-460C-BE43-F1CE3422AD5E}"/>
              </a:ext>
            </a:extLst>
          </p:cNvPr>
          <p:cNvSpPr>
            <a:spLocks noGrp="1"/>
          </p:cNvSpPr>
          <p:nvPr>
            <p:ph type="subTitle" idx="1"/>
          </p:nvPr>
        </p:nvSpPr>
        <p:spPr>
          <a:xfrm>
            <a:off x="419100" y="3733799"/>
            <a:ext cx="5676900" cy="2971787"/>
          </a:xfrm>
        </p:spPr>
        <p:txBody>
          <a:bodyPr>
            <a:normAutofit/>
          </a:bodyPr>
          <a:lstStyle/>
          <a:p>
            <a:r>
              <a:rPr lang="en-US" sz="4400" dirty="0">
                <a:latin typeface="Georgia" panose="02040502050405020303" pitchFamily="18" charset="0"/>
              </a:rPr>
              <a:t>Galatians 4:21-31</a:t>
            </a:r>
          </a:p>
          <a:p>
            <a:r>
              <a:rPr lang="en-US" sz="4400" dirty="0">
                <a:latin typeface="Georgia" panose="02040502050405020303" pitchFamily="18" charset="0"/>
              </a:rPr>
              <a:t>Romans 9:6-9</a:t>
            </a:r>
          </a:p>
          <a:p>
            <a:r>
              <a:rPr lang="en-US" sz="4400" dirty="0">
                <a:latin typeface="Georgia" panose="02040502050405020303" pitchFamily="18" charset="0"/>
              </a:rPr>
              <a:t>Romans 10:10-13</a:t>
            </a:r>
          </a:p>
          <a:p>
            <a:r>
              <a:rPr lang="en-US" sz="4400" dirty="0">
                <a:latin typeface="Georgia" panose="02040502050405020303" pitchFamily="18" charset="0"/>
              </a:rPr>
              <a:t>Genesis 21:9-12</a:t>
            </a:r>
          </a:p>
        </p:txBody>
      </p:sp>
      <p:pic>
        <p:nvPicPr>
          <p:cNvPr id="4" name="Picture 3">
            <a:extLst>
              <a:ext uri="{FF2B5EF4-FFF2-40B4-BE49-F238E27FC236}">
                <a16:creationId xmlns:a16="http://schemas.microsoft.com/office/drawing/2014/main" id="{E8870E56-6C84-4FA5-BB9B-6FBD8862D219}"/>
              </a:ext>
            </a:extLst>
          </p:cNvPr>
          <p:cNvPicPr>
            <a:picLocks noChangeAspect="1"/>
          </p:cNvPicPr>
          <p:nvPr/>
        </p:nvPicPr>
        <p:blipFill>
          <a:blip r:embed="rId3"/>
          <a:stretch>
            <a:fillRect/>
          </a:stretch>
        </p:blipFill>
        <p:spPr>
          <a:xfrm>
            <a:off x="6504993" y="0"/>
            <a:ext cx="5687008" cy="6923314"/>
          </a:xfrm>
          <a:prstGeom prst="rect">
            <a:avLst/>
          </a:prstGeom>
          <a:ln w="76200">
            <a:solidFill>
              <a:schemeClr val="tx1"/>
            </a:solidFill>
          </a:ln>
        </p:spPr>
      </p:pic>
      <p:cxnSp>
        <p:nvCxnSpPr>
          <p:cNvPr id="6" name="Straight Connector 5">
            <a:extLst>
              <a:ext uri="{FF2B5EF4-FFF2-40B4-BE49-F238E27FC236}">
                <a16:creationId xmlns:a16="http://schemas.microsoft.com/office/drawing/2014/main" id="{4842FE2C-6F81-4745-BC53-BA5F45FC3369}"/>
              </a:ext>
            </a:extLst>
          </p:cNvPr>
          <p:cNvCxnSpPr/>
          <p:nvPr/>
        </p:nvCxnSpPr>
        <p:spPr>
          <a:xfrm>
            <a:off x="419100" y="342900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97498AE-589D-4F3F-9A5E-AE6BF9254FAA}"/>
              </a:ext>
            </a:extLst>
          </p:cNvPr>
          <p:cNvCxnSpPr/>
          <p:nvPr/>
        </p:nvCxnSpPr>
        <p:spPr>
          <a:xfrm>
            <a:off x="419100" y="2190750"/>
            <a:ext cx="5543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643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1272</TotalTime>
  <Words>4310</Words>
  <Application>Microsoft Office PowerPoint</Application>
  <PresentationFormat>Widescreen</PresentationFormat>
  <Paragraphs>173</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Cookie</vt:lpstr>
      <vt:lpstr>Footlight MT Light</vt:lpstr>
      <vt:lpstr>Calibri Light</vt:lpstr>
      <vt:lpstr>Arial</vt:lpstr>
      <vt:lpstr>Georgia</vt:lpstr>
      <vt:lpstr>Calibri</vt:lpstr>
      <vt:lpstr>Office Theme</vt:lpstr>
      <vt:lpstr>Hagar Sarai’s Handmaid</vt:lpstr>
      <vt:lpstr>Hagar, Sarai &amp; Abram  A Sinful Situation</vt:lpstr>
      <vt:lpstr>Hagar, Sarai &amp; Abram  A Sinful Situation</vt:lpstr>
      <vt:lpstr>Hagar, Sarai &amp; Abram  A Sinful Situation</vt:lpstr>
      <vt:lpstr>Hagar, Sarai &amp; Abram  Lessons to Learn</vt:lpstr>
      <vt:lpstr>Hagar, Sarai &amp; Abram  Lessons to Learn</vt:lpstr>
      <vt:lpstr>Hagar, Sarai &amp; Abram  Lessons to Learn</vt:lpstr>
      <vt:lpstr>Hagar, Sarai &amp; Abram  Lessons to Learn</vt:lpstr>
      <vt:lpstr>Hagar &amp; Sarah  ]   An Allegory</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Hagar Sarai’s Handmaid</dc:title>
  <dc:creator>Stan Cox</dc:creator>
  <cp:lastModifiedBy>Stan Cox</cp:lastModifiedBy>
  <cp:revision>48</cp:revision>
  <dcterms:created xsi:type="dcterms:W3CDTF">2019-06-14T14:27:33Z</dcterms:created>
  <dcterms:modified xsi:type="dcterms:W3CDTF">2019-08-07T03:04:21Z</dcterms:modified>
</cp:coreProperties>
</file>