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58" r:id="rId4"/>
    <p:sldId id="272" r:id="rId5"/>
    <p:sldId id="259" r:id="rId6"/>
    <p:sldId id="257" r:id="rId7"/>
    <p:sldId id="264" r:id="rId8"/>
    <p:sldId id="265" r:id="rId9"/>
    <p:sldId id="260" r:id="rId10"/>
    <p:sldId id="266" r:id="rId11"/>
    <p:sldId id="261" r:id="rId12"/>
    <p:sldId id="267" r:id="rId13"/>
    <p:sldId id="271" r:id="rId14"/>
    <p:sldId id="262" r:id="rId15"/>
  </p:sldIdLst>
  <p:sldSz cx="9144000" cy="6858000" type="screen4x3"/>
  <p:notesSz cx="7053263" cy="9309100"/>
  <p:embeddedFontLst>
    <p:embeddedFont>
      <p:font typeface="Monotype Corsiva" panose="03010101010201010101" pitchFamily="66" charset="0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330" autoAdjust="0"/>
  </p:normalViewPr>
  <p:slideViewPr>
    <p:cSldViewPr snapToGrid="0">
      <p:cViewPr varScale="1">
        <p:scale>
          <a:sx n="62" d="100"/>
          <a:sy n="62" d="100"/>
        </p:scale>
        <p:origin x="15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2500" dirty="0">
                <a:latin typeface="Monotype Corsiva" panose="03010101010201010101" pitchFamily="66" charset="0"/>
              </a:rPr>
              <a:t>Hannah’s Prayer </a:t>
            </a:r>
            <a:r>
              <a:rPr lang="en-US" dirty="0" smtClean="0"/>
              <a:t>(1 Samuel 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 smtClean="0"/>
              <a:t>April 6, 2014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84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30408AD-8CBE-4086-BBE0-755322E6C804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7FFC2AC-DC91-4B0E-85B8-1C5571F4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loosely</a:t>
            </a:r>
            <a:r>
              <a:rPr lang="en-US" baseline="0" dirty="0" smtClean="0"/>
              <a:t> on material from Mark Copeland’s lesson “Hannah – A Woman of Faith”</a:t>
            </a:r>
          </a:p>
          <a:p>
            <a:r>
              <a:rPr lang="en-US" baseline="0" dirty="0" smtClean="0"/>
              <a:t>Preached at West Side on April 6, 2014 AM</a:t>
            </a:r>
          </a:p>
          <a:p>
            <a:r>
              <a:rPr lang="en-US" baseline="0" dirty="0" smtClean="0"/>
              <a:t>Print Slides:  1,5,6,11-13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FC2AC-DC91-4B0E-85B8-1C5571F45A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Monotype Corsiva" panose="03010101010201010101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4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3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B242-6877-4877-88BC-7A4B4CD27E80}" type="datetimeFigureOut">
              <a:rPr lang="en-US" smtClean="0"/>
              <a:t>4/5/2014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D0B2-D17E-4F21-9998-3BB40A40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4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72" y="1122363"/>
            <a:ext cx="3828082" cy="2387600"/>
          </a:xfrm>
        </p:spPr>
        <p:txBody>
          <a:bodyPr>
            <a:normAutofit/>
          </a:bodyPr>
          <a:lstStyle/>
          <a:p>
            <a:r>
              <a:rPr lang="en-US" sz="8000" dirty="0" smtClean="0"/>
              <a:t>Hannah’s</a:t>
            </a:r>
            <a:br>
              <a:rPr lang="en-US" sz="8000" dirty="0" smtClean="0"/>
            </a:br>
            <a:r>
              <a:rPr lang="en-US" sz="8000" dirty="0" smtClean="0"/>
              <a:t>Prayer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454" y="4138046"/>
            <a:ext cx="3673100" cy="111975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 Samuel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400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216975"/>
            <a:ext cx="8229600" cy="9453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onotype Corsiva" panose="03010101010201010101" pitchFamily="66" charset="0"/>
              </a:rPr>
              <a:t>What we learn from Hannah’s Prayer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937" y="1162373"/>
            <a:ext cx="8121113" cy="5393409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3600" b="1" dirty="0" smtClean="0"/>
              <a:t>Pray fervently and consistently</a:t>
            </a:r>
          </a:p>
          <a:p>
            <a:pPr marL="682625" lvl="1" indent="0">
              <a:buNone/>
            </a:pPr>
            <a:r>
              <a:rPr lang="en-US" sz="3200" dirty="0" smtClean="0"/>
              <a:t>Colossians 4:2</a:t>
            </a:r>
          </a:p>
          <a:p>
            <a:pPr marL="403225" indent="-403225"/>
            <a:r>
              <a:rPr lang="en-US" sz="3600" b="1" dirty="0" smtClean="0"/>
              <a:t>Pray with Faith</a:t>
            </a:r>
          </a:p>
          <a:p>
            <a:pPr marL="744538" lvl="1" indent="0">
              <a:buNone/>
            </a:pPr>
            <a:r>
              <a:rPr lang="en-US" sz="3200" dirty="0" smtClean="0"/>
              <a:t>1 John 5:14-15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7937" y="1084883"/>
            <a:ext cx="7671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68" y="216975"/>
            <a:ext cx="1224365" cy="1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8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1 John 5:14-15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200" dirty="0"/>
              <a:t>Now this is the confidence that </a:t>
            </a:r>
            <a:r>
              <a:rPr lang="en-US" sz="3200" dirty="0" smtClean="0"/>
              <a:t>we             </a:t>
            </a:r>
            <a:r>
              <a:rPr lang="en-US" sz="3200" dirty="0"/>
              <a:t>have in Him, that if we ask anything </a:t>
            </a:r>
            <a:r>
              <a:rPr lang="en-US" sz="3200" dirty="0" smtClean="0"/>
              <a:t>           according </a:t>
            </a:r>
            <a:r>
              <a:rPr lang="en-US" sz="3200" dirty="0"/>
              <a:t>to His will, </a:t>
            </a:r>
            <a:r>
              <a:rPr lang="en-US" sz="3200" u="sng" dirty="0"/>
              <a:t>He hears us</a:t>
            </a:r>
            <a:r>
              <a:rPr lang="en-US" sz="3200" dirty="0"/>
              <a:t>. </a:t>
            </a:r>
            <a:r>
              <a:rPr lang="en-US" sz="3200" baseline="30000" dirty="0"/>
              <a:t>15 </a:t>
            </a:r>
            <a:r>
              <a:rPr lang="en-US" sz="3200" dirty="0"/>
              <a:t>And if we know that He hears us, whatever we ask, we know that </a:t>
            </a:r>
            <a:r>
              <a:rPr lang="en-US" sz="3200" u="sng" dirty="0"/>
              <a:t>we have the petitions</a:t>
            </a:r>
            <a:r>
              <a:rPr lang="en-US" sz="3200" dirty="0"/>
              <a:t> that we have asked of Him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73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216975"/>
            <a:ext cx="8229600" cy="9453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onotype Corsiva" panose="03010101010201010101" pitchFamily="66" charset="0"/>
              </a:rPr>
              <a:t>What we learn from Hannah’s Prayer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937" y="1162373"/>
            <a:ext cx="8121113" cy="5393409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3600" b="1" dirty="0" smtClean="0"/>
              <a:t>Pray fervently and consistently</a:t>
            </a:r>
          </a:p>
          <a:p>
            <a:pPr marL="682625" lvl="1" indent="0">
              <a:buNone/>
            </a:pPr>
            <a:r>
              <a:rPr lang="en-US" sz="3200" dirty="0" smtClean="0"/>
              <a:t>Colossians 4:2</a:t>
            </a:r>
          </a:p>
          <a:p>
            <a:pPr marL="403225" indent="-403225"/>
            <a:r>
              <a:rPr lang="en-US" sz="3600" b="1" dirty="0" smtClean="0"/>
              <a:t>Pray with Faith</a:t>
            </a:r>
          </a:p>
          <a:p>
            <a:pPr marL="744538" lvl="1" indent="0">
              <a:buNone/>
            </a:pPr>
            <a:r>
              <a:rPr lang="en-US" sz="3200" dirty="0" smtClean="0"/>
              <a:t>1 John 5:14-15</a:t>
            </a:r>
          </a:p>
          <a:p>
            <a:pPr marL="403225" indent="-403225"/>
            <a:r>
              <a:rPr lang="en-US" sz="3600" b="1" dirty="0" smtClean="0"/>
              <a:t>God answers prayer</a:t>
            </a:r>
          </a:p>
          <a:p>
            <a:pPr marL="682625" lvl="1" indent="0">
              <a:buNone/>
            </a:pPr>
            <a:r>
              <a:rPr lang="en-US" sz="3200" dirty="0" smtClean="0"/>
              <a:t>1 Samuel 1:19-21 (Read)</a:t>
            </a:r>
          </a:p>
          <a:p>
            <a:pPr marL="682625" lvl="1" indent="0">
              <a:buNone/>
            </a:pPr>
            <a:r>
              <a:rPr lang="en-US" sz="2800" b="1" dirty="0" smtClean="0"/>
              <a:t>Note:  </a:t>
            </a:r>
            <a:r>
              <a:rPr lang="en-US" sz="2800" dirty="0" smtClean="0"/>
              <a:t>God sometimes gives us what we want,     	          but </a:t>
            </a:r>
            <a:r>
              <a:rPr lang="en-US" sz="2800" u="sng" dirty="0" smtClean="0"/>
              <a:t>always</a:t>
            </a:r>
            <a:r>
              <a:rPr lang="en-US" sz="2800" dirty="0" smtClean="0"/>
              <a:t> gives us what we need!</a:t>
            </a:r>
          </a:p>
          <a:p>
            <a:pPr marL="403225" indent="-393700"/>
            <a:r>
              <a:rPr lang="en-US" sz="3600" b="1" dirty="0" smtClean="0"/>
              <a:t>You must keep your promises!</a:t>
            </a:r>
          </a:p>
          <a:p>
            <a:pPr marL="682625" lvl="1" indent="0">
              <a:buNone/>
            </a:pPr>
            <a:r>
              <a:rPr lang="en-US" sz="3200" dirty="0" smtClean="0"/>
              <a:t>1 Samuel 1:24-28 (Read)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7937" y="1084883"/>
            <a:ext cx="7671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68" y="216975"/>
            <a:ext cx="1224365" cy="1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963" y="409441"/>
            <a:ext cx="3828082" cy="1124891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Conclusion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946" y="1766807"/>
            <a:ext cx="3595608" cy="4804474"/>
          </a:xfrm>
        </p:spPr>
        <p:txBody>
          <a:bodyPr>
            <a:noAutofit/>
          </a:bodyPr>
          <a:lstStyle/>
          <a:p>
            <a:pPr indent="279400" algn="l"/>
            <a:r>
              <a:rPr lang="en-US" sz="3600" dirty="0" smtClean="0"/>
              <a:t>Each of us can and should react as godly Hannah during times of difficulty and provocation.  And, if we do, like her we will be able to say…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69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1 Samuel 2:1-2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673817"/>
            <a:ext cx="7764651" cy="4695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 And Hannah prayed and said:</a:t>
            </a:r>
          </a:p>
          <a:p>
            <a:pPr marL="744538" indent="0">
              <a:buNone/>
            </a:pPr>
            <a:r>
              <a:rPr lang="en-US" sz="3200" dirty="0"/>
              <a:t>“My heart rejoices in the </a:t>
            </a:r>
            <a:r>
              <a:rPr lang="en-US" sz="3200" cap="small" dirty="0"/>
              <a:t>Lord</a:t>
            </a:r>
            <a:r>
              <a:rPr lang="en-US" sz="3200" dirty="0"/>
              <a:t>;</a:t>
            </a:r>
            <a:br>
              <a:rPr lang="en-US" sz="3200" dirty="0"/>
            </a:br>
            <a:r>
              <a:rPr lang="en-US" sz="3200" dirty="0"/>
              <a:t>My </a:t>
            </a:r>
            <a:r>
              <a:rPr lang="en-US" sz="3200" dirty="0" smtClean="0"/>
              <a:t>horn </a:t>
            </a:r>
            <a:r>
              <a:rPr lang="en-US" sz="3200" dirty="0"/>
              <a:t>is exalted in the </a:t>
            </a:r>
            <a:r>
              <a:rPr lang="en-US" sz="3200" cap="small" dirty="0"/>
              <a:t>Lord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I smile at my enemies,</a:t>
            </a:r>
            <a:br>
              <a:rPr lang="en-US" sz="3200" dirty="0"/>
            </a:br>
            <a:r>
              <a:rPr lang="en-US" sz="3200" b="1" dirty="0"/>
              <a:t>Because I rejoice in Your salvation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endParaRPr lang="en-US" sz="1400" dirty="0"/>
          </a:p>
          <a:p>
            <a:pPr marL="744538" indent="0">
              <a:buNone/>
            </a:pPr>
            <a:r>
              <a:rPr lang="en-US" sz="3200" baseline="30000" dirty="0"/>
              <a:t>2 </a:t>
            </a:r>
            <a:r>
              <a:rPr lang="en-US" sz="3200" dirty="0"/>
              <a:t>“No one is holy like the </a:t>
            </a:r>
            <a:r>
              <a:rPr lang="en-US" sz="3200" cap="small" dirty="0"/>
              <a:t>Lord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For </a:t>
            </a:r>
            <a:r>
              <a:rPr lang="en-US" sz="3200" i="1" dirty="0"/>
              <a:t>there is</a:t>
            </a:r>
            <a:r>
              <a:rPr lang="en-US" sz="3200" dirty="0"/>
              <a:t> none besides You,</a:t>
            </a:r>
            <a:br>
              <a:rPr lang="en-US" sz="3200" dirty="0"/>
            </a:br>
            <a:r>
              <a:rPr lang="en-US" sz="3200" b="1" dirty="0"/>
              <a:t>Nor </a:t>
            </a:r>
            <a:r>
              <a:rPr lang="en-US" sz="3200" b="1" i="1" dirty="0"/>
              <a:t>is there</a:t>
            </a:r>
            <a:r>
              <a:rPr lang="en-US" sz="3200" b="1" dirty="0"/>
              <a:t> any rock like our God.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57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1 Samuel 1:1-2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200" dirty="0"/>
              <a:t>Now there was a certain man of </a:t>
            </a:r>
            <a:r>
              <a:rPr lang="en-US" sz="3200" dirty="0" smtClean="0"/>
              <a:t>              </a:t>
            </a:r>
            <a:r>
              <a:rPr lang="en-US" sz="3200" dirty="0" err="1" smtClean="0"/>
              <a:t>Ramathaim</a:t>
            </a:r>
            <a:r>
              <a:rPr lang="en-US" sz="3200" dirty="0" smtClean="0"/>
              <a:t> </a:t>
            </a:r>
            <a:r>
              <a:rPr lang="en-US" sz="3200" dirty="0" err="1"/>
              <a:t>Zophim</a:t>
            </a:r>
            <a:r>
              <a:rPr lang="en-US" sz="3200" dirty="0"/>
              <a:t>, of the mountains of Ephraim, and his name </a:t>
            </a:r>
            <a:r>
              <a:rPr lang="en-US" sz="3200" i="1" dirty="0"/>
              <a:t>was</a:t>
            </a:r>
            <a:r>
              <a:rPr lang="en-US" sz="3200" dirty="0"/>
              <a:t> </a:t>
            </a:r>
            <a:r>
              <a:rPr lang="en-US" sz="3200" dirty="0" err="1"/>
              <a:t>Elkanah</a:t>
            </a:r>
            <a:r>
              <a:rPr lang="en-US" sz="3200" dirty="0"/>
              <a:t> the son of </a:t>
            </a:r>
            <a:r>
              <a:rPr lang="en-US" sz="3200" dirty="0" err="1"/>
              <a:t>Jeroham</a:t>
            </a:r>
            <a:r>
              <a:rPr lang="en-US" sz="3200" dirty="0"/>
              <a:t>, the son of </a:t>
            </a:r>
            <a:r>
              <a:rPr lang="en-US" sz="3200" dirty="0" err="1"/>
              <a:t>Elihu</a:t>
            </a:r>
            <a:r>
              <a:rPr lang="en-US" sz="3200" dirty="0" smtClean="0"/>
              <a:t>, </a:t>
            </a:r>
            <a:r>
              <a:rPr lang="en-US" sz="3200" dirty="0"/>
              <a:t>the son of </a:t>
            </a:r>
            <a:r>
              <a:rPr lang="en-US" sz="3200" dirty="0" err="1"/>
              <a:t>Tohu</a:t>
            </a:r>
            <a:r>
              <a:rPr lang="en-US" sz="3200" dirty="0" smtClean="0"/>
              <a:t>, </a:t>
            </a:r>
            <a:r>
              <a:rPr lang="en-US" sz="3200" dirty="0"/>
              <a:t>the son of </a:t>
            </a:r>
            <a:r>
              <a:rPr lang="en-US" sz="3200" dirty="0" err="1"/>
              <a:t>Zuph</a:t>
            </a:r>
            <a:r>
              <a:rPr lang="en-US" sz="3200" dirty="0"/>
              <a:t>, an </a:t>
            </a:r>
            <a:r>
              <a:rPr lang="en-US" sz="3200" dirty="0" err="1"/>
              <a:t>Ephraimite</a:t>
            </a:r>
            <a:r>
              <a:rPr lang="en-US" sz="3200" dirty="0"/>
              <a:t>. </a:t>
            </a:r>
            <a:r>
              <a:rPr lang="en-US" sz="3200" baseline="30000" dirty="0"/>
              <a:t>2 </a:t>
            </a:r>
            <a:r>
              <a:rPr lang="en-US" sz="3200" dirty="0"/>
              <a:t>And he had two wives: the name of one </a:t>
            </a:r>
            <a:r>
              <a:rPr lang="en-US" sz="3200" i="1" dirty="0"/>
              <a:t>was</a:t>
            </a:r>
            <a:r>
              <a:rPr lang="en-US" sz="3200" dirty="0"/>
              <a:t> Hannah, and the name of the other </a:t>
            </a:r>
            <a:r>
              <a:rPr lang="en-US" sz="3200" dirty="0" err="1"/>
              <a:t>Peninnah</a:t>
            </a:r>
            <a:r>
              <a:rPr lang="en-US" sz="3200" dirty="0"/>
              <a:t>. </a:t>
            </a:r>
            <a:r>
              <a:rPr lang="en-US" sz="3200" dirty="0" err="1"/>
              <a:t>Peninnah</a:t>
            </a:r>
            <a:r>
              <a:rPr lang="en-US" sz="3200" dirty="0"/>
              <a:t> had children, but </a:t>
            </a:r>
            <a:r>
              <a:rPr lang="en-US" sz="3200" u="sng" dirty="0"/>
              <a:t>Hannah had no children</a:t>
            </a:r>
            <a:r>
              <a:rPr lang="en-US" sz="3200" dirty="0" smtClean="0"/>
              <a:t>.</a:t>
            </a:r>
          </a:p>
          <a:p>
            <a:pPr marL="0" indent="341313">
              <a:buNone/>
            </a:pPr>
            <a:endParaRPr lang="en-US" sz="1400" dirty="0"/>
          </a:p>
          <a:p>
            <a:pPr marL="0" indent="341313" algn="r">
              <a:buNone/>
            </a:pPr>
            <a:r>
              <a:rPr lang="en-US" sz="3200" b="1" dirty="0" smtClean="0"/>
              <a:t>Godly women can have problems, </a:t>
            </a:r>
            <a:br>
              <a:rPr lang="en-US" sz="3200" b="1" dirty="0" smtClean="0"/>
            </a:br>
            <a:r>
              <a:rPr lang="en-US" sz="3200" b="1" dirty="0" smtClean="0"/>
              <a:t>as did Hannah</a:t>
            </a:r>
            <a:endParaRPr lang="en-US" sz="3200" b="1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54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1 Samuel 1:4-7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200" dirty="0"/>
              <a:t>And whenever the time came for </a:t>
            </a:r>
            <a:r>
              <a:rPr lang="en-US" sz="3200" dirty="0" smtClean="0"/>
              <a:t>          </a:t>
            </a:r>
            <a:r>
              <a:rPr lang="en-US" sz="3200" dirty="0" err="1" smtClean="0"/>
              <a:t>Elkanah</a:t>
            </a:r>
            <a:r>
              <a:rPr lang="en-US" sz="3200" dirty="0" smtClean="0"/>
              <a:t> </a:t>
            </a:r>
            <a:r>
              <a:rPr lang="en-US" sz="3200" dirty="0"/>
              <a:t>to make an offering, he </a:t>
            </a:r>
            <a:r>
              <a:rPr lang="en-US" sz="3200" dirty="0" smtClean="0"/>
              <a:t>would            </a:t>
            </a:r>
            <a:r>
              <a:rPr lang="en-US" sz="3200" dirty="0"/>
              <a:t>give portions to </a:t>
            </a:r>
            <a:r>
              <a:rPr lang="en-US" sz="3200" dirty="0" err="1"/>
              <a:t>Peninnah</a:t>
            </a:r>
            <a:r>
              <a:rPr lang="en-US" sz="3200" dirty="0"/>
              <a:t> his wife and to all her sons and daughters. </a:t>
            </a:r>
            <a:r>
              <a:rPr lang="en-US" sz="3200" baseline="30000" dirty="0"/>
              <a:t>5 </a:t>
            </a:r>
            <a:r>
              <a:rPr lang="en-US" sz="3200" dirty="0"/>
              <a:t>But to Hannah he would give a double portion, for he loved Hannah, although the </a:t>
            </a:r>
            <a:r>
              <a:rPr lang="en-US" sz="3200" cap="small" dirty="0"/>
              <a:t>Lord</a:t>
            </a:r>
            <a:r>
              <a:rPr lang="en-US" sz="3200" dirty="0"/>
              <a:t> had closed her womb. </a:t>
            </a:r>
            <a:r>
              <a:rPr lang="en-US" sz="3200" baseline="30000" dirty="0"/>
              <a:t>6 </a:t>
            </a:r>
            <a:r>
              <a:rPr lang="en-US" sz="3200" dirty="0"/>
              <a:t>And </a:t>
            </a:r>
            <a:r>
              <a:rPr lang="en-US" sz="3200" u="sng" dirty="0"/>
              <a:t>her rival also provoked her severely</a:t>
            </a:r>
            <a:r>
              <a:rPr lang="en-US" sz="3200" dirty="0"/>
              <a:t>, </a:t>
            </a:r>
            <a:r>
              <a:rPr lang="en-US" sz="3200" u="sng" dirty="0"/>
              <a:t>to make her miserable</a:t>
            </a:r>
            <a:r>
              <a:rPr lang="en-US" sz="3200" dirty="0"/>
              <a:t>, because the </a:t>
            </a:r>
            <a:r>
              <a:rPr lang="en-US" sz="3200" cap="small" dirty="0"/>
              <a:t>Lord</a:t>
            </a:r>
            <a:r>
              <a:rPr lang="en-US" sz="3200" dirty="0"/>
              <a:t> had closed her womb. </a:t>
            </a:r>
            <a:r>
              <a:rPr lang="en-US" sz="3200" baseline="30000" dirty="0"/>
              <a:t>7 </a:t>
            </a:r>
            <a:r>
              <a:rPr lang="en-US" sz="3200" dirty="0"/>
              <a:t>So it was, year by year, when she went up to the house of the </a:t>
            </a:r>
            <a:r>
              <a:rPr lang="en-US" sz="3200" cap="small" dirty="0"/>
              <a:t>Lord</a:t>
            </a:r>
            <a:r>
              <a:rPr lang="en-US" sz="3200" dirty="0"/>
              <a:t>, that </a:t>
            </a:r>
            <a:r>
              <a:rPr lang="en-US" sz="3200" u="sng" dirty="0"/>
              <a:t>she provoked her</a:t>
            </a:r>
            <a:r>
              <a:rPr lang="en-US" sz="3200" dirty="0"/>
              <a:t>; </a:t>
            </a:r>
            <a:r>
              <a:rPr lang="en-US" sz="3200" u="sng" dirty="0"/>
              <a:t>therefore she wept and did not eat</a:t>
            </a:r>
            <a:r>
              <a:rPr lang="en-US" sz="32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60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1 Samuel 1:8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200" dirty="0"/>
              <a:t>Then </a:t>
            </a:r>
            <a:r>
              <a:rPr lang="en-US" sz="3200" dirty="0" err="1"/>
              <a:t>Elkanah</a:t>
            </a:r>
            <a:r>
              <a:rPr lang="en-US" sz="3200" dirty="0"/>
              <a:t> her husband said to </a:t>
            </a:r>
            <a:r>
              <a:rPr lang="en-US" sz="3200" dirty="0" smtClean="0"/>
              <a:t>                     her</a:t>
            </a:r>
            <a:r>
              <a:rPr lang="en-US" sz="3200" dirty="0"/>
              <a:t>, “Hannah, why do you weep? </a:t>
            </a:r>
            <a:r>
              <a:rPr lang="en-US" sz="3200" dirty="0" smtClean="0"/>
              <a:t>                       Why </a:t>
            </a:r>
            <a:r>
              <a:rPr lang="en-US" sz="3200" dirty="0"/>
              <a:t>do you not eat? And why is your heart grieved? </a:t>
            </a:r>
            <a:r>
              <a:rPr lang="en-US" sz="3200" i="1" dirty="0"/>
              <a:t>Am</a:t>
            </a:r>
            <a:r>
              <a:rPr lang="en-US" sz="3200" dirty="0"/>
              <a:t> I not better to you than ten sons</a:t>
            </a:r>
            <a:r>
              <a:rPr lang="en-US" sz="3200" dirty="0" smtClean="0"/>
              <a:t>?”</a:t>
            </a:r>
          </a:p>
          <a:p>
            <a:pPr marL="0" indent="341313">
              <a:buNone/>
            </a:pPr>
            <a:endParaRPr lang="en-US" sz="1600" dirty="0"/>
          </a:p>
          <a:p>
            <a:pPr marL="744538" indent="-341313"/>
            <a:r>
              <a:rPr lang="en-US" sz="3200" dirty="0" smtClean="0"/>
              <a:t>Nothing can replace or substitute for the presence of a child.</a:t>
            </a:r>
          </a:p>
          <a:p>
            <a:pPr marL="744538" indent="-341313"/>
            <a:r>
              <a:rPr lang="en-US" sz="3200" dirty="0" smtClean="0"/>
              <a:t>Psalm 113:5,9; 127:3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Psalm 113:5,9; 127:3 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31591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600" dirty="0" smtClean="0"/>
              <a:t>(</a:t>
            </a:r>
            <a:r>
              <a:rPr lang="en-US" sz="3600" dirty="0"/>
              <a:t>113:5), </a:t>
            </a:r>
            <a:r>
              <a:rPr lang="en-US" sz="3600" dirty="0" smtClean="0"/>
              <a:t>“</a:t>
            </a:r>
            <a:r>
              <a:rPr lang="en-US" sz="3600" dirty="0"/>
              <a:t>Who is like the LORD </a:t>
            </a:r>
            <a:r>
              <a:rPr lang="en-US" sz="3600" dirty="0" smtClean="0"/>
              <a:t>                   our </a:t>
            </a:r>
            <a:r>
              <a:rPr lang="en-US" sz="3600" dirty="0"/>
              <a:t>God, who is seated on high, </a:t>
            </a:r>
            <a:r>
              <a:rPr lang="en-US" sz="3600" dirty="0" smtClean="0"/>
              <a:t>…</a:t>
            </a:r>
          </a:p>
          <a:p>
            <a:pPr marL="0" indent="341313">
              <a:buNone/>
            </a:pPr>
            <a:endParaRPr lang="en-US" sz="400" dirty="0" smtClean="0"/>
          </a:p>
          <a:p>
            <a:pPr marL="0" indent="341313">
              <a:buNone/>
            </a:pPr>
            <a:r>
              <a:rPr lang="en-US" sz="3600" dirty="0" smtClean="0"/>
              <a:t>(113:9</a:t>
            </a:r>
            <a:r>
              <a:rPr lang="en-US" sz="3600" dirty="0"/>
              <a:t>), </a:t>
            </a:r>
            <a:r>
              <a:rPr lang="en-US" sz="3600" dirty="0" smtClean="0"/>
              <a:t>“…</a:t>
            </a:r>
            <a:r>
              <a:rPr lang="en-US" sz="3600" dirty="0"/>
              <a:t> He gives the barren woman a home, making her the joyous mother of children. Praise the LORD</a:t>
            </a:r>
            <a:r>
              <a:rPr lang="en-US" sz="3600" dirty="0" smtClean="0"/>
              <a:t>!”</a:t>
            </a:r>
          </a:p>
          <a:p>
            <a:pPr marL="0" indent="341313" algn="r">
              <a:buNone/>
            </a:pPr>
            <a:r>
              <a:rPr lang="en-US" i="1" dirty="0" smtClean="0"/>
              <a:t>(English Standard Version)</a:t>
            </a:r>
          </a:p>
          <a:p>
            <a:pPr marL="0" indent="341313">
              <a:buNone/>
            </a:pPr>
            <a:endParaRPr lang="en-US" sz="800" dirty="0" smtClean="0"/>
          </a:p>
          <a:p>
            <a:pPr marL="0" indent="341313">
              <a:buNone/>
            </a:pPr>
            <a:r>
              <a:rPr lang="en-US" sz="3600" dirty="0" smtClean="0"/>
              <a:t>(127:3</a:t>
            </a:r>
            <a:r>
              <a:rPr lang="en-US" sz="3600" dirty="0"/>
              <a:t>), “Behold, children </a:t>
            </a:r>
            <a:r>
              <a:rPr lang="en-US" sz="3600" i="1" dirty="0"/>
              <a:t>are</a:t>
            </a:r>
            <a:r>
              <a:rPr lang="en-US" sz="3600" dirty="0"/>
              <a:t> a heritage from the </a:t>
            </a:r>
            <a:r>
              <a:rPr lang="en-US" sz="3600" cap="small" dirty="0"/>
              <a:t>Lord</a:t>
            </a:r>
            <a:r>
              <a:rPr lang="en-US" sz="3600" dirty="0" smtClean="0"/>
              <a:t>, The </a:t>
            </a:r>
            <a:r>
              <a:rPr lang="en-US" sz="3600" dirty="0"/>
              <a:t>fruit of the womb </a:t>
            </a:r>
            <a:r>
              <a:rPr lang="en-US" sz="3600" i="1" dirty="0"/>
              <a:t>is</a:t>
            </a:r>
            <a:r>
              <a:rPr lang="en-US" sz="3600" dirty="0"/>
              <a:t> a reward.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914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216975"/>
            <a:ext cx="8229600" cy="4107052"/>
          </a:xfrm>
        </p:spPr>
        <p:txBody>
          <a:bodyPr>
            <a:normAutofit/>
          </a:bodyPr>
          <a:lstStyle/>
          <a:p>
            <a:pPr indent="341313"/>
            <a:r>
              <a:rPr lang="en-US" dirty="0" smtClean="0">
                <a:latin typeface="+mn-lt"/>
              </a:rPr>
              <a:t>When godly women like              Hannah have problems and sadness, what distinguishes      them as godly is the way              they handle those problems.    They go to their God in prayer. 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4788976"/>
            <a:ext cx="7886700" cy="1518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latin typeface="Monotype Corsiva" panose="03010101010201010101" pitchFamily="66" charset="0"/>
              </a:rPr>
              <a:t>1 Samuel 1:9-18</a:t>
            </a:r>
            <a:endParaRPr lang="en-US" sz="6600" dirty="0">
              <a:latin typeface="Monotype Corsiva" panose="030101010102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220" y="216975"/>
            <a:ext cx="1704813" cy="235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216975"/>
            <a:ext cx="8229600" cy="94539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Hannah’s Prayer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6907" y="1456840"/>
            <a:ext cx="7842143" cy="5005953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4000" dirty="0" smtClean="0"/>
              <a:t>With bitterness of soul (10)</a:t>
            </a:r>
          </a:p>
          <a:p>
            <a:pPr marL="403225" indent="-403225"/>
            <a:r>
              <a:rPr lang="en-US" sz="4000" dirty="0" smtClean="0"/>
              <a:t>With anguished weeping (10)</a:t>
            </a:r>
          </a:p>
          <a:p>
            <a:pPr marL="403225" indent="-403225"/>
            <a:r>
              <a:rPr lang="en-US" sz="4000" dirty="0" smtClean="0"/>
              <a:t>With offers of a solemn vow (11)</a:t>
            </a:r>
          </a:p>
          <a:p>
            <a:pPr marL="403225" indent="-403225"/>
            <a:r>
              <a:rPr lang="en-US" sz="4000" dirty="0" smtClean="0"/>
              <a:t>With persistence (12)</a:t>
            </a:r>
          </a:p>
          <a:p>
            <a:pPr marL="403225" indent="-403225"/>
            <a:r>
              <a:rPr lang="en-US" sz="4000" dirty="0" smtClean="0"/>
              <a:t>With her heart (13)</a:t>
            </a:r>
          </a:p>
          <a:p>
            <a:pPr marL="403225" indent="-403225"/>
            <a:r>
              <a:rPr lang="en-US" sz="4000" dirty="0" smtClean="0"/>
              <a:t>With all her soul (15-16)</a:t>
            </a:r>
          </a:p>
          <a:p>
            <a:pPr marL="403225" indent="-403225"/>
            <a:r>
              <a:rPr lang="en-US" sz="4000" dirty="0" smtClean="0"/>
              <a:t>With faith in God’s promise (18)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57937" y="1084883"/>
            <a:ext cx="7671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68" y="216975"/>
            <a:ext cx="1224365" cy="1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1" y="216975"/>
            <a:ext cx="8229600" cy="94539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Monotype Corsiva" panose="03010101010201010101" pitchFamily="66" charset="0"/>
              </a:rPr>
              <a:t>What we learn from Hannah’s Prayer</a:t>
            </a:r>
            <a:endParaRPr lang="en-US" sz="4000" dirty="0">
              <a:latin typeface="Monotype Corsiva" panose="03010101010201010101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937" y="1162373"/>
            <a:ext cx="8121113" cy="5393409"/>
          </a:xfrm>
        </p:spPr>
        <p:txBody>
          <a:bodyPr>
            <a:normAutofit/>
          </a:bodyPr>
          <a:lstStyle/>
          <a:p>
            <a:pPr marL="403225" indent="-403225"/>
            <a:r>
              <a:rPr lang="en-US" sz="3600" b="1" dirty="0" smtClean="0"/>
              <a:t>Pray fervently and consistently</a:t>
            </a:r>
          </a:p>
          <a:p>
            <a:pPr marL="682625" lvl="1" indent="0">
              <a:buNone/>
            </a:pPr>
            <a:r>
              <a:rPr lang="en-US" sz="3200" dirty="0" smtClean="0"/>
              <a:t>Colossians 4:2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7937" y="1084883"/>
            <a:ext cx="767166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68" y="216975"/>
            <a:ext cx="1224365" cy="16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3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278970"/>
            <a:ext cx="8034903" cy="836908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otype Corsiva" panose="03010101010201010101" pitchFamily="66" charset="0"/>
              </a:rPr>
              <a:t>Colossians 4:2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47" y="1239864"/>
            <a:ext cx="8198604" cy="5129939"/>
          </a:xfrm>
        </p:spPr>
        <p:txBody>
          <a:bodyPr>
            <a:normAutofit/>
          </a:bodyPr>
          <a:lstStyle/>
          <a:p>
            <a:pPr marL="0" indent="341313">
              <a:buNone/>
            </a:pPr>
            <a:r>
              <a:rPr lang="en-US" sz="3200" dirty="0"/>
              <a:t>Continue earnestly in prayer</a:t>
            </a:r>
            <a:r>
              <a:rPr lang="en-US" sz="3200" dirty="0" smtClean="0"/>
              <a:t>,                       </a:t>
            </a:r>
            <a:r>
              <a:rPr lang="en-US" sz="3200" dirty="0"/>
              <a:t>being vigilant in it with </a:t>
            </a:r>
            <a:r>
              <a:rPr lang="en-US" sz="3200" dirty="0" smtClean="0"/>
              <a:t>thanksgiving.</a:t>
            </a:r>
          </a:p>
          <a:p>
            <a:pPr marL="0" indent="341313">
              <a:buNone/>
            </a:pPr>
            <a:endParaRPr lang="en-US" sz="3200" dirty="0"/>
          </a:p>
          <a:p>
            <a:pPr marL="0" indent="341313" algn="r">
              <a:buNone/>
            </a:pPr>
            <a:r>
              <a:rPr lang="en-US" dirty="0" smtClean="0"/>
              <a:t>(cf. 1 Thessalonians 5:17, “Pray without ceasing”.)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447" y="1115878"/>
            <a:ext cx="661777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70" y="278970"/>
            <a:ext cx="1766807" cy="1173945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490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Monotype Corsiva</vt:lpstr>
      <vt:lpstr>Calibri Light</vt:lpstr>
      <vt:lpstr>Calibri</vt:lpstr>
      <vt:lpstr>Office Theme</vt:lpstr>
      <vt:lpstr>Hannah’s Prayer</vt:lpstr>
      <vt:lpstr>1 Samuel 1:1-2</vt:lpstr>
      <vt:lpstr>1 Samuel 1:4-7</vt:lpstr>
      <vt:lpstr>1 Samuel 1:8</vt:lpstr>
      <vt:lpstr>Psalm 113:5,9; 127:3 </vt:lpstr>
      <vt:lpstr>When godly women like              Hannah have problems and sadness, what distinguishes      them as godly is the way              they handle those problems.    They go to their God in prayer. </vt:lpstr>
      <vt:lpstr>Hannah’s Prayer</vt:lpstr>
      <vt:lpstr>What we learn from Hannah’s Prayer</vt:lpstr>
      <vt:lpstr>Colossians 4:2</vt:lpstr>
      <vt:lpstr>What we learn from Hannah’s Prayer</vt:lpstr>
      <vt:lpstr>1 John 5:14-15</vt:lpstr>
      <vt:lpstr>What we learn from Hannah’s Prayer</vt:lpstr>
      <vt:lpstr>Conclusion</vt:lpstr>
      <vt:lpstr>1 Samuel 2:1-2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Hannah’s Prayer</dc:title>
  <dc:creator>Stan</dc:creator>
  <cp:lastModifiedBy>Stan</cp:lastModifiedBy>
  <cp:revision>16</cp:revision>
  <cp:lastPrinted>2014-04-06T03:11:50Z</cp:lastPrinted>
  <dcterms:created xsi:type="dcterms:W3CDTF">2014-04-06T00:39:24Z</dcterms:created>
  <dcterms:modified xsi:type="dcterms:W3CDTF">2014-04-06T03:42:27Z</dcterms:modified>
</cp:coreProperties>
</file>