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sldIdLst>
    <p:sldId id="256" r:id="rId2"/>
    <p:sldId id="258" r:id="rId3"/>
    <p:sldId id="259" r:id="rId4"/>
    <p:sldId id="260" r:id="rId5"/>
  </p:sldIdLst>
  <p:sldSz cx="12192000" cy="6858000"/>
  <p:notesSz cx="6858000" cy="9144000"/>
  <p:embeddedFontLst>
    <p:embeddedFont>
      <p:font typeface="Bookman Old Style" panose="02050604050505020204" pitchFamily="18" charset="0"/>
      <p:regular r:id="rId7"/>
      <p:bold r:id="rId8"/>
      <p:italic r:id="rId9"/>
      <p:boldItalic r:id="rId10"/>
    </p:embeddedFont>
    <p:embeddedFont>
      <p:font typeface="Rockwell" panose="02060603020205020403"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0369" autoAdjust="0"/>
  </p:normalViewPr>
  <p:slideViewPr>
    <p:cSldViewPr snapToGrid="0">
      <p:cViewPr varScale="1">
        <p:scale>
          <a:sx n="33" d="100"/>
          <a:sy n="33" d="100"/>
        </p:scale>
        <p:origin x="2100"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A880F-B1DD-49D8-9DAD-481B3D6FD0B6}" type="datetimeFigureOut">
              <a:rPr lang="en-US" smtClean="0"/>
              <a:t>6/26/2016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F466-F33A-4F30-BB4E-09FBBFE8BF4C}" type="slidenum">
              <a:rPr lang="en-US" smtClean="0"/>
              <a:t>‹#›</a:t>
            </a:fld>
            <a:endParaRPr lang="en-US"/>
          </a:p>
        </p:txBody>
      </p:sp>
    </p:spTree>
    <p:extLst>
      <p:ext uri="{BB962C8B-B14F-4D97-AF65-F5344CB8AC3E}">
        <p14:creationId xmlns:p14="http://schemas.microsoft.com/office/powerpoint/2010/main" val="223854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TEXT:</a:t>
            </a:r>
            <a:r>
              <a:rPr lang="en-US" sz="1200" kern="1200" baseline="0" dirty="0">
                <a:solidFill>
                  <a:schemeClr val="tx1"/>
                </a:solidFill>
                <a:effectLst/>
                <a:latin typeface="+mn-lt"/>
                <a:ea typeface="+mn-ea"/>
                <a:cs typeface="+mn-cs"/>
              </a:rPr>
              <a:t>  Teaches us to show compassion on others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Click to reveal definition from VINE</a:t>
            </a:r>
            <a:endParaRPr lang="en-US"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US" sz="1200" b="1" kern="1200" dirty="0">
                <a:solidFill>
                  <a:schemeClr val="tx1"/>
                </a:solidFill>
                <a:effectLst/>
                <a:latin typeface="+mn-lt"/>
                <a:ea typeface="+mn-ea"/>
                <a:cs typeface="+mn-cs"/>
              </a:rPr>
              <a:t>Compassion is a trait of our Savior and one we are expected to possess develop in our hearts and lives</a:t>
            </a: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b="1" kern="1200" dirty="0">
                <a:solidFill>
                  <a:schemeClr val="tx1"/>
                </a:solidFill>
                <a:effectLst/>
                <a:latin typeface="+mn-lt"/>
                <a:ea typeface="+mn-ea"/>
                <a:cs typeface="+mn-cs"/>
              </a:rPr>
              <a:t>(Colossians 3:12-13), </a:t>
            </a:r>
            <a:r>
              <a:rPr lang="en-US" sz="1200" i="1" kern="1200" dirty="0">
                <a:solidFill>
                  <a:schemeClr val="tx1"/>
                </a:solidFill>
                <a:effectLst/>
                <a:latin typeface="+mn-lt"/>
                <a:ea typeface="+mn-ea"/>
                <a:cs typeface="+mn-cs"/>
              </a:rPr>
              <a:t>“Therefore, as the elect of God, holy and beloved, put on tender mercies, kindness, humility, meekness, longsuffering; 13 bearing with one another, and forgiving one another, if anyone has a complaint against another; even as Christ forgave you, </a:t>
            </a:r>
            <a:r>
              <a:rPr lang="en-US" sz="1200" i="1" u="sng" kern="1200" dirty="0">
                <a:solidFill>
                  <a:schemeClr val="tx1"/>
                </a:solidFill>
                <a:effectLst/>
                <a:latin typeface="+mn-lt"/>
                <a:ea typeface="+mn-ea"/>
                <a:cs typeface="+mn-cs"/>
              </a:rPr>
              <a:t>so you also must do</a:t>
            </a:r>
            <a:r>
              <a:rPr lang="en-US" sz="1200" i="1" kern="120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need compassion and mercy from others, and we must have it toward others! </a:t>
            </a:r>
          </a:p>
          <a:p>
            <a:pPr marL="0" indent="0">
              <a:buFont typeface="Arial" panose="020B0604020202020204" pitchFamily="34" charset="0"/>
              <a:buNone/>
            </a:pPr>
            <a:r>
              <a:rPr lang="en-US" sz="1200" b="1" kern="1200" dirty="0">
                <a:solidFill>
                  <a:schemeClr val="tx1"/>
                </a:solidFill>
                <a:effectLst/>
                <a:latin typeface="+mn-lt"/>
                <a:ea typeface="+mn-ea"/>
                <a:cs typeface="+mn-cs"/>
              </a:rPr>
              <a:t>(1 Peter 3:8), </a:t>
            </a:r>
            <a:r>
              <a:rPr lang="en-US" sz="1200" i="1" kern="1200" dirty="0">
                <a:solidFill>
                  <a:schemeClr val="tx1"/>
                </a:solidFill>
                <a:effectLst/>
                <a:latin typeface="+mn-lt"/>
                <a:ea typeface="+mn-ea"/>
                <a:cs typeface="+mn-cs"/>
              </a:rPr>
              <a:t>“Finally, all of you be of one mind, having compassion for one another; love as brothers, be tenderhearted, be courteous”</a:t>
            </a:r>
            <a:endParaRPr lang="en-US" sz="1200" i="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C8F466-F33A-4F30-BB4E-09FBBFE8BF4C}" type="slidenum">
              <a:rPr lang="en-US" smtClean="0"/>
              <a:t>1</a:t>
            </a:fld>
            <a:endParaRPr lang="en-US"/>
          </a:p>
        </p:txBody>
      </p:sp>
    </p:spTree>
    <p:extLst>
      <p:ext uri="{BB962C8B-B14F-4D97-AF65-F5344CB8AC3E}">
        <p14:creationId xmlns:p14="http://schemas.microsoft.com/office/powerpoint/2010/main" val="200200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(Isaiah 40:11), [God’s compassion on his people],</a:t>
            </a:r>
            <a:r>
              <a:rPr lang="en-US" sz="1200" b="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“He will feed His flock like a shepherd; He will gather the lambs with His arm, and carry them in His bosom, and gently lead those who are with young.”</a:t>
            </a:r>
          </a:p>
          <a:p>
            <a:r>
              <a:rPr lang="en-US" sz="1200" b="1" i="0" kern="1200" baseline="0" dirty="0">
                <a:solidFill>
                  <a:schemeClr val="tx1"/>
                </a:solidFill>
                <a:effectLst/>
                <a:latin typeface="+mn-lt"/>
                <a:ea typeface="+mn-ea"/>
                <a:cs typeface="+mn-cs"/>
              </a:rPr>
              <a:t>(Matthew 15:24), [Jesus, characterizing the Jews], </a:t>
            </a:r>
            <a:r>
              <a:rPr lang="en-US" sz="1200" b="0" i="1" kern="1200" baseline="0" dirty="0">
                <a:solidFill>
                  <a:schemeClr val="tx1"/>
                </a:solidFill>
                <a:effectLst/>
                <a:latin typeface="+mn-lt"/>
                <a:ea typeface="+mn-ea"/>
                <a:cs typeface="+mn-cs"/>
              </a:rPr>
              <a:t>“But He answered and said, ‘I was not sent except to the lost sheep of the house of Israel.’”</a:t>
            </a:r>
            <a:endParaRPr lang="en-US" sz="1200" b="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228600" indent="-228600">
              <a:buAutoNum type="alphaUcPeriod"/>
            </a:pPr>
            <a:r>
              <a:rPr lang="en-US" sz="1200" b="1" kern="1200" dirty="0">
                <a:solidFill>
                  <a:schemeClr val="tx1"/>
                </a:solidFill>
                <a:effectLst/>
                <a:latin typeface="+mn-lt"/>
                <a:ea typeface="+mn-ea"/>
                <a:cs typeface="+mn-cs"/>
              </a:rPr>
              <a:t>Compassion Gives Help to the Helpless</a:t>
            </a:r>
          </a:p>
          <a:p>
            <a:pPr marL="0" indent="0">
              <a:buNone/>
            </a:pPr>
            <a:r>
              <a:rPr lang="en-US" sz="1200" b="1" kern="1200" dirty="0">
                <a:solidFill>
                  <a:schemeClr val="tx1"/>
                </a:solidFill>
                <a:effectLst/>
                <a:latin typeface="+mn-lt"/>
                <a:ea typeface="+mn-ea"/>
                <a:cs typeface="+mn-cs"/>
              </a:rPr>
              <a:t>(Luke 6:36-38), </a:t>
            </a:r>
            <a:r>
              <a:rPr lang="en-US" sz="1200" kern="1200" dirty="0">
                <a:solidFill>
                  <a:schemeClr val="tx1"/>
                </a:solidFill>
                <a:effectLst/>
                <a:latin typeface="+mn-lt"/>
                <a:ea typeface="+mn-ea"/>
                <a:cs typeface="+mn-cs"/>
              </a:rPr>
              <a:t>“Therefore be merciful, just as your Father also is merciful.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37 "Judge not, and you shall not be judged. Condemn not, and you shall not be condemned. Forgive, and you will be forgiven. 38 Give, and it will be given to you: good measure, pressed down, shaken together, and running over will be put into your bosom. For with the same measure that you use, it will be measured back to you.“</a:t>
            </a:r>
          </a:p>
          <a:p>
            <a:pPr marL="0" indent="0">
              <a:buNone/>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 Compassion Sacrifices for the Safety of Others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pPr marL="0" indent="0">
              <a:buNone/>
            </a:pPr>
            <a:r>
              <a:rPr lang="en-US" sz="1200" b="1" kern="1200" dirty="0">
                <a:solidFill>
                  <a:schemeClr val="tx1"/>
                </a:solidFill>
                <a:effectLst/>
                <a:latin typeface="+mn-lt"/>
                <a:ea typeface="+mn-ea"/>
                <a:cs typeface="+mn-cs"/>
              </a:rPr>
              <a:t>(John 10:11-15, READ)</a:t>
            </a:r>
            <a:endParaRPr lang="en-US" dirty="0"/>
          </a:p>
        </p:txBody>
      </p:sp>
      <p:sp>
        <p:nvSpPr>
          <p:cNvPr id="4" name="Slide Number Placeholder 3"/>
          <p:cNvSpPr>
            <a:spLocks noGrp="1"/>
          </p:cNvSpPr>
          <p:nvPr>
            <p:ph type="sldNum" sz="quarter" idx="10"/>
          </p:nvPr>
        </p:nvSpPr>
        <p:spPr/>
        <p:txBody>
          <a:bodyPr/>
          <a:lstStyle/>
          <a:p>
            <a:fld id="{1DC8F466-F33A-4F30-BB4E-09FBBFE8BF4C}" type="slidenum">
              <a:rPr lang="en-US" smtClean="0"/>
              <a:t>2</a:t>
            </a:fld>
            <a:endParaRPr lang="en-US"/>
          </a:p>
        </p:txBody>
      </p:sp>
    </p:spTree>
    <p:extLst>
      <p:ext uri="{BB962C8B-B14F-4D97-AF65-F5344CB8AC3E}">
        <p14:creationId xmlns:p14="http://schemas.microsoft.com/office/powerpoint/2010/main" val="97890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(Isaiah 53:4-5),</a:t>
            </a:r>
            <a:r>
              <a:rPr lang="en-US" sz="1200" b="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“Surely He has borne our griefs and carried our sorrows; yet we esteemed Him stricken, smitten by God, and afflicted. 5 But He was wounded for our transgressions, He was bruised for our iniquities; the chastisement for our peace was upon Him, and by His stripes we are healed.”</a:t>
            </a:r>
            <a:endParaRPr lang="en-US" sz="1200" b="0" i="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pPr marL="228600" indent="-228600">
              <a:buAutoNum type="alphaUcPeriod"/>
            </a:pPr>
            <a:r>
              <a:rPr lang="en-US" sz="1200" b="1" kern="1200" dirty="0">
                <a:solidFill>
                  <a:schemeClr val="tx1"/>
                </a:solidFill>
                <a:effectLst/>
                <a:latin typeface="+mn-lt"/>
                <a:ea typeface="+mn-ea"/>
                <a:cs typeface="+mn-cs"/>
              </a:rPr>
              <a:t>Compassion is Willing to Act Out of Pity for Others</a:t>
            </a:r>
            <a:r>
              <a:rPr lang="en-US" sz="1200" b="0" kern="1200" dirty="0">
                <a:solidFill>
                  <a:schemeClr val="tx1"/>
                </a:solidFill>
                <a:effectLst/>
                <a:latin typeface="+mn-lt"/>
                <a:ea typeface="+mn-ea"/>
                <a:cs typeface="+mn-cs"/>
              </a:rPr>
              <a:t>, Matt. 8:2-3; 14:14; 20:34</a:t>
            </a:r>
          </a:p>
          <a:p>
            <a:pPr marL="0" indent="0">
              <a:buNone/>
            </a:pPr>
            <a:r>
              <a:rPr lang="en-US" sz="1200" b="1" kern="1200" dirty="0">
                <a:solidFill>
                  <a:schemeClr val="tx1"/>
                </a:solidFill>
                <a:effectLst/>
                <a:latin typeface="+mn-lt"/>
                <a:ea typeface="+mn-ea"/>
                <a:cs typeface="+mn-cs"/>
              </a:rPr>
              <a:t>(Matthew 8:1-3), </a:t>
            </a:r>
            <a:r>
              <a:rPr lang="en-US" sz="1200" b="0" i="1" kern="1200" dirty="0">
                <a:solidFill>
                  <a:schemeClr val="tx1"/>
                </a:solidFill>
                <a:effectLst/>
                <a:latin typeface="+mn-lt"/>
                <a:ea typeface="+mn-ea"/>
                <a:cs typeface="+mn-cs"/>
              </a:rPr>
              <a:t>“When He had come down from the mountain, great multitudes followed Him. 2 And behold, a leper came and worshiped Him, saying, "Lord, if You are willing, You can make me clean.“ 3 Then Jesus put out His hand and touched him, saying, " I am willing; be cleansed." Immediately his leprosy was cleansed.”</a:t>
            </a:r>
          </a:p>
          <a:p>
            <a:pPr marL="0" indent="0">
              <a:buNone/>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 Compassion Recognizes the Trouble that Exists,</a:t>
            </a:r>
            <a:r>
              <a:rPr lang="en-US" sz="1200" b="1" kern="1200" baseline="0" dirty="0">
                <a:solidFill>
                  <a:schemeClr val="tx1"/>
                </a:solidFill>
                <a:effectLst/>
                <a:latin typeface="+mn-lt"/>
                <a:ea typeface="+mn-ea"/>
                <a:cs typeface="+mn-cs"/>
              </a:rPr>
              <a:t> and EMPATHIZES!</a:t>
            </a:r>
          </a:p>
          <a:p>
            <a:r>
              <a:rPr lang="en-US" sz="1200" b="1" kern="1200" baseline="0" dirty="0">
                <a:solidFill>
                  <a:schemeClr val="tx1"/>
                </a:solidFill>
                <a:effectLst/>
                <a:latin typeface="+mn-lt"/>
                <a:ea typeface="+mn-ea"/>
                <a:cs typeface="+mn-cs"/>
              </a:rPr>
              <a:t>(Hebrews 4:15), [Jesus our example], </a:t>
            </a:r>
            <a:r>
              <a:rPr lang="en-US" sz="1200" b="0" i="1" kern="1200" baseline="0" dirty="0">
                <a:solidFill>
                  <a:schemeClr val="tx1"/>
                </a:solidFill>
                <a:effectLst/>
                <a:latin typeface="+mn-lt"/>
                <a:ea typeface="+mn-ea"/>
                <a:cs typeface="+mn-cs"/>
              </a:rPr>
              <a:t>“For we do not have a High Priest who cannot sympathize with our weaknesses, but was in all points tempted as we are, yet without sin.”</a:t>
            </a:r>
          </a:p>
          <a:p>
            <a:r>
              <a:rPr lang="en-US" sz="1200" b="1" kern="1200" baseline="0" dirty="0">
                <a:solidFill>
                  <a:schemeClr val="tx1"/>
                </a:solidFill>
                <a:effectLst/>
                <a:latin typeface="+mn-lt"/>
                <a:ea typeface="+mn-ea"/>
                <a:cs typeface="+mn-cs"/>
              </a:rPr>
              <a:t>(Romans 12:15), </a:t>
            </a:r>
            <a:r>
              <a:rPr lang="en-US" sz="1200" b="0" i="1" kern="1200" baseline="0" dirty="0">
                <a:solidFill>
                  <a:schemeClr val="tx1"/>
                </a:solidFill>
                <a:effectLst/>
                <a:latin typeface="+mn-lt"/>
                <a:ea typeface="+mn-ea"/>
                <a:cs typeface="+mn-cs"/>
              </a:rPr>
              <a:t>“Rejoice with those who rejoice, and weep with those who weep.”</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 Compassion takes Effort</a:t>
            </a:r>
          </a:p>
          <a:p>
            <a:r>
              <a:rPr lang="en-US" sz="1200" b="1" kern="1200" dirty="0">
                <a:solidFill>
                  <a:schemeClr val="tx1"/>
                </a:solidFill>
                <a:effectLst/>
                <a:latin typeface="+mn-lt"/>
                <a:ea typeface="+mn-ea"/>
                <a:cs typeface="+mn-cs"/>
              </a:rPr>
              <a:t>(Mark 6:34), </a:t>
            </a:r>
            <a:r>
              <a:rPr lang="en-US" sz="1200" b="0" i="1" kern="1200" dirty="0">
                <a:solidFill>
                  <a:schemeClr val="tx1"/>
                </a:solidFill>
                <a:effectLst/>
                <a:latin typeface="+mn-lt"/>
                <a:ea typeface="+mn-ea"/>
                <a:cs typeface="+mn-cs"/>
              </a:rPr>
              <a:t>“And Jesus, when He came out, saw a great multitude and was moved with compassion for them, because they were like sheep not having a shepherd. </a:t>
            </a:r>
            <a:r>
              <a:rPr lang="en-US" sz="1200" b="0" i="1" u="sng" kern="1200" dirty="0">
                <a:solidFill>
                  <a:schemeClr val="tx1"/>
                </a:solidFill>
                <a:effectLst/>
                <a:latin typeface="+mn-lt"/>
                <a:ea typeface="+mn-ea"/>
                <a:cs typeface="+mn-cs"/>
              </a:rPr>
              <a:t>So He began to teach them many things</a:t>
            </a:r>
            <a:r>
              <a:rPr lang="en-US" sz="1200" b="0" i="1"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DC8F466-F33A-4F30-BB4E-09FBBFE8BF4C}" type="slidenum">
              <a:rPr lang="en-US" smtClean="0"/>
              <a:t>3</a:t>
            </a:fld>
            <a:endParaRPr lang="en-US"/>
          </a:p>
        </p:txBody>
      </p:sp>
    </p:spTree>
    <p:extLst>
      <p:ext uri="{BB962C8B-B14F-4D97-AF65-F5344CB8AC3E}">
        <p14:creationId xmlns:p14="http://schemas.microsoft.com/office/powerpoint/2010/main" val="144511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still hope, so compassion responds toward those hurting and in need of merciful help.</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(Matthew 5:7), </a:t>
            </a:r>
            <a:r>
              <a:rPr lang="en-US" sz="1200" i="1" kern="1200" dirty="0">
                <a:solidFill>
                  <a:schemeClr val="tx1"/>
                </a:solidFill>
                <a:effectLst/>
                <a:latin typeface="+mn-lt"/>
                <a:ea typeface="+mn-ea"/>
                <a:cs typeface="+mn-cs"/>
              </a:rPr>
              <a:t>“Blessed are the merciful, for they shall obtain mercy.”</a:t>
            </a:r>
          </a:p>
        </p:txBody>
      </p:sp>
      <p:sp>
        <p:nvSpPr>
          <p:cNvPr id="4" name="Slide Number Placeholder 3"/>
          <p:cNvSpPr>
            <a:spLocks noGrp="1"/>
          </p:cNvSpPr>
          <p:nvPr>
            <p:ph type="sldNum" sz="quarter" idx="10"/>
          </p:nvPr>
        </p:nvSpPr>
        <p:spPr/>
        <p:txBody>
          <a:bodyPr/>
          <a:lstStyle/>
          <a:p>
            <a:fld id="{1DC8F466-F33A-4F30-BB4E-09FBBFE8BF4C}" type="slidenum">
              <a:rPr lang="en-US" smtClean="0"/>
              <a:t>4</a:t>
            </a:fld>
            <a:endParaRPr lang="en-US"/>
          </a:p>
        </p:txBody>
      </p:sp>
    </p:spTree>
    <p:extLst>
      <p:ext uri="{BB962C8B-B14F-4D97-AF65-F5344CB8AC3E}">
        <p14:creationId xmlns:p14="http://schemas.microsoft.com/office/powerpoint/2010/main" val="416907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6/26/2016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273" y="558159"/>
            <a:ext cx="6705600" cy="2387600"/>
          </a:xfrm>
        </p:spPr>
        <p:txBody>
          <a:bodyPr>
            <a:normAutofit/>
          </a:bodyPr>
          <a:lstStyle/>
          <a:p>
            <a:r>
              <a:rPr lang="en-US" sz="7200" dirty="0"/>
              <a:t>Have Compassion</a:t>
            </a:r>
          </a:p>
        </p:txBody>
      </p:sp>
      <p:sp>
        <p:nvSpPr>
          <p:cNvPr id="3" name="Subtitle 2"/>
          <p:cNvSpPr>
            <a:spLocks noGrp="1"/>
          </p:cNvSpPr>
          <p:nvPr>
            <p:ph type="subTitle" idx="1"/>
          </p:nvPr>
        </p:nvSpPr>
        <p:spPr>
          <a:xfrm>
            <a:off x="1418878" y="3282224"/>
            <a:ext cx="5372389" cy="1517515"/>
          </a:xfrm>
        </p:spPr>
        <p:txBody>
          <a:bodyPr>
            <a:normAutofit/>
          </a:bodyPr>
          <a:lstStyle/>
          <a:p>
            <a:r>
              <a:rPr lang="en-US" sz="6000" dirty="0"/>
              <a:t>Jude 20-25</a:t>
            </a:r>
          </a:p>
        </p:txBody>
      </p:sp>
      <p:pic>
        <p:nvPicPr>
          <p:cNvPr id="4" name="Picture 3"/>
          <p:cNvPicPr>
            <a:picLocks noChangeAspect="1"/>
          </p:cNvPicPr>
          <p:nvPr/>
        </p:nvPicPr>
        <p:blipFill>
          <a:blip r:embed="rId3"/>
          <a:stretch>
            <a:fillRect/>
          </a:stretch>
        </p:blipFill>
        <p:spPr>
          <a:xfrm>
            <a:off x="8406581" y="392329"/>
            <a:ext cx="3400524" cy="3400524"/>
          </a:xfrm>
          <a:prstGeom prst="rect">
            <a:avLst/>
          </a:prstGeom>
        </p:spPr>
      </p:pic>
      <p:sp>
        <p:nvSpPr>
          <p:cNvPr id="5" name="TextBox 4"/>
          <p:cNvSpPr txBox="1"/>
          <p:nvPr/>
        </p:nvSpPr>
        <p:spPr>
          <a:xfrm>
            <a:off x="752273" y="4941650"/>
            <a:ext cx="10862553" cy="1323439"/>
          </a:xfrm>
          <a:prstGeom prst="rect">
            <a:avLst/>
          </a:prstGeom>
          <a:noFill/>
        </p:spPr>
        <p:txBody>
          <a:bodyPr wrap="square" rtlCol="0">
            <a:spAutoFit/>
          </a:bodyPr>
          <a:lstStyle/>
          <a:p>
            <a:pPr algn="ctr"/>
            <a:r>
              <a:rPr lang="en-US" sz="4000" dirty="0">
                <a:solidFill>
                  <a:srgbClr val="FFFF00"/>
                </a:solidFill>
              </a:rPr>
              <a:t>“to have pity, a feeling of distress</a:t>
            </a:r>
            <a:br>
              <a:rPr lang="en-US" sz="4000" dirty="0">
                <a:solidFill>
                  <a:srgbClr val="FFFF00"/>
                </a:solidFill>
              </a:rPr>
            </a:br>
            <a:r>
              <a:rPr lang="en-US" sz="4000" dirty="0">
                <a:solidFill>
                  <a:srgbClr val="FFFF00"/>
                </a:solidFill>
              </a:rPr>
              <a:t>through the ills of others” (</a:t>
            </a:r>
            <a:r>
              <a:rPr lang="en-US" sz="4000" i="1" dirty="0">
                <a:solidFill>
                  <a:srgbClr val="FFFF00"/>
                </a:solidFill>
              </a:rPr>
              <a:t>Vine</a:t>
            </a:r>
            <a:r>
              <a:rPr lang="en-US" sz="4000" dirty="0">
                <a:solidFill>
                  <a:srgbClr val="FFFF00"/>
                </a:solidFill>
              </a:rPr>
              <a:t>)</a:t>
            </a:r>
          </a:p>
        </p:txBody>
      </p:sp>
    </p:spTree>
    <p:extLst>
      <p:ext uri="{BB962C8B-B14F-4D97-AF65-F5344CB8AC3E}">
        <p14:creationId xmlns:p14="http://schemas.microsoft.com/office/powerpoint/2010/main" val="3379740258"/>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273" y="558159"/>
            <a:ext cx="6705600" cy="3681838"/>
          </a:xfrm>
        </p:spPr>
        <p:txBody>
          <a:bodyPr>
            <a:normAutofit/>
          </a:bodyPr>
          <a:lstStyle/>
          <a:p>
            <a:r>
              <a:rPr lang="en-US" sz="6000" dirty="0"/>
              <a:t>The Compassion of a Shepherd</a:t>
            </a:r>
          </a:p>
        </p:txBody>
      </p:sp>
      <p:sp>
        <p:nvSpPr>
          <p:cNvPr id="3" name="Subtitle 2"/>
          <p:cNvSpPr>
            <a:spLocks noGrp="1"/>
          </p:cNvSpPr>
          <p:nvPr>
            <p:ph type="subTitle" idx="1"/>
          </p:nvPr>
        </p:nvSpPr>
        <p:spPr>
          <a:xfrm>
            <a:off x="1172308" y="5134470"/>
            <a:ext cx="10042737" cy="1517515"/>
          </a:xfrm>
        </p:spPr>
        <p:txBody>
          <a:bodyPr>
            <a:normAutofit/>
          </a:bodyPr>
          <a:lstStyle/>
          <a:p>
            <a:r>
              <a:rPr lang="en-US" sz="6000" dirty="0"/>
              <a:t>Isaiah 40:11</a:t>
            </a:r>
          </a:p>
        </p:txBody>
      </p:sp>
      <p:pic>
        <p:nvPicPr>
          <p:cNvPr id="6" name="Picture 5"/>
          <p:cNvPicPr>
            <a:picLocks noChangeAspect="1"/>
          </p:cNvPicPr>
          <p:nvPr/>
        </p:nvPicPr>
        <p:blipFill>
          <a:blip r:embed="rId3"/>
          <a:stretch>
            <a:fillRect/>
          </a:stretch>
        </p:blipFill>
        <p:spPr>
          <a:xfrm>
            <a:off x="7987021" y="508095"/>
            <a:ext cx="3228024" cy="4345022"/>
          </a:xfrm>
          <a:prstGeom prst="rect">
            <a:avLst/>
          </a:prstGeom>
        </p:spPr>
      </p:pic>
    </p:spTree>
    <p:extLst>
      <p:ext uri="{BB962C8B-B14F-4D97-AF65-F5344CB8AC3E}">
        <p14:creationId xmlns:p14="http://schemas.microsoft.com/office/powerpoint/2010/main" val="3902212759"/>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273" y="558159"/>
            <a:ext cx="6705600" cy="3681838"/>
          </a:xfrm>
        </p:spPr>
        <p:txBody>
          <a:bodyPr>
            <a:normAutofit/>
          </a:bodyPr>
          <a:lstStyle/>
          <a:p>
            <a:r>
              <a:rPr lang="en-US" sz="6000" dirty="0"/>
              <a:t>The Compassion of a      </a:t>
            </a:r>
            <a:r>
              <a:rPr lang="en-US" sz="6000" dirty="0" err="1"/>
              <a:t>SAviour</a:t>
            </a:r>
            <a:endParaRPr lang="en-US" sz="6000" dirty="0"/>
          </a:p>
        </p:txBody>
      </p:sp>
      <p:sp>
        <p:nvSpPr>
          <p:cNvPr id="3" name="Subtitle 2"/>
          <p:cNvSpPr>
            <a:spLocks noGrp="1"/>
          </p:cNvSpPr>
          <p:nvPr>
            <p:ph type="subTitle" idx="1"/>
          </p:nvPr>
        </p:nvSpPr>
        <p:spPr>
          <a:xfrm>
            <a:off x="1172308" y="5134470"/>
            <a:ext cx="10042737" cy="1517515"/>
          </a:xfrm>
        </p:spPr>
        <p:txBody>
          <a:bodyPr>
            <a:normAutofit/>
          </a:bodyPr>
          <a:lstStyle/>
          <a:p>
            <a:r>
              <a:rPr lang="en-US" sz="6000" dirty="0"/>
              <a:t>Isaiah 53:4-5</a:t>
            </a:r>
          </a:p>
        </p:txBody>
      </p:sp>
      <p:pic>
        <p:nvPicPr>
          <p:cNvPr id="4" name="Picture 3"/>
          <p:cNvPicPr>
            <a:picLocks noChangeAspect="1"/>
          </p:cNvPicPr>
          <p:nvPr/>
        </p:nvPicPr>
        <p:blipFill>
          <a:blip r:embed="rId3"/>
          <a:stretch>
            <a:fillRect/>
          </a:stretch>
        </p:blipFill>
        <p:spPr>
          <a:xfrm>
            <a:off x="7457873" y="269262"/>
            <a:ext cx="4103035" cy="4865208"/>
          </a:xfrm>
          <a:prstGeom prst="rect">
            <a:avLst/>
          </a:prstGeom>
        </p:spPr>
      </p:pic>
    </p:spTree>
    <p:extLst>
      <p:ext uri="{BB962C8B-B14F-4D97-AF65-F5344CB8AC3E}">
        <p14:creationId xmlns:p14="http://schemas.microsoft.com/office/powerpoint/2010/main" val="1954761988"/>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752" y="392328"/>
            <a:ext cx="6705600" cy="1152654"/>
          </a:xfrm>
        </p:spPr>
        <p:txBody>
          <a:bodyPr>
            <a:normAutofit/>
          </a:bodyPr>
          <a:lstStyle/>
          <a:p>
            <a:r>
              <a:rPr lang="en-US" sz="7200" dirty="0"/>
              <a:t>Conclusion</a:t>
            </a:r>
          </a:p>
        </p:txBody>
      </p:sp>
      <p:sp>
        <p:nvSpPr>
          <p:cNvPr id="3" name="Subtitle 2"/>
          <p:cNvSpPr>
            <a:spLocks noGrp="1"/>
          </p:cNvSpPr>
          <p:nvPr>
            <p:ph type="subTitle" idx="1"/>
          </p:nvPr>
        </p:nvSpPr>
        <p:spPr>
          <a:xfrm>
            <a:off x="1091381" y="1740309"/>
            <a:ext cx="9733936" cy="4748980"/>
          </a:xfrm>
        </p:spPr>
        <p:txBody>
          <a:bodyPr>
            <a:normAutofit/>
          </a:bodyPr>
          <a:lstStyle/>
          <a:p>
            <a:pPr marL="681038" indent="-681038" algn="l">
              <a:lnSpc>
                <a:spcPct val="100000"/>
              </a:lnSpc>
              <a:spcBef>
                <a:spcPts val="600"/>
              </a:spcBef>
              <a:buFont typeface="Arial" panose="020B0604020202020204" pitchFamily="34" charset="0"/>
              <a:buChar char="•"/>
            </a:pPr>
            <a:r>
              <a:rPr lang="en-US" sz="4400" dirty="0">
                <a:effectLst/>
              </a:rPr>
              <a:t>Compassion exists in                             the heart that has not                      given up!</a:t>
            </a:r>
          </a:p>
          <a:p>
            <a:pPr marL="681038" indent="-681038" algn="l">
              <a:lnSpc>
                <a:spcPct val="100000"/>
              </a:lnSpc>
              <a:spcBef>
                <a:spcPts val="600"/>
              </a:spcBef>
              <a:buFont typeface="Arial" panose="020B0604020202020204" pitchFamily="34" charset="0"/>
              <a:buChar char="•"/>
            </a:pPr>
            <a:r>
              <a:rPr lang="en-US" sz="4400" dirty="0">
                <a:effectLst/>
              </a:rPr>
              <a:t>Compassion exists in the                  heart that grasps its own need for mercy (Matthew 5:7)</a:t>
            </a:r>
          </a:p>
        </p:txBody>
      </p:sp>
      <p:pic>
        <p:nvPicPr>
          <p:cNvPr id="4" name="Picture 3"/>
          <p:cNvPicPr>
            <a:picLocks noChangeAspect="1"/>
          </p:cNvPicPr>
          <p:nvPr/>
        </p:nvPicPr>
        <p:blipFill>
          <a:blip r:embed="rId3"/>
          <a:stretch>
            <a:fillRect/>
          </a:stretch>
        </p:blipFill>
        <p:spPr>
          <a:xfrm>
            <a:off x="8141110" y="274340"/>
            <a:ext cx="3665996" cy="3665996"/>
          </a:xfrm>
          <a:prstGeom prst="rect">
            <a:avLst/>
          </a:prstGeom>
        </p:spPr>
      </p:pic>
    </p:spTree>
    <p:extLst>
      <p:ext uri="{BB962C8B-B14F-4D97-AF65-F5344CB8AC3E}">
        <p14:creationId xmlns:p14="http://schemas.microsoft.com/office/powerpoint/2010/main" val="1017475310"/>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90</TotalTime>
  <Words>691</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Bookman Old Style</vt:lpstr>
      <vt:lpstr>Rockwell</vt:lpstr>
      <vt:lpstr>Calibri</vt:lpstr>
      <vt:lpstr>Damask</vt:lpstr>
      <vt:lpstr>Have Compassion</vt:lpstr>
      <vt:lpstr>The Compassion of a Shepherd</vt:lpstr>
      <vt:lpstr>The Compassion of a      SAviour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Compassion</dc:title>
  <dc:creator>Stan Cox</dc:creator>
  <cp:lastModifiedBy>Stan Cox</cp:lastModifiedBy>
  <cp:revision>13</cp:revision>
  <dcterms:created xsi:type="dcterms:W3CDTF">2016-06-26T04:00:03Z</dcterms:created>
  <dcterms:modified xsi:type="dcterms:W3CDTF">2016-06-27T02:48:40Z</dcterms:modified>
</cp:coreProperties>
</file>