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Light" panose="020F0302020204030204" pitchFamily="34" charset="0"/>
      <p:regular r:id="rId14"/>
      <p:italic r:id="rId15"/>
    </p:embeddedFont>
    <p:embeddedFont>
      <p:font typeface="Calibri" panose="020F0502020204030204" pitchFamily="34" charset="0"/>
      <p:regular r:id="rId16"/>
      <p:bold r:id="rId17"/>
      <p:italic r:id="rId18"/>
      <p:boldItalic r:id="rId19"/>
    </p:embeddedFont>
    <p:embeddedFont>
      <p:font typeface="Bodoni MT Condensed" panose="02070606080606020203" pitchFamily="18"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E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6299" autoAdjust="0"/>
  </p:normalViewPr>
  <p:slideViewPr>
    <p:cSldViewPr snapToGrid="0">
      <p:cViewPr varScale="1">
        <p:scale>
          <a:sx n="36" d="100"/>
          <a:sy n="36" d="100"/>
        </p:scale>
        <p:origin x="2405" y="58"/>
      </p:cViewPr>
      <p:guideLst/>
    </p:cSldViewPr>
  </p:slideViewPr>
  <p:notesTextViewPr>
    <p:cViewPr>
      <p:scale>
        <a:sx n="1" d="1"/>
        <a:sy n="1" d="1"/>
      </p:scale>
      <p:origin x="0" y="0"/>
    </p:cViewPr>
  </p:notesTextViewPr>
  <p:notesViewPr>
    <p:cSldViewPr snapToGrid="0">
      <p:cViewPr varScale="1">
        <p:scale>
          <a:sx n="63" d="100"/>
          <a:sy n="63" d="100"/>
        </p:scale>
        <p:origin x="2280"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487703-5C25-4C37-944C-13BBBF84FEDA}"/>
              </a:ext>
            </a:extLst>
          </p:cNvPr>
          <p:cNvSpPr>
            <a:spLocks noGrp="1"/>
          </p:cNvSpPr>
          <p:nvPr>
            <p:ph type="hdr" sz="quarter"/>
          </p:nvPr>
        </p:nvSpPr>
        <p:spPr>
          <a:xfrm>
            <a:off x="0" y="0"/>
            <a:ext cx="3657600" cy="458788"/>
          </a:xfrm>
          <a:prstGeom prst="rect">
            <a:avLst/>
          </a:prstGeom>
        </p:spPr>
        <p:txBody>
          <a:bodyPr vert="horz" lIns="91440" tIns="45720" rIns="91440" bIns="45720" rtlCol="0"/>
          <a:lstStyle>
            <a:lvl1pPr algn="l">
              <a:defRPr sz="1200"/>
            </a:lvl1pPr>
          </a:lstStyle>
          <a:p>
            <a:r>
              <a:rPr lang="en-US" sz="2800" cap="small" dirty="0">
                <a:latin typeface="Bodoni MT Condensed" panose="02070606080606020203" pitchFamily="18" charset="0"/>
              </a:rPr>
              <a:t>He Became Poor – We Became Rich</a:t>
            </a:r>
          </a:p>
        </p:txBody>
      </p:sp>
      <p:sp>
        <p:nvSpPr>
          <p:cNvPr id="3" name="Date Placeholder 2">
            <a:extLst>
              <a:ext uri="{FF2B5EF4-FFF2-40B4-BE49-F238E27FC236}">
                <a16:creationId xmlns:a16="http://schemas.microsoft.com/office/drawing/2014/main" id="{EB7690F9-7C8F-4DE9-90F8-87BFB8A05D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December 17, 2017 AM</a:t>
            </a:r>
          </a:p>
        </p:txBody>
      </p:sp>
      <p:sp>
        <p:nvSpPr>
          <p:cNvPr id="4" name="Footer Placeholder 3">
            <a:extLst>
              <a:ext uri="{FF2B5EF4-FFF2-40B4-BE49-F238E27FC236}">
                <a16:creationId xmlns:a16="http://schemas.microsoft.com/office/drawing/2014/main" id="{416B80E5-B8E9-454F-B450-FDDC8845B3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9B03A56-C452-46CC-9123-03D379474F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p>
        </p:txBody>
      </p:sp>
    </p:spTree>
    <p:extLst>
      <p:ext uri="{BB962C8B-B14F-4D97-AF65-F5344CB8AC3E}">
        <p14:creationId xmlns:p14="http://schemas.microsoft.com/office/powerpoint/2010/main" val="3308348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61A2C-7B0D-4D34-9194-CFA1765CD3BE}" type="datetimeFigureOut">
              <a:rPr lang="en-US" smtClean="0"/>
              <a:t>12/16/2017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84475-79F8-465D-BF1D-195D414091CF}" type="slidenum">
              <a:rPr lang="en-US" smtClean="0"/>
              <a:t>‹#›</a:t>
            </a:fld>
            <a:endParaRPr lang="en-US"/>
          </a:p>
        </p:txBody>
      </p:sp>
    </p:spTree>
    <p:extLst>
      <p:ext uri="{BB962C8B-B14F-4D97-AF65-F5344CB8AC3E}">
        <p14:creationId xmlns:p14="http://schemas.microsoft.com/office/powerpoint/2010/main" val="3582991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Context of 2 Corinthians 8</a:t>
            </a:r>
          </a:p>
          <a:p>
            <a:pPr marL="171450" indent="-171450">
              <a:buFont typeface="Arial" panose="020B0604020202020204" pitchFamily="34" charset="0"/>
              <a:buChar char="•"/>
            </a:pPr>
            <a:r>
              <a:rPr lang="en-US" dirty="0"/>
              <a:t>Paul notes the generosity of the Macedonians in exhorting the Corinthians to give liberally</a:t>
            </a:r>
          </a:p>
          <a:p>
            <a:pPr marL="0" indent="0">
              <a:buFont typeface="Arial" panose="020B0604020202020204" pitchFamily="34" charset="0"/>
              <a:buNone/>
            </a:pPr>
            <a:r>
              <a:rPr lang="en-US" b="1" dirty="0"/>
              <a:t>(8:2-4), </a:t>
            </a:r>
            <a:r>
              <a:rPr lang="en-US" i="1" dirty="0"/>
              <a:t>“that in a great trial of affliction the abundance of their joy and their deep poverty abounded in the riches of their liberality.</a:t>
            </a:r>
            <a:r>
              <a:rPr lang="en-US" i="1" baseline="30000" dirty="0"/>
              <a:t> 3</a:t>
            </a:r>
            <a:r>
              <a:rPr lang="en-US" i="1" dirty="0"/>
              <a:t> For I bear witness that according to their ability, yes, and beyond their ability, they were freely willing,</a:t>
            </a:r>
            <a:r>
              <a:rPr lang="en-US" i="1" baseline="30000" dirty="0"/>
              <a:t> 4</a:t>
            </a:r>
            <a:r>
              <a:rPr lang="en-US" i="1" dirty="0"/>
              <a:t> imploring us with much urgency that we would receive the gift and the fellowship of the ministering to the saints.”</a:t>
            </a:r>
          </a:p>
          <a:p>
            <a:pPr marL="171450" indent="-171450">
              <a:buFont typeface="Arial" panose="020B0604020202020204" pitchFamily="34" charset="0"/>
              <a:buChar char="•"/>
            </a:pPr>
            <a:r>
              <a:rPr lang="en-US" i="0" dirty="0"/>
              <a:t>His exhortation to the Corinthians, given in verse 7</a:t>
            </a:r>
          </a:p>
          <a:p>
            <a:pPr marL="0" indent="0">
              <a:buFont typeface="Arial" panose="020B0604020202020204" pitchFamily="34" charset="0"/>
              <a:buNone/>
            </a:pPr>
            <a:r>
              <a:rPr lang="en-US" b="1" i="0" dirty="0"/>
              <a:t>(8:7), </a:t>
            </a:r>
            <a:r>
              <a:rPr lang="en-US" i="0" dirty="0"/>
              <a:t>“But as you abound in everything—in faith, in speech, in knowledge, in all diligence, and in your love for us—see that you abound in this grace also.”</a:t>
            </a:r>
          </a:p>
          <a:p>
            <a:pPr marL="171450" indent="-171450">
              <a:buFont typeface="Arial" panose="020B0604020202020204" pitchFamily="34" charset="0"/>
              <a:buChar char="•"/>
            </a:pPr>
            <a:r>
              <a:rPr lang="en-US" i="0" dirty="0"/>
              <a:t>The motivation behind this sacrificial giving is Christ’s example (as noted in our text)</a:t>
            </a:r>
          </a:p>
          <a:p>
            <a:pPr marL="0" indent="0">
              <a:buFont typeface="Arial" panose="020B0604020202020204" pitchFamily="34" charset="0"/>
              <a:buNone/>
            </a:pPr>
            <a:r>
              <a:rPr lang="en-US" b="1" i="0" dirty="0"/>
              <a:t>(8:9), </a:t>
            </a:r>
            <a:r>
              <a:rPr lang="en-US" i="1" dirty="0"/>
              <a:t>“For you know the grace of our Lord Jesus Christ, that though He was rich, </a:t>
            </a:r>
            <a:r>
              <a:rPr lang="en-US" i="1" u="sng" dirty="0"/>
              <a:t>yet for your sakes He became poor, that you through His poverty might become rich</a:t>
            </a:r>
            <a:r>
              <a:rPr lang="en-US" i="1" dirty="0"/>
              <a: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Jesus “became poor” in that He willingly left His place at the Father’s side in Heaven to come to this world of sin and sorrow to live as a humble Servant.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He made the ultimate sacrifice by offering His body to suffer and die on the cross </a:t>
            </a:r>
          </a:p>
          <a:p>
            <a:pPr marL="0" indent="0">
              <a:buFont typeface="Arial" panose="020B0604020202020204" pitchFamily="34" charset="0"/>
              <a:buNone/>
            </a:pPr>
            <a:r>
              <a:rPr lang="en-US" sz="1200" b="1" i="0" kern="1200" dirty="0">
                <a:solidFill>
                  <a:schemeClr val="tx1"/>
                </a:solidFill>
                <a:effectLst/>
                <a:latin typeface="+mn-lt"/>
                <a:ea typeface="+mn-ea"/>
                <a:cs typeface="+mn-cs"/>
              </a:rPr>
              <a:t>(Philippians 2:5-8), </a:t>
            </a:r>
            <a:r>
              <a:rPr lang="en-US" sz="1200" b="0" i="1" kern="1200" dirty="0">
                <a:solidFill>
                  <a:schemeClr val="tx1"/>
                </a:solidFill>
                <a:effectLst/>
                <a:latin typeface="+mn-lt"/>
                <a:ea typeface="+mn-ea"/>
                <a:cs typeface="+mn-cs"/>
              </a:rPr>
              <a:t>“</a:t>
            </a:r>
            <a:r>
              <a:rPr lang="en-US" i="1" dirty="0"/>
              <a:t>Let this mind be in you which was also in Christ Jesus,</a:t>
            </a:r>
            <a:r>
              <a:rPr lang="en-US" i="1" baseline="30000" dirty="0"/>
              <a:t> 6</a:t>
            </a:r>
            <a:r>
              <a:rPr lang="en-US" i="1" dirty="0"/>
              <a:t> who, being in the form of God, did not consider it robbery to be equal with God,</a:t>
            </a:r>
            <a:r>
              <a:rPr lang="en-US" i="1" baseline="30000" dirty="0"/>
              <a:t> 7</a:t>
            </a:r>
            <a:r>
              <a:rPr lang="en-US" i="1" dirty="0"/>
              <a:t> but made Himself of no reputation, taking the form of a bondservant, and coming in the likeness of men.</a:t>
            </a:r>
            <a:r>
              <a:rPr lang="en-US" i="1" baseline="30000" dirty="0"/>
              <a:t> 8</a:t>
            </a:r>
            <a:r>
              <a:rPr lang="en-US" i="1" dirty="0"/>
              <a:t> And being found in appearance as a man, He humbled Himself and became obedient to the point of death, even the death of the cross.”</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is through this great sacrifice that we can “become rich.” </a:t>
            </a:r>
            <a:r>
              <a:rPr lang="en-US" sz="1200" b="1" i="0" kern="1200" dirty="0">
                <a:solidFill>
                  <a:schemeClr val="tx1"/>
                </a:solidFill>
                <a:effectLst/>
                <a:latin typeface="+mn-lt"/>
                <a:ea typeface="+mn-ea"/>
                <a:cs typeface="+mn-cs"/>
              </a:rPr>
              <a:t>There are many reminders of that in Paul’s letter:</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684475-79F8-465D-BF1D-195D414091CF}" type="slidenum">
              <a:rPr lang="en-US" smtClean="0"/>
              <a:t>1</a:t>
            </a:fld>
            <a:endParaRPr lang="en-US"/>
          </a:p>
        </p:txBody>
      </p:sp>
    </p:spTree>
    <p:extLst>
      <p:ext uri="{BB962C8B-B14F-4D97-AF65-F5344CB8AC3E}">
        <p14:creationId xmlns:p14="http://schemas.microsoft.com/office/powerpoint/2010/main" val="1967994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We are promised, God will furnish us to be able to do every good work</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Corinthians 9:6-9), [Return to initial context, giving with liberality], </a:t>
            </a:r>
            <a:r>
              <a:rPr lang="en-US" sz="1200" b="0" i="1" kern="1200" dirty="0">
                <a:solidFill>
                  <a:schemeClr val="tx1"/>
                </a:solidFill>
                <a:effectLst/>
                <a:latin typeface="+mn-lt"/>
                <a:ea typeface="+mn-ea"/>
                <a:cs typeface="+mn-cs"/>
              </a:rPr>
              <a:t>“</a:t>
            </a:r>
            <a:r>
              <a:rPr lang="en-US" i="1" dirty="0"/>
              <a:t>But this I say: He who sows sparingly will also reap sparingly, and he who sows bountifully will also reap bountifully.</a:t>
            </a:r>
            <a:r>
              <a:rPr lang="en-US" i="1" baseline="30000" dirty="0"/>
              <a:t> 7</a:t>
            </a:r>
            <a:r>
              <a:rPr lang="en-US" i="1" dirty="0"/>
              <a:t> So let each one give as he purposes in his heart, not grudgingly or of necessity; for God loves a cheerful giver.</a:t>
            </a:r>
            <a:r>
              <a:rPr lang="en-US" i="1" baseline="30000" dirty="0"/>
              <a:t> 8</a:t>
            </a:r>
            <a:r>
              <a:rPr lang="en-US" i="1" dirty="0"/>
              <a:t> </a:t>
            </a:r>
            <a:r>
              <a:rPr lang="en-US" i="1" u="sng" dirty="0"/>
              <a:t>And God is able to make all grace abound toward you, that you, always having all sufficiency in all things, may have an abundance for every good work</a:t>
            </a:r>
            <a:r>
              <a:rPr lang="en-US" i="1" dirty="0"/>
              <a:t>.</a:t>
            </a:r>
            <a:r>
              <a:rPr lang="en-US" i="1" baseline="30000" dirty="0"/>
              <a:t> 9</a:t>
            </a:r>
            <a:r>
              <a:rPr lang="en-US" i="1" dirty="0"/>
              <a:t> As it is written: ‘He has dispersed abroad, He has given to the poor; His righteousness endures forever.’”</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If Jesus was willing to give everything when we had nothing, are we not able to follow His example and give what we can to further the cause of Christ and help our brethren who are in need?</a:t>
            </a:r>
          </a:p>
        </p:txBody>
      </p:sp>
      <p:sp>
        <p:nvSpPr>
          <p:cNvPr id="4" name="Slide Number Placeholder 3"/>
          <p:cNvSpPr>
            <a:spLocks noGrp="1"/>
          </p:cNvSpPr>
          <p:nvPr>
            <p:ph type="sldNum" sz="quarter" idx="10"/>
          </p:nvPr>
        </p:nvSpPr>
        <p:spPr/>
        <p:txBody>
          <a:bodyPr/>
          <a:lstStyle/>
          <a:p>
            <a:fld id="{60684475-79F8-465D-BF1D-195D414091CF}" type="slidenum">
              <a:rPr lang="en-US" smtClean="0"/>
              <a:t>10</a:t>
            </a:fld>
            <a:endParaRPr lang="en-US"/>
          </a:p>
        </p:txBody>
      </p:sp>
    </p:spTree>
    <p:extLst>
      <p:ext uri="{BB962C8B-B14F-4D97-AF65-F5344CB8AC3E}">
        <p14:creationId xmlns:p14="http://schemas.microsoft.com/office/powerpoint/2010/main" val="1767413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We can have comfort in our afflictions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Corinthians 1:3-7), </a:t>
            </a:r>
            <a:r>
              <a:rPr lang="en-US" sz="1200" b="0" i="1" kern="1200" dirty="0">
                <a:solidFill>
                  <a:schemeClr val="tx1"/>
                </a:solidFill>
                <a:effectLst/>
                <a:latin typeface="+mn-lt"/>
                <a:ea typeface="+mn-ea"/>
                <a:cs typeface="+mn-cs"/>
              </a:rPr>
              <a:t>“</a:t>
            </a:r>
            <a:r>
              <a:rPr lang="en-US" i="1" dirty="0"/>
              <a:t>Blessed be the God and Father of our Lord Jesus Christ, the Father of mercies and God of all comfort,</a:t>
            </a:r>
            <a:r>
              <a:rPr lang="en-US" i="1" baseline="30000" dirty="0"/>
              <a:t> 4</a:t>
            </a:r>
            <a:r>
              <a:rPr lang="en-US" i="1" dirty="0"/>
              <a:t> who comforts us in all our tribulation, that we may be able to comfort those who are in any trouble, with the comfort with which we ourselves are comforted by God.</a:t>
            </a:r>
            <a:r>
              <a:rPr lang="en-US" i="1" baseline="30000" dirty="0"/>
              <a:t> 5</a:t>
            </a:r>
            <a:r>
              <a:rPr lang="en-US" i="1" dirty="0"/>
              <a:t> For as the sufferings of Christ abound in us, so our consolation also abounds through Christ.</a:t>
            </a:r>
            <a:r>
              <a:rPr lang="en-US" i="1" baseline="30000" dirty="0"/>
              <a:t> 6</a:t>
            </a:r>
            <a:r>
              <a:rPr lang="en-US" i="1" dirty="0"/>
              <a:t> Now if we are afflicted, it is for your consolation and salvation, which is effective for enduring the same sufferings which we also suffer. Or if we are comforted, it is for your consolation and salvation.</a:t>
            </a:r>
            <a:r>
              <a:rPr lang="en-US" i="1" baseline="30000" dirty="0"/>
              <a:t> 7</a:t>
            </a:r>
            <a:r>
              <a:rPr lang="en-US" i="1" dirty="0"/>
              <a:t> And our hope for you is steadfast, because we know that as you are partakers of the sufferings, so also you will partake of the consolation.”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Our comfort is found in the opportunity we have to communicate to our Father in prayer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Our comfort is found in the spiritual family as we “weep with those who weep” (cf. Romans 12:15)</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Our comfort is found in the relationship we enjoy with God and Christ, offering eternal hope!</a:t>
            </a:r>
          </a:p>
          <a:p>
            <a:endParaRPr lang="en-US" dirty="0"/>
          </a:p>
        </p:txBody>
      </p:sp>
      <p:sp>
        <p:nvSpPr>
          <p:cNvPr id="4" name="Slide Number Placeholder 3"/>
          <p:cNvSpPr>
            <a:spLocks noGrp="1"/>
          </p:cNvSpPr>
          <p:nvPr>
            <p:ph type="sldNum" sz="quarter" idx="10"/>
          </p:nvPr>
        </p:nvSpPr>
        <p:spPr/>
        <p:txBody>
          <a:bodyPr/>
          <a:lstStyle/>
          <a:p>
            <a:fld id="{60684475-79F8-465D-BF1D-195D414091CF}" type="slidenum">
              <a:rPr lang="en-US" smtClean="0"/>
              <a:t>2</a:t>
            </a:fld>
            <a:endParaRPr lang="en-US"/>
          </a:p>
        </p:txBody>
      </p:sp>
    </p:spTree>
    <p:extLst>
      <p:ext uri="{BB962C8B-B14F-4D97-AF65-F5344CB8AC3E}">
        <p14:creationId xmlns:p14="http://schemas.microsoft.com/office/powerpoint/2010/main" val="40856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Though our outward man is perishing, our inward (spiritual) man is being renewed daily</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Corinthians 4:16), </a:t>
            </a:r>
            <a:r>
              <a:rPr lang="en-US" sz="1200" b="0" i="1" kern="1200" dirty="0">
                <a:solidFill>
                  <a:schemeClr val="tx1"/>
                </a:solidFill>
                <a:effectLst/>
                <a:latin typeface="+mn-lt"/>
                <a:ea typeface="+mn-ea"/>
                <a:cs typeface="+mn-cs"/>
              </a:rPr>
              <a:t>“</a:t>
            </a:r>
            <a:r>
              <a:rPr lang="en-US" i="1" dirty="0"/>
              <a:t>Therefore we do not lose heart. Even though our outward man is perishing, yet the inward man is being renewed day by day.</a:t>
            </a:r>
            <a:r>
              <a:rPr lang="en-US" i="1" baseline="30000" dirty="0"/>
              <a:t> 17</a:t>
            </a:r>
            <a:r>
              <a:rPr lang="en-US" i="1" dirty="0"/>
              <a:t> For our light affliction, which is but for a moment, is working for us a far more exceeding and eternal weight of glory,</a:t>
            </a:r>
            <a:r>
              <a:rPr lang="en-US" i="1" baseline="30000" dirty="0"/>
              <a:t> 18</a:t>
            </a:r>
            <a:r>
              <a:rPr lang="en-US" i="1" dirty="0"/>
              <a:t> while we do not look at the things which are seen, but at the things which are not seen. For the things which are seen are temporary, but the things which are not seen are eternal.”</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This is the eternal nature of the soul!</a:t>
            </a:r>
          </a:p>
        </p:txBody>
      </p:sp>
      <p:sp>
        <p:nvSpPr>
          <p:cNvPr id="4" name="Slide Number Placeholder 3"/>
          <p:cNvSpPr>
            <a:spLocks noGrp="1"/>
          </p:cNvSpPr>
          <p:nvPr>
            <p:ph type="sldNum" sz="quarter" idx="10"/>
          </p:nvPr>
        </p:nvSpPr>
        <p:spPr/>
        <p:txBody>
          <a:bodyPr/>
          <a:lstStyle/>
          <a:p>
            <a:fld id="{60684475-79F8-465D-BF1D-195D414091CF}" type="slidenum">
              <a:rPr lang="en-US" smtClean="0"/>
              <a:t>3</a:t>
            </a:fld>
            <a:endParaRPr lang="en-US"/>
          </a:p>
        </p:txBody>
      </p:sp>
    </p:spTree>
    <p:extLst>
      <p:ext uri="{BB962C8B-B14F-4D97-AF65-F5344CB8AC3E}">
        <p14:creationId xmlns:p14="http://schemas.microsoft.com/office/powerpoint/2010/main" val="2401315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Despite our temporary sufferings, we have an eternal weight of glory awaiting us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Corinthians 4:17), </a:t>
            </a:r>
            <a:r>
              <a:rPr lang="en-US" sz="1200" b="0" i="1" kern="1200" dirty="0">
                <a:solidFill>
                  <a:schemeClr val="tx1"/>
                </a:solidFill>
                <a:effectLst/>
                <a:latin typeface="+mn-lt"/>
                <a:ea typeface="+mn-ea"/>
                <a:cs typeface="+mn-cs"/>
              </a:rPr>
              <a:t>“</a:t>
            </a:r>
            <a:r>
              <a:rPr lang="en-US" i="1" dirty="0"/>
              <a:t>For our light affliction, which is but for a moment, is working for us a far more exceeding and eternal weight of glory”</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an eternal home in heaven</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Corinthians 5:1), </a:t>
            </a:r>
            <a:r>
              <a:rPr lang="en-US" sz="1200" b="0" i="1" kern="1200" dirty="0">
                <a:solidFill>
                  <a:schemeClr val="tx1"/>
                </a:solidFill>
                <a:effectLst/>
                <a:latin typeface="+mn-lt"/>
                <a:ea typeface="+mn-ea"/>
                <a:cs typeface="+mn-cs"/>
              </a:rPr>
              <a:t>“</a:t>
            </a:r>
            <a:r>
              <a:rPr lang="en-US" i="1" dirty="0"/>
              <a:t>For we know that if our earthly house, this tent, is destroyed, we have a building from God, a house not made with hands, eternal in the heavens.”</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684475-79F8-465D-BF1D-195D414091CF}" type="slidenum">
              <a:rPr lang="en-US" smtClean="0"/>
              <a:t>4</a:t>
            </a:fld>
            <a:endParaRPr lang="en-US"/>
          </a:p>
        </p:txBody>
      </p:sp>
    </p:spTree>
    <p:extLst>
      <p:ext uri="{BB962C8B-B14F-4D97-AF65-F5344CB8AC3E}">
        <p14:creationId xmlns:p14="http://schemas.microsoft.com/office/powerpoint/2010/main" val="1725151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We have unending fellowship with Christ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Corinthians 5:6-8), </a:t>
            </a:r>
            <a:r>
              <a:rPr lang="en-US" sz="1200" b="0" i="1" kern="1200" dirty="0">
                <a:solidFill>
                  <a:schemeClr val="tx1"/>
                </a:solidFill>
                <a:effectLst/>
                <a:latin typeface="+mn-lt"/>
                <a:ea typeface="+mn-ea"/>
                <a:cs typeface="+mn-cs"/>
              </a:rPr>
              <a:t>“</a:t>
            </a:r>
            <a:r>
              <a:rPr lang="en-US" i="1" dirty="0"/>
              <a:t>So we are always confident, knowing that while we are at home in the body we are absent from the Lord.</a:t>
            </a:r>
            <a:r>
              <a:rPr lang="en-US" i="1" baseline="30000" dirty="0"/>
              <a:t> 7</a:t>
            </a:r>
            <a:r>
              <a:rPr lang="en-US" i="1" dirty="0"/>
              <a:t> For we walk by faith, not by sight.</a:t>
            </a:r>
            <a:r>
              <a:rPr lang="en-US" i="1" baseline="30000" dirty="0"/>
              <a:t> 8</a:t>
            </a:r>
            <a:r>
              <a:rPr lang="en-US" i="1" dirty="0"/>
              <a:t> We are confident, yes, well pleased rather to be absent from the body and to be present with the Lord.”</a:t>
            </a: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0684475-79F8-465D-BF1D-195D414091CF}" type="slidenum">
              <a:rPr lang="en-US" smtClean="0"/>
              <a:t>5</a:t>
            </a:fld>
            <a:endParaRPr lang="en-US"/>
          </a:p>
        </p:txBody>
      </p:sp>
    </p:spTree>
    <p:extLst>
      <p:ext uri="{BB962C8B-B14F-4D97-AF65-F5344CB8AC3E}">
        <p14:creationId xmlns:p14="http://schemas.microsoft.com/office/powerpoint/2010/main" val="1922002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We are a new creation in Christ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Corinthians 5:17), </a:t>
            </a:r>
            <a:r>
              <a:rPr lang="en-US" sz="1200" b="0" i="1" kern="1200" dirty="0">
                <a:solidFill>
                  <a:schemeClr val="tx1"/>
                </a:solidFill>
                <a:effectLst/>
                <a:latin typeface="+mn-lt"/>
                <a:ea typeface="+mn-ea"/>
                <a:cs typeface="+mn-cs"/>
              </a:rPr>
              <a:t>“</a:t>
            </a:r>
            <a:r>
              <a:rPr lang="en-US" i="1" dirty="0"/>
              <a:t>Therefore, if anyone is in Christ, he is a new creation; old things have passed away; behold, all things have become new.”</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684475-79F8-465D-BF1D-195D414091CF}" type="slidenum">
              <a:rPr lang="en-US" smtClean="0"/>
              <a:t>6</a:t>
            </a:fld>
            <a:endParaRPr lang="en-US"/>
          </a:p>
        </p:txBody>
      </p:sp>
    </p:spTree>
    <p:extLst>
      <p:ext uri="{BB962C8B-B14F-4D97-AF65-F5344CB8AC3E}">
        <p14:creationId xmlns:p14="http://schemas.microsoft.com/office/powerpoint/2010/main" val="3156203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We are reconciled back unto God through Christ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Corinthians 5:18-20), </a:t>
            </a:r>
            <a:r>
              <a:rPr lang="en-US" sz="1200" b="0" i="1" kern="1200" dirty="0">
                <a:solidFill>
                  <a:schemeClr val="tx1"/>
                </a:solidFill>
                <a:effectLst/>
                <a:latin typeface="+mn-lt"/>
                <a:ea typeface="+mn-ea"/>
                <a:cs typeface="+mn-cs"/>
              </a:rPr>
              <a:t>“</a:t>
            </a:r>
            <a:r>
              <a:rPr lang="en-US" i="1" dirty="0"/>
              <a:t>Now all things are of God, who has reconciled us to Himself through Jesus Christ, and has given us the ministry of reconciliation,</a:t>
            </a:r>
            <a:r>
              <a:rPr lang="en-US" i="1" baseline="30000" dirty="0"/>
              <a:t> 19</a:t>
            </a:r>
            <a:r>
              <a:rPr lang="en-US" i="1" dirty="0"/>
              <a:t> that is, that God was in Christ reconciling the world to Himself, not imputing their trespasses to them, and has committed to us the word of reconciliation. </a:t>
            </a:r>
            <a:r>
              <a:rPr lang="en-US" i="1" baseline="30000" dirty="0"/>
              <a:t>20</a:t>
            </a:r>
            <a:r>
              <a:rPr lang="en-US" i="1" dirty="0"/>
              <a:t> Now then, we are ambassadors for Christ, as though God were pleading through us: we implore you on Christ's behalf, be reconciled to God.”</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684475-79F8-465D-BF1D-195D414091CF}" type="slidenum">
              <a:rPr lang="en-US" smtClean="0"/>
              <a:t>7</a:t>
            </a:fld>
            <a:endParaRPr lang="en-US"/>
          </a:p>
        </p:txBody>
      </p:sp>
    </p:spTree>
    <p:extLst>
      <p:ext uri="{BB962C8B-B14F-4D97-AF65-F5344CB8AC3E}">
        <p14:creationId xmlns:p14="http://schemas.microsoft.com/office/powerpoint/2010/main" val="381253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Though we are guilty of sin, we can have righteousness through Christ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Corinthians 5:21), </a:t>
            </a:r>
            <a:r>
              <a:rPr lang="en-US" sz="1200" b="0" i="1" kern="1200" dirty="0">
                <a:solidFill>
                  <a:schemeClr val="tx1"/>
                </a:solidFill>
                <a:effectLst/>
                <a:latin typeface="+mn-lt"/>
                <a:ea typeface="+mn-ea"/>
                <a:cs typeface="+mn-cs"/>
              </a:rPr>
              <a:t>“</a:t>
            </a:r>
            <a:r>
              <a:rPr lang="en-US" i="1" dirty="0"/>
              <a:t>For He made Him who knew no sin to be sin for us, that we might become the righteousness of God in Him.”</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684475-79F8-465D-BF1D-195D414091CF}" type="slidenum">
              <a:rPr lang="en-US" smtClean="0"/>
              <a:t>8</a:t>
            </a:fld>
            <a:endParaRPr lang="en-US"/>
          </a:p>
        </p:txBody>
      </p:sp>
    </p:spTree>
    <p:extLst>
      <p:ext uri="{BB962C8B-B14F-4D97-AF65-F5344CB8AC3E}">
        <p14:creationId xmlns:p14="http://schemas.microsoft.com/office/powerpoint/2010/main" val="2742393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We are God’s people; His sons and daughters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Corinthians 6:17-18), </a:t>
            </a:r>
            <a:r>
              <a:rPr lang="en-US" sz="1200" b="0" i="0" kern="1200" dirty="0">
                <a:solidFill>
                  <a:schemeClr val="tx1"/>
                </a:solidFill>
                <a:effectLst/>
                <a:latin typeface="+mn-lt"/>
                <a:ea typeface="+mn-ea"/>
                <a:cs typeface="+mn-cs"/>
              </a:rPr>
              <a:t>“</a:t>
            </a:r>
            <a:r>
              <a:rPr lang="en-US" dirty="0"/>
              <a:t>Therefore, ‘Come out from among them and be separate, says the Lord. Do not touch what is unclean, and I will receive you.’ </a:t>
            </a:r>
            <a:r>
              <a:rPr lang="en-US" baseline="30000" dirty="0"/>
              <a:t>18</a:t>
            </a:r>
            <a:r>
              <a:rPr lang="en-US" dirty="0"/>
              <a:t> ‘I will be a Father to you, and you shall be My sons and daughters, says the Lord Almighty.”</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0684475-79F8-465D-BF1D-195D414091CF}" type="slidenum">
              <a:rPr lang="en-US" smtClean="0"/>
              <a:t>9</a:t>
            </a:fld>
            <a:endParaRPr lang="en-US"/>
          </a:p>
        </p:txBody>
      </p:sp>
    </p:spTree>
    <p:extLst>
      <p:ext uri="{BB962C8B-B14F-4D97-AF65-F5344CB8AC3E}">
        <p14:creationId xmlns:p14="http://schemas.microsoft.com/office/powerpoint/2010/main" val="1762577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6C9C2-BF73-43DC-B6F2-7E3B4EDBF3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4CD19E-1F8D-4785-A7BC-1270871B01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8D4FFE-3DFF-4C67-8143-E60EBCEA7234}"/>
              </a:ext>
            </a:extLst>
          </p:cNvPr>
          <p:cNvSpPr>
            <a:spLocks noGrp="1"/>
          </p:cNvSpPr>
          <p:nvPr>
            <p:ph type="dt" sz="half" idx="10"/>
          </p:nvPr>
        </p:nvSpPr>
        <p:spPr/>
        <p:txBody>
          <a:bodyPr/>
          <a:lstStyle/>
          <a:p>
            <a:fld id="{7CD8582D-8017-4DAA-9392-631E659BE105}" type="datetimeFigureOut">
              <a:rPr lang="en-US" smtClean="0"/>
              <a:t>12/16/2017</a:t>
            </a:fld>
            <a:endParaRPr lang="en-US"/>
          </a:p>
        </p:txBody>
      </p:sp>
      <p:sp>
        <p:nvSpPr>
          <p:cNvPr id="5" name="Footer Placeholder 4">
            <a:extLst>
              <a:ext uri="{FF2B5EF4-FFF2-40B4-BE49-F238E27FC236}">
                <a16:creationId xmlns:a16="http://schemas.microsoft.com/office/drawing/2014/main" id="{C6AA838B-285D-43A4-AB7E-7C4DFC3C0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86EAF-B6DE-4C96-8ABE-0EDDCF2EA3F1}"/>
              </a:ext>
            </a:extLst>
          </p:cNvPr>
          <p:cNvSpPr>
            <a:spLocks noGrp="1"/>
          </p:cNvSpPr>
          <p:nvPr>
            <p:ph type="sldNum" sz="quarter" idx="12"/>
          </p:nvPr>
        </p:nvSpPr>
        <p:spPr/>
        <p:txBody>
          <a:bodyPr/>
          <a:lstStyle/>
          <a:p>
            <a:fld id="{BF01B66F-E1CB-4746-92D2-C5D641CE4C2E}" type="slidenum">
              <a:rPr lang="en-US" smtClean="0"/>
              <a:t>‹#›</a:t>
            </a:fld>
            <a:endParaRPr lang="en-US"/>
          </a:p>
        </p:txBody>
      </p:sp>
    </p:spTree>
    <p:extLst>
      <p:ext uri="{BB962C8B-B14F-4D97-AF65-F5344CB8AC3E}">
        <p14:creationId xmlns:p14="http://schemas.microsoft.com/office/powerpoint/2010/main" val="272162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1CABA-ABE8-4B28-BCD8-E316FAA102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81B9AE-22EF-44B7-A076-0FD4E202CDA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7E34A-1C51-4C39-AF13-D63BC25FC675}"/>
              </a:ext>
            </a:extLst>
          </p:cNvPr>
          <p:cNvSpPr>
            <a:spLocks noGrp="1"/>
          </p:cNvSpPr>
          <p:nvPr>
            <p:ph type="dt" sz="half" idx="10"/>
          </p:nvPr>
        </p:nvSpPr>
        <p:spPr/>
        <p:txBody>
          <a:bodyPr/>
          <a:lstStyle/>
          <a:p>
            <a:fld id="{7CD8582D-8017-4DAA-9392-631E659BE105}" type="datetimeFigureOut">
              <a:rPr lang="en-US" smtClean="0"/>
              <a:t>12/16/2017</a:t>
            </a:fld>
            <a:endParaRPr lang="en-US"/>
          </a:p>
        </p:txBody>
      </p:sp>
      <p:sp>
        <p:nvSpPr>
          <p:cNvPr id="5" name="Footer Placeholder 4">
            <a:extLst>
              <a:ext uri="{FF2B5EF4-FFF2-40B4-BE49-F238E27FC236}">
                <a16:creationId xmlns:a16="http://schemas.microsoft.com/office/drawing/2014/main" id="{F391F6AE-277B-4BBB-87F8-B62561780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1D3AD-EB8C-4818-9B23-9039D452F29F}"/>
              </a:ext>
            </a:extLst>
          </p:cNvPr>
          <p:cNvSpPr>
            <a:spLocks noGrp="1"/>
          </p:cNvSpPr>
          <p:nvPr>
            <p:ph type="sldNum" sz="quarter" idx="12"/>
          </p:nvPr>
        </p:nvSpPr>
        <p:spPr/>
        <p:txBody>
          <a:bodyPr/>
          <a:lstStyle/>
          <a:p>
            <a:fld id="{BF01B66F-E1CB-4746-92D2-C5D641CE4C2E}" type="slidenum">
              <a:rPr lang="en-US" smtClean="0"/>
              <a:t>‹#›</a:t>
            </a:fld>
            <a:endParaRPr lang="en-US"/>
          </a:p>
        </p:txBody>
      </p:sp>
    </p:spTree>
    <p:extLst>
      <p:ext uri="{BB962C8B-B14F-4D97-AF65-F5344CB8AC3E}">
        <p14:creationId xmlns:p14="http://schemas.microsoft.com/office/powerpoint/2010/main" val="2100356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EBAE6A-FC35-45E9-A99D-2265B710D0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5C8F13-2CF8-49EA-9881-60E2B77514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7308E-3785-4D1E-A0CA-B7D5BDFD84C7}"/>
              </a:ext>
            </a:extLst>
          </p:cNvPr>
          <p:cNvSpPr>
            <a:spLocks noGrp="1"/>
          </p:cNvSpPr>
          <p:nvPr>
            <p:ph type="dt" sz="half" idx="10"/>
          </p:nvPr>
        </p:nvSpPr>
        <p:spPr/>
        <p:txBody>
          <a:bodyPr/>
          <a:lstStyle/>
          <a:p>
            <a:fld id="{7CD8582D-8017-4DAA-9392-631E659BE105}" type="datetimeFigureOut">
              <a:rPr lang="en-US" smtClean="0"/>
              <a:t>12/16/2017</a:t>
            </a:fld>
            <a:endParaRPr lang="en-US"/>
          </a:p>
        </p:txBody>
      </p:sp>
      <p:sp>
        <p:nvSpPr>
          <p:cNvPr id="5" name="Footer Placeholder 4">
            <a:extLst>
              <a:ext uri="{FF2B5EF4-FFF2-40B4-BE49-F238E27FC236}">
                <a16:creationId xmlns:a16="http://schemas.microsoft.com/office/drawing/2014/main" id="{C669F0F6-AD61-4401-89D4-94AD4CA96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E3CB4-8F31-4B36-BB0A-B923B26C168E}"/>
              </a:ext>
            </a:extLst>
          </p:cNvPr>
          <p:cNvSpPr>
            <a:spLocks noGrp="1"/>
          </p:cNvSpPr>
          <p:nvPr>
            <p:ph type="sldNum" sz="quarter" idx="12"/>
          </p:nvPr>
        </p:nvSpPr>
        <p:spPr/>
        <p:txBody>
          <a:bodyPr/>
          <a:lstStyle/>
          <a:p>
            <a:fld id="{BF01B66F-E1CB-4746-92D2-C5D641CE4C2E}" type="slidenum">
              <a:rPr lang="en-US" smtClean="0"/>
              <a:t>‹#›</a:t>
            </a:fld>
            <a:endParaRPr lang="en-US"/>
          </a:p>
        </p:txBody>
      </p:sp>
    </p:spTree>
    <p:extLst>
      <p:ext uri="{BB962C8B-B14F-4D97-AF65-F5344CB8AC3E}">
        <p14:creationId xmlns:p14="http://schemas.microsoft.com/office/powerpoint/2010/main" val="382811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4343-C07A-43A0-A42E-ACABF7ED15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BA9AEF-F9F4-41B0-97B0-2EE4F8FDFF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0BE9D-1794-414D-8B9D-93E08DAEF4CA}"/>
              </a:ext>
            </a:extLst>
          </p:cNvPr>
          <p:cNvSpPr>
            <a:spLocks noGrp="1"/>
          </p:cNvSpPr>
          <p:nvPr>
            <p:ph type="dt" sz="half" idx="10"/>
          </p:nvPr>
        </p:nvSpPr>
        <p:spPr/>
        <p:txBody>
          <a:bodyPr/>
          <a:lstStyle/>
          <a:p>
            <a:fld id="{7CD8582D-8017-4DAA-9392-631E659BE105}" type="datetimeFigureOut">
              <a:rPr lang="en-US" smtClean="0"/>
              <a:t>12/16/2017</a:t>
            </a:fld>
            <a:endParaRPr lang="en-US"/>
          </a:p>
        </p:txBody>
      </p:sp>
      <p:sp>
        <p:nvSpPr>
          <p:cNvPr id="5" name="Footer Placeholder 4">
            <a:extLst>
              <a:ext uri="{FF2B5EF4-FFF2-40B4-BE49-F238E27FC236}">
                <a16:creationId xmlns:a16="http://schemas.microsoft.com/office/drawing/2014/main" id="{A02B68C4-389E-47FE-94FA-E5B4A4CBD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13590-A98E-421B-B450-6D77BEC4D6C9}"/>
              </a:ext>
            </a:extLst>
          </p:cNvPr>
          <p:cNvSpPr>
            <a:spLocks noGrp="1"/>
          </p:cNvSpPr>
          <p:nvPr>
            <p:ph type="sldNum" sz="quarter" idx="12"/>
          </p:nvPr>
        </p:nvSpPr>
        <p:spPr/>
        <p:txBody>
          <a:bodyPr/>
          <a:lstStyle/>
          <a:p>
            <a:fld id="{BF01B66F-E1CB-4746-92D2-C5D641CE4C2E}" type="slidenum">
              <a:rPr lang="en-US" smtClean="0"/>
              <a:t>‹#›</a:t>
            </a:fld>
            <a:endParaRPr lang="en-US"/>
          </a:p>
        </p:txBody>
      </p:sp>
    </p:spTree>
    <p:extLst>
      <p:ext uri="{BB962C8B-B14F-4D97-AF65-F5344CB8AC3E}">
        <p14:creationId xmlns:p14="http://schemas.microsoft.com/office/powerpoint/2010/main" val="300342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8D17-8321-4FA7-BA01-EC870D4AA1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5E5D9A-2F92-4845-9BF6-15642456F5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F07A0F-EDA4-495C-AA15-0502366D4F7C}"/>
              </a:ext>
            </a:extLst>
          </p:cNvPr>
          <p:cNvSpPr>
            <a:spLocks noGrp="1"/>
          </p:cNvSpPr>
          <p:nvPr>
            <p:ph type="dt" sz="half" idx="10"/>
          </p:nvPr>
        </p:nvSpPr>
        <p:spPr/>
        <p:txBody>
          <a:bodyPr/>
          <a:lstStyle/>
          <a:p>
            <a:fld id="{7CD8582D-8017-4DAA-9392-631E659BE105}" type="datetimeFigureOut">
              <a:rPr lang="en-US" smtClean="0"/>
              <a:t>12/16/2017</a:t>
            </a:fld>
            <a:endParaRPr lang="en-US"/>
          </a:p>
        </p:txBody>
      </p:sp>
      <p:sp>
        <p:nvSpPr>
          <p:cNvPr id="5" name="Footer Placeholder 4">
            <a:extLst>
              <a:ext uri="{FF2B5EF4-FFF2-40B4-BE49-F238E27FC236}">
                <a16:creationId xmlns:a16="http://schemas.microsoft.com/office/drawing/2014/main" id="{ABA8B42D-AB19-495D-A6EC-3AFA7C390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BE817-1DBD-4D62-AD4D-CB44DEBC10D6}"/>
              </a:ext>
            </a:extLst>
          </p:cNvPr>
          <p:cNvSpPr>
            <a:spLocks noGrp="1"/>
          </p:cNvSpPr>
          <p:nvPr>
            <p:ph type="sldNum" sz="quarter" idx="12"/>
          </p:nvPr>
        </p:nvSpPr>
        <p:spPr/>
        <p:txBody>
          <a:bodyPr/>
          <a:lstStyle/>
          <a:p>
            <a:fld id="{BF01B66F-E1CB-4746-92D2-C5D641CE4C2E}" type="slidenum">
              <a:rPr lang="en-US" smtClean="0"/>
              <a:t>‹#›</a:t>
            </a:fld>
            <a:endParaRPr lang="en-US"/>
          </a:p>
        </p:txBody>
      </p:sp>
    </p:spTree>
    <p:extLst>
      <p:ext uri="{BB962C8B-B14F-4D97-AF65-F5344CB8AC3E}">
        <p14:creationId xmlns:p14="http://schemas.microsoft.com/office/powerpoint/2010/main" val="316150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0A3F-6F19-41F8-A33B-A4B79AF0D9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C20098-114B-4A24-BB1B-CAD32BB2B3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9B60A9-C22E-4C95-9098-74DB9A674D9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1BB10A-EBE5-4C94-8B4C-47F991A15BC0}"/>
              </a:ext>
            </a:extLst>
          </p:cNvPr>
          <p:cNvSpPr>
            <a:spLocks noGrp="1"/>
          </p:cNvSpPr>
          <p:nvPr>
            <p:ph type="dt" sz="half" idx="10"/>
          </p:nvPr>
        </p:nvSpPr>
        <p:spPr/>
        <p:txBody>
          <a:bodyPr/>
          <a:lstStyle/>
          <a:p>
            <a:fld id="{7CD8582D-8017-4DAA-9392-631E659BE105}" type="datetimeFigureOut">
              <a:rPr lang="en-US" smtClean="0"/>
              <a:t>12/16/2017</a:t>
            </a:fld>
            <a:endParaRPr lang="en-US"/>
          </a:p>
        </p:txBody>
      </p:sp>
      <p:sp>
        <p:nvSpPr>
          <p:cNvPr id="6" name="Footer Placeholder 5">
            <a:extLst>
              <a:ext uri="{FF2B5EF4-FFF2-40B4-BE49-F238E27FC236}">
                <a16:creationId xmlns:a16="http://schemas.microsoft.com/office/drawing/2014/main" id="{E999514E-48E8-4740-987B-1B08FE697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42ADBC-5A92-4711-BE32-BBAC8134B649}"/>
              </a:ext>
            </a:extLst>
          </p:cNvPr>
          <p:cNvSpPr>
            <a:spLocks noGrp="1"/>
          </p:cNvSpPr>
          <p:nvPr>
            <p:ph type="sldNum" sz="quarter" idx="12"/>
          </p:nvPr>
        </p:nvSpPr>
        <p:spPr/>
        <p:txBody>
          <a:bodyPr/>
          <a:lstStyle/>
          <a:p>
            <a:fld id="{BF01B66F-E1CB-4746-92D2-C5D641CE4C2E}" type="slidenum">
              <a:rPr lang="en-US" smtClean="0"/>
              <a:t>‹#›</a:t>
            </a:fld>
            <a:endParaRPr lang="en-US"/>
          </a:p>
        </p:txBody>
      </p:sp>
    </p:spTree>
    <p:extLst>
      <p:ext uri="{BB962C8B-B14F-4D97-AF65-F5344CB8AC3E}">
        <p14:creationId xmlns:p14="http://schemas.microsoft.com/office/powerpoint/2010/main" val="312251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5136-D7FF-4E0E-8E3D-E2D6EE5C11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1ECA5D-0BB0-4236-BF5A-D639F7962A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30191C-2F34-4D65-BAC3-AFBE97A1F37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442C8-B8E4-4939-BFAA-DFE15844B4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3033F8-F705-4003-92E3-C75113934C9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A94C17-3C54-4448-B7FD-915642597B48}"/>
              </a:ext>
            </a:extLst>
          </p:cNvPr>
          <p:cNvSpPr>
            <a:spLocks noGrp="1"/>
          </p:cNvSpPr>
          <p:nvPr>
            <p:ph type="dt" sz="half" idx="10"/>
          </p:nvPr>
        </p:nvSpPr>
        <p:spPr/>
        <p:txBody>
          <a:bodyPr/>
          <a:lstStyle/>
          <a:p>
            <a:fld id="{7CD8582D-8017-4DAA-9392-631E659BE105}" type="datetimeFigureOut">
              <a:rPr lang="en-US" smtClean="0"/>
              <a:t>12/16/2017</a:t>
            </a:fld>
            <a:endParaRPr lang="en-US"/>
          </a:p>
        </p:txBody>
      </p:sp>
      <p:sp>
        <p:nvSpPr>
          <p:cNvPr id="8" name="Footer Placeholder 7">
            <a:extLst>
              <a:ext uri="{FF2B5EF4-FFF2-40B4-BE49-F238E27FC236}">
                <a16:creationId xmlns:a16="http://schemas.microsoft.com/office/drawing/2014/main" id="{249D0632-B342-4F1A-9EE4-0178B9D2B0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452A91-403A-4FB1-ABE1-63EF0281DA0C}"/>
              </a:ext>
            </a:extLst>
          </p:cNvPr>
          <p:cNvSpPr>
            <a:spLocks noGrp="1"/>
          </p:cNvSpPr>
          <p:nvPr>
            <p:ph type="sldNum" sz="quarter" idx="12"/>
          </p:nvPr>
        </p:nvSpPr>
        <p:spPr/>
        <p:txBody>
          <a:bodyPr/>
          <a:lstStyle/>
          <a:p>
            <a:fld id="{BF01B66F-E1CB-4746-92D2-C5D641CE4C2E}" type="slidenum">
              <a:rPr lang="en-US" smtClean="0"/>
              <a:t>‹#›</a:t>
            </a:fld>
            <a:endParaRPr lang="en-US"/>
          </a:p>
        </p:txBody>
      </p:sp>
    </p:spTree>
    <p:extLst>
      <p:ext uri="{BB962C8B-B14F-4D97-AF65-F5344CB8AC3E}">
        <p14:creationId xmlns:p14="http://schemas.microsoft.com/office/powerpoint/2010/main" val="250819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C2CA-9901-45E5-81E9-C8C310FCFB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A5BE46-EEE1-4200-9ECF-6E0DE05A7B35}"/>
              </a:ext>
            </a:extLst>
          </p:cNvPr>
          <p:cNvSpPr>
            <a:spLocks noGrp="1"/>
          </p:cNvSpPr>
          <p:nvPr>
            <p:ph type="dt" sz="half" idx="10"/>
          </p:nvPr>
        </p:nvSpPr>
        <p:spPr/>
        <p:txBody>
          <a:bodyPr/>
          <a:lstStyle/>
          <a:p>
            <a:fld id="{7CD8582D-8017-4DAA-9392-631E659BE105}" type="datetimeFigureOut">
              <a:rPr lang="en-US" smtClean="0"/>
              <a:t>12/16/2017</a:t>
            </a:fld>
            <a:endParaRPr lang="en-US"/>
          </a:p>
        </p:txBody>
      </p:sp>
      <p:sp>
        <p:nvSpPr>
          <p:cNvPr id="4" name="Footer Placeholder 3">
            <a:extLst>
              <a:ext uri="{FF2B5EF4-FFF2-40B4-BE49-F238E27FC236}">
                <a16:creationId xmlns:a16="http://schemas.microsoft.com/office/drawing/2014/main" id="{C1E59834-9A39-4B30-B15E-B5530B231D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345637-FFD1-470D-99B7-283EBD164923}"/>
              </a:ext>
            </a:extLst>
          </p:cNvPr>
          <p:cNvSpPr>
            <a:spLocks noGrp="1"/>
          </p:cNvSpPr>
          <p:nvPr>
            <p:ph type="sldNum" sz="quarter" idx="12"/>
          </p:nvPr>
        </p:nvSpPr>
        <p:spPr/>
        <p:txBody>
          <a:bodyPr/>
          <a:lstStyle/>
          <a:p>
            <a:fld id="{BF01B66F-E1CB-4746-92D2-C5D641CE4C2E}" type="slidenum">
              <a:rPr lang="en-US" smtClean="0"/>
              <a:t>‹#›</a:t>
            </a:fld>
            <a:endParaRPr lang="en-US"/>
          </a:p>
        </p:txBody>
      </p:sp>
    </p:spTree>
    <p:extLst>
      <p:ext uri="{BB962C8B-B14F-4D97-AF65-F5344CB8AC3E}">
        <p14:creationId xmlns:p14="http://schemas.microsoft.com/office/powerpoint/2010/main" val="2865357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EF3439-9625-4203-B35F-B2AA4CAB0851}"/>
              </a:ext>
            </a:extLst>
          </p:cNvPr>
          <p:cNvSpPr>
            <a:spLocks noGrp="1"/>
          </p:cNvSpPr>
          <p:nvPr>
            <p:ph type="dt" sz="half" idx="10"/>
          </p:nvPr>
        </p:nvSpPr>
        <p:spPr/>
        <p:txBody>
          <a:bodyPr/>
          <a:lstStyle/>
          <a:p>
            <a:fld id="{7CD8582D-8017-4DAA-9392-631E659BE105}" type="datetimeFigureOut">
              <a:rPr lang="en-US" smtClean="0"/>
              <a:t>12/16/2017</a:t>
            </a:fld>
            <a:endParaRPr lang="en-US"/>
          </a:p>
        </p:txBody>
      </p:sp>
      <p:sp>
        <p:nvSpPr>
          <p:cNvPr id="3" name="Footer Placeholder 2">
            <a:extLst>
              <a:ext uri="{FF2B5EF4-FFF2-40B4-BE49-F238E27FC236}">
                <a16:creationId xmlns:a16="http://schemas.microsoft.com/office/drawing/2014/main" id="{CD45032A-257B-4988-AF69-EA63D49EAF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D0581E-9EA5-407C-91DB-2347547B41D5}"/>
              </a:ext>
            </a:extLst>
          </p:cNvPr>
          <p:cNvSpPr>
            <a:spLocks noGrp="1"/>
          </p:cNvSpPr>
          <p:nvPr>
            <p:ph type="sldNum" sz="quarter" idx="12"/>
          </p:nvPr>
        </p:nvSpPr>
        <p:spPr/>
        <p:txBody>
          <a:bodyPr/>
          <a:lstStyle/>
          <a:p>
            <a:fld id="{BF01B66F-E1CB-4746-92D2-C5D641CE4C2E}" type="slidenum">
              <a:rPr lang="en-US" smtClean="0"/>
              <a:t>‹#›</a:t>
            </a:fld>
            <a:endParaRPr lang="en-US"/>
          </a:p>
        </p:txBody>
      </p:sp>
    </p:spTree>
    <p:extLst>
      <p:ext uri="{BB962C8B-B14F-4D97-AF65-F5344CB8AC3E}">
        <p14:creationId xmlns:p14="http://schemas.microsoft.com/office/powerpoint/2010/main" val="220536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3931B-878D-45B6-8632-B8898AEC9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B14FDD-56F4-490B-B9F9-DAF3682AB8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AFE8F4-D189-4E14-A1FA-C7DE8802F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589ED2-4DBD-4C6F-A101-60AFDAF1AF22}"/>
              </a:ext>
            </a:extLst>
          </p:cNvPr>
          <p:cNvSpPr>
            <a:spLocks noGrp="1"/>
          </p:cNvSpPr>
          <p:nvPr>
            <p:ph type="dt" sz="half" idx="10"/>
          </p:nvPr>
        </p:nvSpPr>
        <p:spPr/>
        <p:txBody>
          <a:bodyPr/>
          <a:lstStyle/>
          <a:p>
            <a:fld id="{7CD8582D-8017-4DAA-9392-631E659BE105}" type="datetimeFigureOut">
              <a:rPr lang="en-US" smtClean="0"/>
              <a:t>12/16/2017</a:t>
            </a:fld>
            <a:endParaRPr lang="en-US"/>
          </a:p>
        </p:txBody>
      </p:sp>
      <p:sp>
        <p:nvSpPr>
          <p:cNvPr id="6" name="Footer Placeholder 5">
            <a:extLst>
              <a:ext uri="{FF2B5EF4-FFF2-40B4-BE49-F238E27FC236}">
                <a16:creationId xmlns:a16="http://schemas.microsoft.com/office/drawing/2014/main" id="{C7F57495-6175-4B0A-93E6-C88B5A616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DCAD4-5731-4895-8B1B-4ACF9452949D}"/>
              </a:ext>
            </a:extLst>
          </p:cNvPr>
          <p:cNvSpPr>
            <a:spLocks noGrp="1"/>
          </p:cNvSpPr>
          <p:nvPr>
            <p:ph type="sldNum" sz="quarter" idx="12"/>
          </p:nvPr>
        </p:nvSpPr>
        <p:spPr/>
        <p:txBody>
          <a:bodyPr/>
          <a:lstStyle/>
          <a:p>
            <a:fld id="{BF01B66F-E1CB-4746-92D2-C5D641CE4C2E}" type="slidenum">
              <a:rPr lang="en-US" smtClean="0"/>
              <a:t>‹#›</a:t>
            </a:fld>
            <a:endParaRPr lang="en-US"/>
          </a:p>
        </p:txBody>
      </p:sp>
    </p:spTree>
    <p:extLst>
      <p:ext uri="{BB962C8B-B14F-4D97-AF65-F5344CB8AC3E}">
        <p14:creationId xmlns:p14="http://schemas.microsoft.com/office/powerpoint/2010/main" val="178393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D5788-0F2F-441D-9F16-D3904AA860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693F06-2915-45FD-8B05-BCCAC0E1A3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EA8FA7-C8E0-4326-ABD7-D6A1C0DB7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74EAF9-952E-47B0-813D-C74ABB70AC7E}"/>
              </a:ext>
            </a:extLst>
          </p:cNvPr>
          <p:cNvSpPr>
            <a:spLocks noGrp="1"/>
          </p:cNvSpPr>
          <p:nvPr>
            <p:ph type="dt" sz="half" idx="10"/>
          </p:nvPr>
        </p:nvSpPr>
        <p:spPr/>
        <p:txBody>
          <a:bodyPr/>
          <a:lstStyle/>
          <a:p>
            <a:fld id="{7CD8582D-8017-4DAA-9392-631E659BE105}" type="datetimeFigureOut">
              <a:rPr lang="en-US" smtClean="0"/>
              <a:t>12/16/2017</a:t>
            </a:fld>
            <a:endParaRPr lang="en-US"/>
          </a:p>
        </p:txBody>
      </p:sp>
      <p:sp>
        <p:nvSpPr>
          <p:cNvPr id="6" name="Footer Placeholder 5">
            <a:extLst>
              <a:ext uri="{FF2B5EF4-FFF2-40B4-BE49-F238E27FC236}">
                <a16:creationId xmlns:a16="http://schemas.microsoft.com/office/drawing/2014/main" id="{56985463-2000-472A-9517-13E24FF4CE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2799B8-69DF-479D-8578-7A225C0149A3}"/>
              </a:ext>
            </a:extLst>
          </p:cNvPr>
          <p:cNvSpPr>
            <a:spLocks noGrp="1"/>
          </p:cNvSpPr>
          <p:nvPr>
            <p:ph type="sldNum" sz="quarter" idx="12"/>
          </p:nvPr>
        </p:nvSpPr>
        <p:spPr/>
        <p:txBody>
          <a:bodyPr/>
          <a:lstStyle/>
          <a:p>
            <a:fld id="{BF01B66F-E1CB-4746-92D2-C5D641CE4C2E}" type="slidenum">
              <a:rPr lang="en-US" smtClean="0"/>
              <a:t>‹#›</a:t>
            </a:fld>
            <a:endParaRPr lang="en-US"/>
          </a:p>
        </p:txBody>
      </p:sp>
    </p:spTree>
    <p:extLst>
      <p:ext uri="{BB962C8B-B14F-4D97-AF65-F5344CB8AC3E}">
        <p14:creationId xmlns:p14="http://schemas.microsoft.com/office/powerpoint/2010/main" val="2740547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75000"/>
                <a:lumOff val="25000"/>
              </a:schemeClr>
            </a:gs>
            <a:gs pos="23000">
              <a:schemeClr val="tx1">
                <a:lumMod val="75000"/>
                <a:lumOff val="25000"/>
              </a:schemeClr>
            </a:gs>
            <a:gs pos="69000">
              <a:schemeClr val="tx1">
                <a:lumMod val="85000"/>
                <a:lumOff val="15000"/>
              </a:schemeClr>
            </a:gs>
            <a:gs pos="97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FF415E-170B-4CE6-BB12-9D797B2460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899F08-739C-40F5-AED3-FD8288FAEF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A4B7D-4DEB-4F93-BE7C-D85CCBDAFD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8582D-8017-4DAA-9392-631E659BE105}" type="datetimeFigureOut">
              <a:rPr lang="en-US" smtClean="0"/>
              <a:t>12/16/2017</a:t>
            </a:fld>
            <a:endParaRPr lang="en-US"/>
          </a:p>
        </p:txBody>
      </p:sp>
      <p:sp>
        <p:nvSpPr>
          <p:cNvPr id="5" name="Footer Placeholder 4">
            <a:extLst>
              <a:ext uri="{FF2B5EF4-FFF2-40B4-BE49-F238E27FC236}">
                <a16:creationId xmlns:a16="http://schemas.microsoft.com/office/drawing/2014/main" id="{75793F0C-37AE-48D6-92CC-E7BCE88DA8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E06DD2-B07F-4A93-8FD2-ED73B93757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1B66F-E1CB-4746-92D2-C5D641CE4C2E}" type="slidenum">
              <a:rPr lang="en-US" smtClean="0"/>
              <a:t>‹#›</a:t>
            </a:fld>
            <a:endParaRPr lang="en-US"/>
          </a:p>
        </p:txBody>
      </p:sp>
    </p:spTree>
    <p:extLst>
      <p:ext uri="{BB962C8B-B14F-4D97-AF65-F5344CB8AC3E}">
        <p14:creationId xmlns:p14="http://schemas.microsoft.com/office/powerpoint/2010/main" val="131152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006F-B843-48B3-B0D0-68D9F83EA2C9}"/>
              </a:ext>
            </a:extLst>
          </p:cNvPr>
          <p:cNvSpPr>
            <a:spLocks noGrp="1"/>
          </p:cNvSpPr>
          <p:nvPr>
            <p:ph type="ctrTitle"/>
          </p:nvPr>
        </p:nvSpPr>
        <p:spPr>
          <a:xfrm>
            <a:off x="230898" y="267160"/>
            <a:ext cx="2823410" cy="4236661"/>
          </a:xfrm>
        </p:spPr>
        <p:txBody>
          <a:bodyPr>
            <a:noAutofit/>
          </a:bodyPr>
          <a:lstStyle/>
          <a:p>
            <a:r>
              <a:rPr lang="en-US" sz="9600" cap="small" dirty="0">
                <a:solidFill>
                  <a:srgbClr val="F5AE14"/>
                </a:solidFill>
                <a:latin typeface="Bodoni MT Condensed" panose="02070606080606020203" pitchFamily="18" charset="0"/>
              </a:rPr>
              <a:t>He</a:t>
            </a:r>
            <a:br>
              <a:rPr lang="en-US" sz="9600" cap="small" dirty="0">
                <a:solidFill>
                  <a:srgbClr val="F5AE14"/>
                </a:solidFill>
                <a:latin typeface="Bodoni MT Condensed" panose="02070606080606020203" pitchFamily="18" charset="0"/>
              </a:rPr>
            </a:br>
            <a:r>
              <a:rPr lang="en-US" sz="9600" cap="small" dirty="0">
                <a:solidFill>
                  <a:srgbClr val="F5AE14"/>
                </a:solidFill>
                <a:latin typeface="Bodoni MT Condensed" panose="02070606080606020203" pitchFamily="18" charset="0"/>
              </a:rPr>
              <a:t>Became</a:t>
            </a:r>
            <a:br>
              <a:rPr lang="en-US" sz="9600" cap="small" dirty="0">
                <a:solidFill>
                  <a:srgbClr val="F5AE14"/>
                </a:solidFill>
                <a:latin typeface="Bodoni MT Condensed" panose="02070606080606020203" pitchFamily="18" charset="0"/>
              </a:rPr>
            </a:br>
            <a:r>
              <a:rPr lang="en-US" sz="9600" cap="small" dirty="0">
                <a:solidFill>
                  <a:srgbClr val="F5AE14"/>
                </a:solidFill>
                <a:latin typeface="Bodoni MT Condensed" panose="02070606080606020203" pitchFamily="18" charset="0"/>
              </a:rPr>
              <a:t>Poor</a:t>
            </a:r>
          </a:p>
        </p:txBody>
      </p:sp>
      <p:sp>
        <p:nvSpPr>
          <p:cNvPr id="3" name="Subtitle 2">
            <a:extLst>
              <a:ext uri="{FF2B5EF4-FFF2-40B4-BE49-F238E27FC236}">
                <a16:creationId xmlns:a16="http://schemas.microsoft.com/office/drawing/2014/main" id="{6315C221-E62B-4000-A5D2-B9B3C6DFCB68}"/>
              </a:ext>
            </a:extLst>
          </p:cNvPr>
          <p:cNvSpPr>
            <a:spLocks noGrp="1"/>
          </p:cNvSpPr>
          <p:nvPr>
            <p:ph type="subTitle" idx="1"/>
          </p:nvPr>
        </p:nvSpPr>
        <p:spPr>
          <a:xfrm>
            <a:off x="9063788" y="2002797"/>
            <a:ext cx="2662991" cy="4022558"/>
          </a:xfrm>
        </p:spPr>
        <p:txBody>
          <a:bodyPr>
            <a:noAutofit/>
          </a:bodyPr>
          <a:lstStyle/>
          <a:p>
            <a:r>
              <a:rPr lang="en-US" sz="9600" cap="small" dirty="0">
                <a:solidFill>
                  <a:srgbClr val="F5AE14"/>
                </a:solidFill>
                <a:latin typeface="Bodoni MT Condensed" panose="02070606080606020203" pitchFamily="18" charset="0"/>
              </a:rPr>
              <a:t>We</a:t>
            </a:r>
          </a:p>
          <a:p>
            <a:r>
              <a:rPr lang="en-US" sz="9600" cap="small" dirty="0">
                <a:solidFill>
                  <a:srgbClr val="F5AE14"/>
                </a:solidFill>
                <a:latin typeface="Bodoni MT Condensed" panose="02070606080606020203" pitchFamily="18" charset="0"/>
              </a:rPr>
              <a:t>Became</a:t>
            </a:r>
          </a:p>
          <a:p>
            <a:r>
              <a:rPr lang="en-US" sz="9600" cap="small" dirty="0">
                <a:solidFill>
                  <a:srgbClr val="F5AE14"/>
                </a:solidFill>
                <a:latin typeface="Bodoni MT Condensed" panose="02070606080606020203" pitchFamily="18" charset="0"/>
              </a:rPr>
              <a:t>Rich</a:t>
            </a:r>
          </a:p>
        </p:txBody>
      </p:sp>
      <p:pic>
        <p:nvPicPr>
          <p:cNvPr id="5" name="Picture 4">
            <a:extLst>
              <a:ext uri="{FF2B5EF4-FFF2-40B4-BE49-F238E27FC236}">
                <a16:creationId xmlns:a16="http://schemas.microsoft.com/office/drawing/2014/main" id="{569ED5AE-84B8-4A4A-841D-83F93283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051" y="670718"/>
            <a:ext cx="5354637" cy="5354637"/>
          </a:xfrm>
          <a:prstGeom prst="rect">
            <a:avLst/>
          </a:prstGeom>
        </p:spPr>
      </p:pic>
      <p:sp>
        <p:nvSpPr>
          <p:cNvPr id="6" name="TextBox 5">
            <a:extLst>
              <a:ext uri="{FF2B5EF4-FFF2-40B4-BE49-F238E27FC236}">
                <a16:creationId xmlns:a16="http://schemas.microsoft.com/office/drawing/2014/main" id="{812DC01B-067F-42D1-BDD4-C755A7FC9737}"/>
              </a:ext>
            </a:extLst>
          </p:cNvPr>
          <p:cNvSpPr txBox="1"/>
          <p:nvPr/>
        </p:nvSpPr>
        <p:spPr>
          <a:xfrm>
            <a:off x="465221" y="5771783"/>
            <a:ext cx="3777060" cy="707886"/>
          </a:xfrm>
          <a:prstGeom prst="rect">
            <a:avLst/>
          </a:prstGeom>
          <a:noFill/>
        </p:spPr>
        <p:txBody>
          <a:bodyPr wrap="none" rtlCol="0">
            <a:spAutoFit/>
          </a:bodyPr>
          <a:lstStyle/>
          <a:p>
            <a:r>
              <a:rPr lang="en-US" sz="4000" b="1" dirty="0">
                <a:solidFill>
                  <a:schemeClr val="bg1"/>
                </a:solidFill>
              </a:rPr>
              <a:t>2 Corinthians 8:9</a:t>
            </a:r>
          </a:p>
        </p:txBody>
      </p:sp>
    </p:spTree>
    <p:extLst>
      <p:ext uri="{BB962C8B-B14F-4D97-AF65-F5344CB8AC3E}">
        <p14:creationId xmlns:p14="http://schemas.microsoft.com/office/powerpoint/2010/main" val="1501791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006F-B843-48B3-B0D0-68D9F83EA2C9}"/>
              </a:ext>
            </a:extLst>
          </p:cNvPr>
          <p:cNvSpPr>
            <a:spLocks noGrp="1"/>
          </p:cNvSpPr>
          <p:nvPr>
            <p:ph type="ctrTitle"/>
          </p:nvPr>
        </p:nvSpPr>
        <p:spPr>
          <a:xfrm>
            <a:off x="230897" y="267160"/>
            <a:ext cx="5239461" cy="4236661"/>
          </a:xfrm>
        </p:spPr>
        <p:txBody>
          <a:bodyPr anchor="t">
            <a:noAutofit/>
          </a:bodyPr>
          <a:lstStyle/>
          <a:p>
            <a:r>
              <a:rPr lang="en-US" sz="9600" cap="small" dirty="0">
                <a:solidFill>
                  <a:srgbClr val="F5AE14"/>
                </a:solidFill>
                <a:latin typeface="Bodoni MT Condensed" panose="02070606080606020203" pitchFamily="18" charset="0"/>
              </a:rPr>
              <a:t>Conclusion</a:t>
            </a:r>
          </a:p>
        </p:txBody>
      </p:sp>
      <p:sp>
        <p:nvSpPr>
          <p:cNvPr id="3" name="Subtitle 2">
            <a:extLst>
              <a:ext uri="{FF2B5EF4-FFF2-40B4-BE49-F238E27FC236}">
                <a16:creationId xmlns:a16="http://schemas.microsoft.com/office/drawing/2014/main" id="{6315C221-E62B-4000-A5D2-B9B3C6DFCB68}"/>
              </a:ext>
            </a:extLst>
          </p:cNvPr>
          <p:cNvSpPr>
            <a:spLocks noGrp="1"/>
          </p:cNvSpPr>
          <p:nvPr>
            <p:ph type="subTitle" idx="1"/>
          </p:nvPr>
        </p:nvSpPr>
        <p:spPr>
          <a:xfrm>
            <a:off x="6096000" y="595423"/>
            <a:ext cx="5630779" cy="5826642"/>
          </a:xfrm>
        </p:spPr>
        <p:txBody>
          <a:bodyPr>
            <a:noAutofit/>
          </a:bodyPr>
          <a:lstStyle/>
          <a:p>
            <a:r>
              <a:rPr lang="en-US" sz="4800" dirty="0">
                <a:solidFill>
                  <a:schemeClr val="bg1"/>
                </a:solidFill>
              </a:rPr>
              <a:t>God furnishes us with the ability to do His will (cf. 9:8)</a:t>
            </a:r>
          </a:p>
          <a:p>
            <a:endParaRPr lang="en-US" sz="2000" dirty="0">
              <a:solidFill>
                <a:schemeClr val="bg1"/>
              </a:solidFill>
            </a:endParaRPr>
          </a:p>
          <a:p>
            <a:r>
              <a:rPr lang="en-US" sz="5400" b="1" dirty="0">
                <a:solidFill>
                  <a:srgbClr val="F5AE14"/>
                </a:solidFill>
              </a:rPr>
              <a:t>Jesus gave everything!</a:t>
            </a:r>
          </a:p>
          <a:p>
            <a:endParaRPr lang="en-US" sz="2000" dirty="0">
              <a:solidFill>
                <a:schemeClr val="bg1"/>
              </a:solidFill>
            </a:endParaRPr>
          </a:p>
          <a:p>
            <a:r>
              <a:rPr lang="en-US" sz="8000" cap="small" dirty="0">
                <a:solidFill>
                  <a:schemeClr val="bg1"/>
                </a:solidFill>
                <a:latin typeface="Bodoni MT Condensed" panose="02070606080606020203" pitchFamily="18" charset="0"/>
              </a:rPr>
              <a:t>Follow His example</a:t>
            </a:r>
          </a:p>
        </p:txBody>
      </p:sp>
      <p:pic>
        <p:nvPicPr>
          <p:cNvPr id="5" name="Picture 4">
            <a:extLst>
              <a:ext uri="{FF2B5EF4-FFF2-40B4-BE49-F238E27FC236}">
                <a16:creationId xmlns:a16="http://schemas.microsoft.com/office/drawing/2014/main" id="{569ED5AE-84B8-4A4A-841D-83F93283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51" y="1857268"/>
            <a:ext cx="4313615" cy="4313615"/>
          </a:xfrm>
          <a:prstGeom prst="rect">
            <a:avLst/>
          </a:prstGeom>
        </p:spPr>
      </p:pic>
    </p:spTree>
    <p:extLst>
      <p:ext uri="{BB962C8B-B14F-4D97-AF65-F5344CB8AC3E}">
        <p14:creationId xmlns:p14="http://schemas.microsoft.com/office/powerpoint/2010/main" val="37286140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4FB85-AE7C-48A3-8BF8-7A9482B3A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3376" y="285708"/>
            <a:ext cx="1783724" cy="1783724"/>
          </a:xfrm>
          <a:prstGeom prst="rect">
            <a:avLst/>
          </a:prstGeom>
        </p:spPr>
      </p:pic>
      <p:sp>
        <p:nvSpPr>
          <p:cNvPr id="2" name="Title 1">
            <a:extLst>
              <a:ext uri="{FF2B5EF4-FFF2-40B4-BE49-F238E27FC236}">
                <a16:creationId xmlns:a16="http://schemas.microsoft.com/office/drawing/2014/main" id="{DE8A5392-38A0-4718-AB0B-AA02FEB3722D}"/>
              </a:ext>
            </a:extLst>
          </p:cNvPr>
          <p:cNvSpPr>
            <a:spLocks noGrp="1"/>
          </p:cNvSpPr>
          <p:nvPr>
            <p:ph type="title"/>
          </p:nvPr>
        </p:nvSpPr>
        <p:spPr>
          <a:xfrm>
            <a:off x="564900" y="176463"/>
            <a:ext cx="10788900" cy="1219199"/>
          </a:xfrm>
        </p:spPr>
        <p:txBody>
          <a:bodyPr>
            <a:normAutofit/>
          </a:bodyPr>
          <a:lstStyle/>
          <a:p>
            <a:r>
              <a:rPr lang="en-US" sz="7200" cap="small" dirty="0">
                <a:solidFill>
                  <a:srgbClr val="F5AE14"/>
                </a:solidFill>
                <a:latin typeface="Bodoni MT Condensed" panose="02070606080606020203" pitchFamily="18" charset="0"/>
              </a:rPr>
              <a:t>Reminders of Our Riches</a:t>
            </a:r>
          </a:p>
        </p:txBody>
      </p:sp>
      <p:sp>
        <p:nvSpPr>
          <p:cNvPr id="3" name="Content Placeholder 2">
            <a:extLst>
              <a:ext uri="{FF2B5EF4-FFF2-40B4-BE49-F238E27FC236}">
                <a16:creationId xmlns:a16="http://schemas.microsoft.com/office/drawing/2014/main" id="{30F2AEA8-DBAC-4CF3-9FF8-4B0FDAF6AEB8}"/>
              </a:ext>
            </a:extLst>
          </p:cNvPr>
          <p:cNvSpPr>
            <a:spLocks noGrp="1"/>
          </p:cNvSpPr>
          <p:nvPr>
            <p:ph sz="half" idx="1"/>
          </p:nvPr>
        </p:nvSpPr>
        <p:spPr>
          <a:xfrm>
            <a:off x="336884" y="1395663"/>
            <a:ext cx="5682916" cy="5101390"/>
          </a:xfrm>
        </p:spPr>
        <p:txBody>
          <a:bodyPr>
            <a:noAutofit/>
          </a:bodyPr>
          <a:lstStyle/>
          <a:p>
            <a:pPr marL="0" indent="0" algn="ctr">
              <a:buNone/>
            </a:pPr>
            <a:r>
              <a:rPr lang="en-US" sz="4400" b="1" dirty="0">
                <a:solidFill>
                  <a:schemeClr val="bg1"/>
                </a:solidFill>
              </a:rPr>
              <a:t>Comfort in Affliction</a:t>
            </a:r>
            <a:br>
              <a:rPr lang="en-US" sz="4400" b="1" dirty="0">
                <a:solidFill>
                  <a:schemeClr val="bg1"/>
                </a:solidFill>
              </a:rPr>
            </a:br>
            <a:r>
              <a:rPr lang="en-US" sz="4000" dirty="0">
                <a:solidFill>
                  <a:schemeClr val="bg1"/>
                </a:solidFill>
              </a:rPr>
              <a:t>(1:3-7)</a:t>
            </a:r>
          </a:p>
        </p:txBody>
      </p:sp>
      <p:sp>
        <p:nvSpPr>
          <p:cNvPr id="9" name="Content Placeholder 8">
            <a:extLst>
              <a:ext uri="{FF2B5EF4-FFF2-40B4-BE49-F238E27FC236}">
                <a16:creationId xmlns:a16="http://schemas.microsoft.com/office/drawing/2014/main" id="{F3B113A1-CA49-4B95-B3A8-6D2DD1B961D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258503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4FB85-AE7C-48A3-8BF8-7A9482B3A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3376" y="285708"/>
            <a:ext cx="1783724" cy="1783724"/>
          </a:xfrm>
          <a:prstGeom prst="rect">
            <a:avLst/>
          </a:prstGeom>
        </p:spPr>
      </p:pic>
      <p:sp>
        <p:nvSpPr>
          <p:cNvPr id="2" name="Title 1">
            <a:extLst>
              <a:ext uri="{FF2B5EF4-FFF2-40B4-BE49-F238E27FC236}">
                <a16:creationId xmlns:a16="http://schemas.microsoft.com/office/drawing/2014/main" id="{DE8A5392-38A0-4718-AB0B-AA02FEB3722D}"/>
              </a:ext>
            </a:extLst>
          </p:cNvPr>
          <p:cNvSpPr>
            <a:spLocks noGrp="1"/>
          </p:cNvSpPr>
          <p:nvPr>
            <p:ph type="title"/>
          </p:nvPr>
        </p:nvSpPr>
        <p:spPr>
          <a:xfrm>
            <a:off x="564900" y="176463"/>
            <a:ext cx="10788900" cy="1219199"/>
          </a:xfrm>
        </p:spPr>
        <p:txBody>
          <a:bodyPr>
            <a:normAutofit/>
          </a:bodyPr>
          <a:lstStyle/>
          <a:p>
            <a:r>
              <a:rPr lang="en-US" sz="7200" cap="small" dirty="0">
                <a:solidFill>
                  <a:srgbClr val="F5AE14"/>
                </a:solidFill>
                <a:latin typeface="Bodoni MT Condensed" panose="02070606080606020203" pitchFamily="18" charset="0"/>
              </a:rPr>
              <a:t>Reminders of Our Riches</a:t>
            </a:r>
          </a:p>
        </p:txBody>
      </p:sp>
      <p:sp>
        <p:nvSpPr>
          <p:cNvPr id="3" name="Content Placeholder 2">
            <a:extLst>
              <a:ext uri="{FF2B5EF4-FFF2-40B4-BE49-F238E27FC236}">
                <a16:creationId xmlns:a16="http://schemas.microsoft.com/office/drawing/2014/main" id="{30F2AEA8-DBAC-4CF3-9FF8-4B0FDAF6AEB8}"/>
              </a:ext>
            </a:extLst>
          </p:cNvPr>
          <p:cNvSpPr>
            <a:spLocks noGrp="1"/>
          </p:cNvSpPr>
          <p:nvPr>
            <p:ph sz="half" idx="1"/>
          </p:nvPr>
        </p:nvSpPr>
        <p:spPr>
          <a:xfrm>
            <a:off x="336884" y="1395663"/>
            <a:ext cx="5682916" cy="5101390"/>
          </a:xfrm>
        </p:spPr>
        <p:txBody>
          <a:bodyPr>
            <a:noAutofit/>
          </a:bodyPr>
          <a:lstStyle/>
          <a:p>
            <a:pPr marL="0" indent="0" algn="ctr">
              <a:buNone/>
            </a:pPr>
            <a:r>
              <a:rPr lang="en-US" sz="4400" b="1" dirty="0">
                <a:solidFill>
                  <a:schemeClr val="bg1"/>
                </a:solidFill>
              </a:rPr>
              <a:t>Comfort in Affliction</a:t>
            </a:r>
            <a:br>
              <a:rPr lang="en-US" sz="4400" b="1" dirty="0">
                <a:solidFill>
                  <a:schemeClr val="bg1"/>
                </a:solidFill>
              </a:rPr>
            </a:br>
            <a:r>
              <a:rPr lang="en-US" sz="4000" dirty="0">
                <a:solidFill>
                  <a:schemeClr val="bg1"/>
                </a:solidFill>
              </a:rPr>
              <a:t>(1:3-7)</a:t>
            </a:r>
          </a:p>
          <a:p>
            <a:pPr marL="0" indent="0" algn="ctr">
              <a:buNone/>
            </a:pPr>
            <a:r>
              <a:rPr lang="en-US" sz="4400" b="1" dirty="0">
                <a:solidFill>
                  <a:schemeClr val="bg1"/>
                </a:solidFill>
              </a:rPr>
              <a:t>Renewed Inward Man</a:t>
            </a:r>
            <a:br>
              <a:rPr lang="en-US" sz="4400" b="1" dirty="0">
                <a:solidFill>
                  <a:schemeClr val="bg1"/>
                </a:solidFill>
              </a:rPr>
            </a:br>
            <a:r>
              <a:rPr lang="en-US" sz="4000" dirty="0">
                <a:solidFill>
                  <a:schemeClr val="bg1"/>
                </a:solidFill>
              </a:rPr>
              <a:t>(4:16)</a:t>
            </a:r>
          </a:p>
        </p:txBody>
      </p:sp>
      <p:sp>
        <p:nvSpPr>
          <p:cNvPr id="8" name="Content Placeholder 7">
            <a:extLst>
              <a:ext uri="{FF2B5EF4-FFF2-40B4-BE49-F238E27FC236}">
                <a16:creationId xmlns:a16="http://schemas.microsoft.com/office/drawing/2014/main" id="{81BF2E13-E43D-4B77-B5FE-5F42856EE83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09831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4FB85-AE7C-48A3-8BF8-7A9482B3A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3376" y="285708"/>
            <a:ext cx="1783724" cy="1783724"/>
          </a:xfrm>
          <a:prstGeom prst="rect">
            <a:avLst/>
          </a:prstGeom>
        </p:spPr>
      </p:pic>
      <p:sp>
        <p:nvSpPr>
          <p:cNvPr id="2" name="Title 1">
            <a:extLst>
              <a:ext uri="{FF2B5EF4-FFF2-40B4-BE49-F238E27FC236}">
                <a16:creationId xmlns:a16="http://schemas.microsoft.com/office/drawing/2014/main" id="{DE8A5392-38A0-4718-AB0B-AA02FEB3722D}"/>
              </a:ext>
            </a:extLst>
          </p:cNvPr>
          <p:cNvSpPr>
            <a:spLocks noGrp="1"/>
          </p:cNvSpPr>
          <p:nvPr>
            <p:ph type="title"/>
          </p:nvPr>
        </p:nvSpPr>
        <p:spPr>
          <a:xfrm>
            <a:off x="564900" y="176463"/>
            <a:ext cx="10788900" cy="1219199"/>
          </a:xfrm>
        </p:spPr>
        <p:txBody>
          <a:bodyPr>
            <a:normAutofit/>
          </a:bodyPr>
          <a:lstStyle/>
          <a:p>
            <a:r>
              <a:rPr lang="en-US" sz="7200" cap="small" dirty="0">
                <a:solidFill>
                  <a:srgbClr val="F5AE14"/>
                </a:solidFill>
                <a:latin typeface="Bodoni MT Condensed" panose="02070606080606020203" pitchFamily="18" charset="0"/>
              </a:rPr>
              <a:t>Reminders of Our Riches</a:t>
            </a:r>
          </a:p>
        </p:txBody>
      </p:sp>
      <p:sp>
        <p:nvSpPr>
          <p:cNvPr id="3" name="Content Placeholder 2">
            <a:extLst>
              <a:ext uri="{FF2B5EF4-FFF2-40B4-BE49-F238E27FC236}">
                <a16:creationId xmlns:a16="http://schemas.microsoft.com/office/drawing/2014/main" id="{30F2AEA8-DBAC-4CF3-9FF8-4B0FDAF6AEB8}"/>
              </a:ext>
            </a:extLst>
          </p:cNvPr>
          <p:cNvSpPr>
            <a:spLocks noGrp="1"/>
          </p:cNvSpPr>
          <p:nvPr>
            <p:ph sz="half" idx="1"/>
          </p:nvPr>
        </p:nvSpPr>
        <p:spPr>
          <a:xfrm>
            <a:off x="336884" y="1395663"/>
            <a:ext cx="5682916" cy="5101390"/>
          </a:xfrm>
        </p:spPr>
        <p:txBody>
          <a:bodyPr>
            <a:noAutofit/>
          </a:bodyPr>
          <a:lstStyle/>
          <a:p>
            <a:pPr marL="0" indent="0" algn="ctr">
              <a:buNone/>
            </a:pPr>
            <a:r>
              <a:rPr lang="en-US" sz="4400" b="1" dirty="0">
                <a:solidFill>
                  <a:schemeClr val="bg1"/>
                </a:solidFill>
              </a:rPr>
              <a:t>Comfort in Affliction</a:t>
            </a:r>
            <a:br>
              <a:rPr lang="en-US" sz="4400" b="1" dirty="0">
                <a:solidFill>
                  <a:schemeClr val="bg1"/>
                </a:solidFill>
              </a:rPr>
            </a:br>
            <a:r>
              <a:rPr lang="en-US" sz="4000" dirty="0">
                <a:solidFill>
                  <a:schemeClr val="bg1"/>
                </a:solidFill>
              </a:rPr>
              <a:t>(1:3-7)</a:t>
            </a:r>
          </a:p>
          <a:p>
            <a:pPr marL="0" indent="0" algn="ctr">
              <a:buNone/>
            </a:pPr>
            <a:r>
              <a:rPr lang="en-US" sz="4400" b="1" dirty="0">
                <a:solidFill>
                  <a:schemeClr val="bg1"/>
                </a:solidFill>
              </a:rPr>
              <a:t>Renewed Inward Man</a:t>
            </a:r>
            <a:br>
              <a:rPr lang="en-US" sz="4400" b="1" dirty="0">
                <a:solidFill>
                  <a:schemeClr val="bg1"/>
                </a:solidFill>
              </a:rPr>
            </a:br>
            <a:r>
              <a:rPr lang="en-US" sz="4000" dirty="0">
                <a:solidFill>
                  <a:schemeClr val="bg1"/>
                </a:solidFill>
              </a:rPr>
              <a:t>(4:16)</a:t>
            </a:r>
          </a:p>
          <a:p>
            <a:pPr marL="0" indent="0" algn="ctr">
              <a:buNone/>
            </a:pPr>
            <a:r>
              <a:rPr lang="en-US" sz="4400" b="1" dirty="0">
                <a:solidFill>
                  <a:schemeClr val="bg1"/>
                </a:solidFill>
              </a:rPr>
              <a:t>Eternal glory awaits</a:t>
            </a:r>
            <a:br>
              <a:rPr lang="en-US" sz="4400" b="1" dirty="0">
                <a:solidFill>
                  <a:schemeClr val="bg1"/>
                </a:solidFill>
              </a:rPr>
            </a:br>
            <a:r>
              <a:rPr lang="en-US" sz="4000" dirty="0">
                <a:solidFill>
                  <a:schemeClr val="bg1"/>
                </a:solidFill>
              </a:rPr>
              <a:t>(4:17; 5:1)</a:t>
            </a:r>
          </a:p>
        </p:txBody>
      </p:sp>
      <p:sp>
        <p:nvSpPr>
          <p:cNvPr id="8" name="Content Placeholder 7">
            <a:extLst>
              <a:ext uri="{FF2B5EF4-FFF2-40B4-BE49-F238E27FC236}">
                <a16:creationId xmlns:a16="http://schemas.microsoft.com/office/drawing/2014/main" id="{16C818A4-6B8E-469F-AE96-366707973FFD}"/>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11872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4FB85-AE7C-48A3-8BF8-7A9482B3A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3376" y="285708"/>
            <a:ext cx="1783724" cy="1783724"/>
          </a:xfrm>
          <a:prstGeom prst="rect">
            <a:avLst/>
          </a:prstGeom>
        </p:spPr>
      </p:pic>
      <p:sp>
        <p:nvSpPr>
          <p:cNvPr id="2" name="Title 1">
            <a:extLst>
              <a:ext uri="{FF2B5EF4-FFF2-40B4-BE49-F238E27FC236}">
                <a16:creationId xmlns:a16="http://schemas.microsoft.com/office/drawing/2014/main" id="{DE8A5392-38A0-4718-AB0B-AA02FEB3722D}"/>
              </a:ext>
            </a:extLst>
          </p:cNvPr>
          <p:cNvSpPr>
            <a:spLocks noGrp="1"/>
          </p:cNvSpPr>
          <p:nvPr>
            <p:ph type="title"/>
          </p:nvPr>
        </p:nvSpPr>
        <p:spPr>
          <a:xfrm>
            <a:off x="564900" y="176463"/>
            <a:ext cx="10788900" cy="1219199"/>
          </a:xfrm>
        </p:spPr>
        <p:txBody>
          <a:bodyPr>
            <a:normAutofit/>
          </a:bodyPr>
          <a:lstStyle/>
          <a:p>
            <a:r>
              <a:rPr lang="en-US" sz="7200" cap="small" dirty="0">
                <a:solidFill>
                  <a:srgbClr val="F5AE14"/>
                </a:solidFill>
                <a:latin typeface="Bodoni MT Condensed" panose="02070606080606020203" pitchFamily="18" charset="0"/>
              </a:rPr>
              <a:t>Reminders of Our Riches</a:t>
            </a:r>
          </a:p>
        </p:txBody>
      </p:sp>
      <p:sp>
        <p:nvSpPr>
          <p:cNvPr id="3" name="Content Placeholder 2">
            <a:extLst>
              <a:ext uri="{FF2B5EF4-FFF2-40B4-BE49-F238E27FC236}">
                <a16:creationId xmlns:a16="http://schemas.microsoft.com/office/drawing/2014/main" id="{30F2AEA8-DBAC-4CF3-9FF8-4B0FDAF6AEB8}"/>
              </a:ext>
            </a:extLst>
          </p:cNvPr>
          <p:cNvSpPr>
            <a:spLocks noGrp="1"/>
          </p:cNvSpPr>
          <p:nvPr>
            <p:ph sz="half" idx="1"/>
          </p:nvPr>
        </p:nvSpPr>
        <p:spPr>
          <a:xfrm>
            <a:off x="336884" y="1395663"/>
            <a:ext cx="5682916" cy="5101390"/>
          </a:xfrm>
        </p:spPr>
        <p:txBody>
          <a:bodyPr>
            <a:noAutofit/>
          </a:bodyPr>
          <a:lstStyle/>
          <a:p>
            <a:pPr marL="0" indent="0" algn="ctr">
              <a:buNone/>
            </a:pPr>
            <a:r>
              <a:rPr lang="en-US" sz="4400" b="1" dirty="0">
                <a:solidFill>
                  <a:schemeClr val="bg1"/>
                </a:solidFill>
              </a:rPr>
              <a:t>Comfort in Affliction</a:t>
            </a:r>
            <a:br>
              <a:rPr lang="en-US" sz="4400" b="1" dirty="0">
                <a:solidFill>
                  <a:schemeClr val="bg1"/>
                </a:solidFill>
              </a:rPr>
            </a:br>
            <a:r>
              <a:rPr lang="en-US" sz="4000" dirty="0">
                <a:solidFill>
                  <a:schemeClr val="bg1"/>
                </a:solidFill>
              </a:rPr>
              <a:t>(1:3-7)</a:t>
            </a:r>
          </a:p>
          <a:p>
            <a:pPr marL="0" indent="0" algn="ctr">
              <a:buNone/>
            </a:pPr>
            <a:r>
              <a:rPr lang="en-US" sz="4400" b="1" dirty="0">
                <a:solidFill>
                  <a:schemeClr val="bg1"/>
                </a:solidFill>
              </a:rPr>
              <a:t>Renewed Inward Man</a:t>
            </a:r>
            <a:br>
              <a:rPr lang="en-US" sz="4400" b="1" dirty="0">
                <a:solidFill>
                  <a:schemeClr val="bg1"/>
                </a:solidFill>
              </a:rPr>
            </a:br>
            <a:r>
              <a:rPr lang="en-US" sz="4000" dirty="0">
                <a:solidFill>
                  <a:schemeClr val="bg1"/>
                </a:solidFill>
              </a:rPr>
              <a:t>(4:16)</a:t>
            </a:r>
          </a:p>
          <a:p>
            <a:pPr marL="0" indent="0" algn="ctr">
              <a:buNone/>
            </a:pPr>
            <a:r>
              <a:rPr lang="en-US" sz="4400" b="1" dirty="0">
                <a:solidFill>
                  <a:schemeClr val="bg1"/>
                </a:solidFill>
              </a:rPr>
              <a:t>Eternal glory awaits</a:t>
            </a:r>
            <a:br>
              <a:rPr lang="en-US" sz="4400" b="1" dirty="0">
                <a:solidFill>
                  <a:schemeClr val="bg1"/>
                </a:solidFill>
              </a:rPr>
            </a:br>
            <a:r>
              <a:rPr lang="en-US" sz="4000" dirty="0">
                <a:solidFill>
                  <a:schemeClr val="bg1"/>
                </a:solidFill>
              </a:rPr>
              <a:t>(4:17; 5:1)</a:t>
            </a:r>
          </a:p>
          <a:p>
            <a:pPr marL="0" indent="0" algn="ctr">
              <a:buNone/>
            </a:pPr>
            <a:r>
              <a:rPr lang="en-US" sz="4400" b="1" dirty="0">
                <a:solidFill>
                  <a:schemeClr val="bg1"/>
                </a:solidFill>
              </a:rPr>
              <a:t>Unending Fellowship</a:t>
            </a:r>
            <a:br>
              <a:rPr lang="en-US" sz="4400" b="1" dirty="0">
                <a:solidFill>
                  <a:schemeClr val="bg1"/>
                </a:solidFill>
              </a:rPr>
            </a:br>
            <a:r>
              <a:rPr lang="en-US" sz="4000" dirty="0">
                <a:solidFill>
                  <a:schemeClr val="bg1"/>
                </a:solidFill>
              </a:rPr>
              <a:t>(5:8)</a:t>
            </a:r>
          </a:p>
        </p:txBody>
      </p:sp>
      <p:sp>
        <p:nvSpPr>
          <p:cNvPr id="8" name="Content Placeholder 7">
            <a:extLst>
              <a:ext uri="{FF2B5EF4-FFF2-40B4-BE49-F238E27FC236}">
                <a16:creationId xmlns:a16="http://schemas.microsoft.com/office/drawing/2014/main" id="{04FC2506-37A1-45BA-99A0-B13B45C12335}"/>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66538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4FB85-AE7C-48A3-8BF8-7A9482B3A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3376" y="285708"/>
            <a:ext cx="1783724" cy="1783724"/>
          </a:xfrm>
          <a:prstGeom prst="rect">
            <a:avLst/>
          </a:prstGeom>
        </p:spPr>
      </p:pic>
      <p:sp>
        <p:nvSpPr>
          <p:cNvPr id="2" name="Title 1">
            <a:extLst>
              <a:ext uri="{FF2B5EF4-FFF2-40B4-BE49-F238E27FC236}">
                <a16:creationId xmlns:a16="http://schemas.microsoft.com/office/drawing/2014/main" id="{DE8A5392-38A0-4718-AB0B-AA02FEB3722D}"/>
              </a:ext>
            </a:extLst>
          </p:cNvPr>
          <p:cNvSpPr>
            <a:spLocks noGrp="1"/>
          </p:cNvSpPr>
          <p:nvPr>
            <p:ph type="title"/>
          </p:nvPr>
        </p:nvSpPr>
        <p:spPr>
          <a:xfrm>
            <a:off x="564900" y="176463"/>
            <a:ext cx="10788900" cy="1219199"/>
          </a:xfrm>
        </p:spPr>
        <p:txBody>
          <a:bodyPr>
            <a:normAutofit/>
          </a:bodyPr>
          <a:lstStyle/>
          <a:p>
            <a:r>
              <a:rPr lang="en-US" sz="7200" cap="small" dirty="0">
                <a:solidFill>
                  <a:srgbClr val="F5AE14"/>
                </a:solidFill>
                <a:latin typeface="Bodoni MT Condensed" panose="02070606080606020203" pitchFamily="18" charset="0"/>
              </a:rPr>
              <a:t>Reminders of Our Riches</a:t>
            </a:r>
          </a:p>
        </p:txBody>
      </p:sp>
      <p:sp>
        <p:nvSpPr>
          <p:cNvPr id="3" name="Content Placeholder 2">
            <a:extLst>
              <a:ext uri="{FF2B5EF4-FFF2-40B4-BE49-F238E27FC236}">
                <a16:creationId xmlns:a16="http://schemas.microsoft.com/office/drawing/2014/main" id="{30F2AEA8-DBAC-4CF3-9FF8-4B0FDAF6AEB8}"/>
              </a:ext>
            </a:extLst>
          </p:cNvPr>
          <p:cNvSpPr>
            <a:spLocks noGrp="1"/>
          </p:cNvSpPr>
          <p:nvPr>
            <p:ph sz="half" idx="1"/>
          </p:nvPr>
        </p:nvSpPr>
        <p:spPr>
          <a:xfrm>
            <a:off x="336884" y="1395663"/>
            <a:ext cx="5682916" cy="5101390"/>
          </a:xfrm>
        </p:spPr>
        <p:txBody>
          <a:bodyPr>
            <a:noAutofit/>
          </a:bodyPr>
          <a:lstStyle/>
          <a:p>
            <a:pPr marL="0" indent="0" algn="ctr">
              <a:buNone/>
            </a:pPr>
            <a:r>
              <a:rPr lang="en-US" sz="4400" b="1" dirty="0">
                <a:solidFill>
                  <a:schemeClr val="bg1"/>
                </a:solidFill>
              </a:rPr>
              <a:t>Comfort in Affliction</a:t>
            </a:r>
            <a:br>
              <a:rPr lang="en-US" sz="4400" b="1" dirty="0">
                <a:solidFill>
                  <a:schemeClr val="bg1"/>
                </a:solidFill>
              </a:rPr>
            </a:br>
            <a:r>
              <a:rPr lang="en-US" sz="4000" dirty="0">
                <a:solidFill>
                  <a:schemeClr val="bg1"/>
                </a:solidFill>
              </a:rPr>
              <a:t>(1:3-7)</a:t>
            </a:r>
          </a:p>
          <a:p>
            <a:pPr marL="0" indent="0" algn="ctr">
              <a:buNone/>
            </a:pPr>
            <a:r>
              <a:rPr lang="en-US" sz="4400" b="1" dirty="0">
                <a:solidFill>
                  <a:schemeClr val="bg1"/>
                </a:solidFill>
              </a:rPr>
              <a:t>Renewed Inward Man</a:t>
            </a:r>
            <a:br>
              <a:rPr lang="en-US" sz="4400" b="1" dirty="0">
                <a:solidFill>
                  <a:schemeClr val="bg1"/>
                </a:solidFill>
              </a:rPr>
            </a:br>
            <a:r>
              <a:rPr lang="en-US" sz="4000" dirty="0">
                <a:solidFill>
                  <a:schemeClr val="bg1"/>
                </a:solidFill>
              </a:rPr>
              <a:t>(4:16)</a:t>
            </a:r>
          </a:p>
          <a:p>
            <a:pPr marL="0" indent="0" algn="ctr">
              <a:buNone/>
            </a:pPr>
            <a:r>
              <a:rPr lang="en-US" sz="4400" b="1" dirty="0">
                <a:solidFill>
                  <a:schemeClr val="bg1"/>
                </a:solidFill>
              </a:rPr>
              <a:t>Eternal glory awaits</a:t>
            </a:r>
            <a:br>
              <a:rPr lang="en-US" sz="4400" b="1" dirty="0">
                <a:solidFill>
                  <a:schemeClr val="bg1"/>
                </a:solidFill>
              </a:rPr>
            </a:br>
            <a:r>
              <a:rPr lang="en-US" sz="4000" dirty="0">
                <a:solidFill>
                  <a:schemeClr val="bg1"/>
                </a:solidFill>
              </a:rPr>
              <a:t>(4:17; 5:1)</a:t>
            </a:r>
          </a:p>
          <a:p>
            <a:pPr marL="0" indent="0" algn="ctr">
              <a:buNone/>
            </a:pPr>
            <a:r>
              <a:rPr lang="en-US" sz="4400" b="1" dirty="0">
                <a:solidFill>
                  <a:schemeClr val="bg1"/>
                </a:solidFill>
              </a:rPr>
              <a:t>Unending Fellowship</a:t>
            </a:r>
            <a:br>
              <a:rPr lang="en-US" sz="4400" b="1" dirty="0">
                <a:solidFill>
                  <a:schemeClr val="bg1"/>
                </a:solidFill>
              </a:rPr>
            </a:br>
            <a:r>
              <a:rPr lang="en-US" sz="4000" dirty="0">
                <a:solidFill>
                  <a:schemeClr val="bg1"/>
                </a:solidFill>
              </a:rPr>
              <a:t>(5:8)</a:t>
            </a:r>
          </a:p>
        </p:txBody>
      </p:sp>
      <p:sp>
        <p:nvSpPr>
          <p:cNvPr id="4" name="Content Placeholder 3">
            <a:extLst>
              <a:ext uri="{FF2B5EF4-FFF2-40B4-BE49-F238E27FC236}">
                <a16:creationId xmlns:a16="http://schemas.microsoft.com/office/drawing/2014/main" id="{6B5461A0-E0F0-4B8F-8C4D-A6A375DDA053}"/>
              </a:ext>
            </a:extLst>
          </p:cNvPr>
          <p:cNvSpPr>
            <a:spLocks noGrp="1"/>
          </p:cNvSpPr>
          <p:nvPr>
            <p:ph sz="half" idx="2"/>
          </p:nvPr>
        </p:nvSpPr>
        <p:spPr>
          <a:xfrm>
            <a:off x="6172199" y="1395662"/>
            <a:ext cx="5811254" cy="5101389"/>
          </a:xfrm>
        </p:spPr>
        <p:txBody>
          <a:bodyPr>
            <a:noAutofit/>
          </a:bodyPr>
          <a:lstStyle/>
          <a:p>
            <a:pPr marL="0" indent="0" algn="ctr">
              <a:buNone/>
            </a:pPr>
            <a:r>
              <a:rPr lang="en-US" sz="4400" b="1" dirty="0">
                <a:solidFill>
                  <a:schemeClr val="bg1"/>
                </a:solidFill>
                <a:effectLst>
                  <a:outerShdw blurRad="38100" dist="38100" dir="2700000" algn="tl">
                    <a:srgbClr val="000000">
                      <a:alpha val="43137"/>
                    </a:srgbClr>
                  </a:outerShdw>
                </a:effectLst>
              </a:rPr>
              <a:t> A New Creation</a:t>
            </a:r>
            <a:br>
              <a:rPr lang="en-US" sz="4400" b="1" dirty="0">
                <a:solidFill>
                  <a:schemeClr val="bg1"/>
                </a:solidFill>
              </a:rPr>
            </a:br>
            <a:r>
              <a:rPr lang="en-US" sz="4000" dirty="0">
                <a:solidFill>
                  <a:schemeClr val="bg1"/>
                </a:solidFill>
              </a:rPr>
              <a:t>(5:17)</a:t>
            </a:r>
          </a:p>
        </p:txBody>
      </p:sp>
      <p:cxnSp>
        <p:nvCxnSpPr>
          <p:cNvPr id="7" name="Straight Connector 6">
            <a:extLst>
              <a:ext uri="{FF2B5EF4-FFF2-40B4-BE49-F238E27FC236}">
                <a16:creationId xmlns:a16="http://schemas.microsoft.com/office/drawing/2014/main" id="{2CDE2574-9887-478A-93FF-5351EB2DB94D}"/>
              </a:ext>
            </a:extLst>
          </p:cNvPr>
          <p:cNvCxnSpPr/>
          <p:nvPr/>
        </p:nvCxnSpPr>
        <p:spPr>
          <a:xfrm>
            <a:off x="6075947" y="1395662"/>
            <a:ext cx="0" cy="5101389"/>
          </a:xfrm>
          <a:prstGeom prst="line">
            <a:avLst/>
          </a:prstGeom>
          <a:ln w="28575">
            <a:solidFill>
              <a:srgbClr val="F5AE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03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anim calcmode="lin" valueType="num">
                                      <p:cBhvr>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4FB85-AE7C-48A3-8BF8-7A9482B3A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3376" y="285708"/>
            <a:ext cx="1783724" cy="1783724"/>
          </a:xfrm>
          <a:prstGeom prst="rect">
            <a:avLst/>
          </a:prstGeom>
        </p:spPr>
      </p:pic>
      <p:sp>
        <p:nvSpPr>
          <p:cNvPr id="2" name="Title 1">
            <a:extLst>
              <a:ext uri="{FF2B5EF4-FFF2-40B4-BE49-F238E27FC236}">
                <a16:creationId xmlns:a16="http://schemas.microsoft.com/office/drawing/2014/main" id="{DE8A5392-38A0-4718-AB0B-AA02FEB3722D}"/>
              </a:ext>
            </a:extLst>
          </p:cNvPr>
          <p:cNvSpPr>
            <a:spLocks noGrp="1"/>
          </p:cNvSpPr>
          <p:nvPr>
            <p:ph type="title"/>
          </p:nvPr>
        </p:nvSpPr>
        <p:spPr>
          <a:xfrm>
            <a:off x="564900" y="176463"/>
            <a:ext cx="10788900" cy="1219199"/>
          </a:xfrm>
        </p:spPr>
        <p:txBody>
          <a:bodyPr>
            <a:normAutofit/>
          </a:bodyPr>
          <a:lstStyle/>
          <a:p>
            <a:r>
              <a:rPr lang="en-US" sz="7200" cap="small" dirty="0">
                <a:solidFill>
                  <a:srgbClr val="F5AE14"/>
                </a:solidFill>
                <a:latin typeface="Bodoni MT Condensed" panose="02070606080606020203" pitchFamily="18" charset="0"/>
              </a:rPr>
              <a:t>Reminders of Our Riches</a:t>
            </a:r>
          </a:p>
        </p:txBody>
      </p:sp>
      <p:sp>
        <p:nvSpPr>
          <p:cNvPr id="3" name="Content Placeholder 2">
            <a:extLst>
              <a:ext uri="{FF2B5EF4-FFF2-40B4-BE49-F238E27FC236}">
                <a16:creationId xmlns:a16="http://schemas.microsoft.com/office/drawing/2014/main" id="{30F2AEA8-DBAC-4CF3-9FF8-4B0FDAF6AEB8}"/>
              </a:ext>
            </a:extLst>
          </p:cNvPr>
          <p:cNvSpPr>
            <a:spLocks noGrp="1"/>
          </p:cNvSpPr>
          <p:nvPr>
            <p:ph sz="half" idx="1"/>
          </p:nvPr>
        </p:nvSpPr>
        <p:spPr>
          <a:xfrm>
            <a:off x="336884" y="1395663"/>
            <a:ext cx="5682916" cy="5101390"/>
          </a:xfrm>
        </p:spPr>
        <p:txBody>
          <a:bodyPr>
            <a:noAutofit/>
          </a:bodyPr>
          <a:lstStyle/>
          <a:p>
            <a:pPr marL="0" indent="0" algn="ctr">
              <a:buNone/>
            </a:pPr>
            <a:r>
              <a:rPr lang="en-US" sz="4400" b="1" dirty="0">
                <a:solidFill>
                  <a:schemeClr val="bg1"/>
                </a:solidFill>
              </a:rPr>
              <a:t>Comfort in Affliction</a:t>
            </a:r>
            <a:br>
              <a:rPr lang="en-US" sz="4400" b="1" dirty="0">
                <a:solidFill>
                  <a:schemeClr val="bg1"/>
                </a:solidFill>
              </a:rPr>
            </a:br>
            <a:r>
              <a:rPr lang="en-US" sz="4000" dirty="0">
                <a:solidFill>
                  <a:schemeClr val="bg1"/>
                </a:solidFill>
              </a:rPr>
              <a:t>(1:3-7)</a:t>
            </a:r>
          </a:p>
          <a:p>
            <a:pPr marL="0" indent="0" algn="ctr">
              <a:buNone/>
            </a:pPr>
            <a:r>
              <a:rPr lang="en-US" sz="4400" b="1" dirty="0">
                <a:solidFill>
                  <a:schemeClr val="bg1"/>
                </a:solidFill>
              </a:rPr>
              <a:t>Renewed Inward Man</a:t>
            </a:r>
            <a:br>
              <a:rPr lang="en-US" sz="4400" b="1" dirty="0">
                <a:solidFill>
                  <a:schemeClr val="bg1"/>
                </a:solidFill>
              </a:rPr>
            </a:br>
            <a:r>
              <a:rPr lang="en-US" sz="4000" dirty="0">
                <a:solidFill>
                  <a:schemeClr val="bg1"/>
                </a:solidFill>
              </a:rPr>
              <a:t>(4:16)</a:t>
            </a:r>
          </a:p>
          <a:p>
            <a:pPr marL="0" indent="0" algn="ctr">
              <a:buNone/>
            </a:pPr>
            <a:r>
              <a:rPr lang="en-US" sz="4400" b="1" dirty="0">
                <a:solidFill>
                  <a:schemeClr val="bg1"/>
                </a:solidFill>
              </a:rPr>
              <a:t>Eternal glory awaits</a:t>
            </a:r>
            <a:br>
              <a:rPr lang="en-US" sz="4400" b="1" dirty="0">
                <a:solidFill>
                  <a:schemeClr val="bg1"/>
                </a:solidFill>
              </a:rPr>
            </a:br>
            <a:r>
              <a:rPr lang="en-US" sz="4000" dirty="0">
                <a:solidFill>
                  <a:schemeClr val="bg1"/>
                </a:solidFill>
              </a:rPr>
              <a:t>(4:17; 5:1)</a:t>
            </a:r>
          </a:p>
          <a:p>
            <a:pPr marL="0" indent="0" algn="ctr">
              <a:buNone/>
            </a:pPr>
            <a:r>
              <a:rPr lang="en-US" sz="4400" b="1" dirty="0">
                <a:solidFill>
                  <a:schemeClr val="bg1"/>
                </a:solidFill>
              </a:rPr>
              <a:t>Unending Fellowship</a:t>
            </a:r>
            <a:br>
              <a:rPr lang="en-US" sz="4400" b="1" dirty="0">
                <a:solidFill>
                  <a:schemeClr val="bg1"/>
                </a:solidFill>
              </a:rPr>
            </a:br>
            <a:r>
              <a:rPr lang="en-US" sz="4000" dirty="0">
                <a:solidFill>
                  <a:schemeClr val="bg1"/>
                </a:solidFill>
              </a:rPr>
              <a:t>(5:8)</a:t>
            </a:r>
          </a:p>
        </p:txBody>
      </p:sp>
      <p:sp>
        <p:nvSpPr>
          <p:cNvPr id="4" name="Content Placeholder 3">
            <a:extLst>
              <a:ext uri="{FF2B5EF4-FFF2-40B4-BE49-F238E27FC236}">
                <a16:creationId xmlns:a16="http://schemas.microsoft.com/office/drawing/2014/main" id="{6B5461A0-E0F0-4B8F-8C4D-A6A375DDA053}"/>
              </a:ext>
            </a:extLst>
          </p:cNvPr>
          <p:cNvSpPr>
            <a:spLocks noGrp="1"/>
          </p:cNvSpPr>
          <p:nvPr>
            <p:ph sz="half" idx="2"/>
          </p:nvPr>
        </p:nvSpPr>
        <p:spPr>
          <a:xfrm>
            <a:off x="6172199" y="1395662"/>
            <a:ext cx="5811254" cy="5101389"/>
          </a:xfrm>
        </p:spPr>
        <p:txBody>
          <a:bodyPr>
            <a:noAutofit/>
          </a:bodyPr>
          <a:lstStyle/>
          <a:p>
            <a:pPr marL="0" indent="0" algn="ctr">
              <a:buNone/>
            </a:pPr>
            <a:r>
              <a:rPr lang="en-US" sz="4400" b="1" dirty="0">
                <a:solidFill>
                  <a:schemeClr val="bg1"/>
                </a:solidFill>
                <a:effectLst>
                  <a:outerShdw blurRad="38100" dist="38100" dir="2700000" algn="tl">
                    <a:srgbClr val="000000">
                      <a:alpha val="43137"/>
                    </a:srgbClr>
                  </a:outerShdw>
                </a:effectLst>
              </a:rPr>
              <a:t> A New Creation</a:t>
            </a:r>
            <a:br>
              <a:rPr lang="en-US" sz="4400" b="1" dirty="0">
                <a:solidFill>
                  <a:schemeClr val="bg1"/>
                </a:solidFill>
              </a:rPr>
            </a:br>
            <a:r>
              <a:rPr lang="en-US" sz="4000" dirty="0">
                <a:solidFill>
                  <a:schemeClr val="bg1"/>
                </a:solidFill>
              </a:rPr>
              <a:t>(5:17)</a:t>
            </a:r>
          </a:p>
          <a:p>
            <a:pPr marL="0" indent="0" algn="ctr">
              <a:buNone/>
            </a:pPr>
            <a:r>
              <a:rPr lang="en-US" sz="4400" b="1" dirty="0">
                <a:solidFill>
                  <a:schemeClr val="bg1"/>
                </a:solidFill>
              </a:rPr>
              <a:t>Reconciliation thru Him</a:t>
            </a:r>
            <a:br>
              <a:rPr lang="en-US" sz="4400" b="1" dirty="0">
                <a:solidFill>
                  <a:schemeClr val="bg1"/>
                </a:solidFill>
              </a:rPr>
            </a:br>
            <a:r>
              <a:rPr lang="en-US" sz="4000" dirty="0">
                <a:solidFill>
                  <a:schemeClr val="bg1"/>
                </a:solidFill>
              </a:rPr>
              <a:t>(5:18-20)</a:t>
            </a:r>
          </a:p>
        </p:txBody>
      </p:sp>
      <p:cxnSp>
        <p:nvCxnSpPr>
          <p:cNvPr id="7" name="Straight Connector 6">
            <a:extLst>
              <a:ext uri="{FF2B5EF4-FFF2-40B4-BE49-F238E27FC236}">
                <a16:creationId xmlns:a16="http://schemas.microsoft.com/office/drawing/2014/main" id="{2CDE2574-9887-478A-93FF-5351EB2DB94D}"/>
              </a:ext>
            </a:extLst>
          </p:cNvPr>
          <p:cNvCxnSpPr/>
          <p:nvPr/>
        </p:nvCxnSpPr>
        <p:spPr>
          <a:xfrm>
            <a:off x="6075947" y="1395662"/>
            <a:ext cx="0" cy="5101389"/>
          </a:xfrm>
          <a:prstGeom prst="line">
            <a:avLst/>
          </a:prstGeom>
          <a:ln w="28575">
            <a:solidFill>
              <a:srgbClr val="F5AE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9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anim calcmode="lin" valueType="num">
                                      <p:cBhvr>
                                        <p:cTn id="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4FB85-AE7C-48A3-8BF8-7A9482B3A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3376" y="285708"/>
            <a:ext cx="1783724" cy="1783724"/>
          </a:xfrm>
          <a:prstGeom prst="rect">
            <a:avLst/>
          </a:prstGeom>
        </p:spPr>
      </p:pic>
      <p:sp>
        <p:nvSpPr>
          <p:cNvPr id="2" name="Title 1">
            <a:extLst>
              <a:ext uri="{FF2B5EF4-FFF2-40B4-BE49-F238E27FC236}">
                <a16:creationId xmlns:a16="http://schemas.microsoft.com/office/drawing/2014/main" id="{DE8A5392-38A0-4718-AB0B-AA02FEB3722D}"/>
              </a:ext>
            </a:extLst>
          </p:cNvPr>
          <p:cNvSpPr>
            <a:spLocks noGrp="1"/>
          </p:cNvSpPr>
          <p:nvPr>
            <p:ph type="title"/>
          </p:nvPr>
        </p:nvSpPr>
        <p:spPr>
          <a:xfrm>
            <a:off x="564900" y="176463"/>
            <a:ext cx="10788900" cy="1219199"/>
          </a:xfrm>
        </p:spPr>
        <p:txBody>
          <a:bodyPr>
            <a:normAutofit/>
          </a:bodyPr>
          <a:lstStyle/>
          <a:p>
            <a:r>
              <a:rPr lang="en-US" sz="7200" cap="small" dirty="0">
                <a:solidFill>
                  <a:srgbClr val="F5AE14"/>
                </a:solidFill>
                <a:latin typeface="Bodoni MT Condensed" panose="02070606080606020203" pitchFamily="18" charset="0"/>
              </a:rPr>
              <a:t>Reminders of Our Riches</a:t>
            </a:r>
          </a:p>
        </p:txBody>
      </p:sp>
      <p:sp>
        <p:nvSpPr>
          <p:cNvPr id="3" name="Content Placeholder 2">
            <a:extLst>
              <a:ext uri="{FF2B5EF4-FFF2-40B4-BE49-F238E27FC236}">
                <a16:creationId xmlns:a16="http://schemas.microsoft.com/office/drawing/2014/main" id="{30F2AEA8-DBAC-4CF3-9FF8-4B0FDAF6AEB8}"/>
              </a:ext>
            </a:extLst>
          </p:cNvPr>
          <p:cNvSpPr>
            <a:spLocks noGrp="1"/>
          </p:cNvSpPr>
          <p:nvPr>
            <p:ph sz="half" idx="1"/>
          </p:nvPr>
        </p:nvSpPr>
        <p:spPr>
          <a:xfrm>
            <a:off x="336884" y="1395663"/>
            <a:ext cx="5682916" cy="5101390"/>
          </a:xfrm>
        </p:spPr>
        <p:txBody>
          <a:bodyPr>
            <a:noAutofit/>
          </a:bodyPr>
          <a:lstStyle/>
          <a:p>
            <a:pPr marL="0" indent="0" algn="ctr">
              <a:buNone/>
            </a:pPr>
            <a:r>
              <a:rPr lang="en-US" sz="4400" b="1" dirty="0">
                <a:solidFill>
                  <a:schemeClr val="bg1"/>
                </a:solidFill>
              </a:rPr>
              <a:t>Comfort in Affliction</a:t>
            </a:r>
            <a:br>
              <a:rPr lang="en-US" sz="4400" b="1" dirty="0">
                <a:solidFill>
                  <a:schemeClr val="bg1"/>
                </a:solidFill>
              </a:rPr>
            </a:br>
            <a:r>
              <a:rPr lang="en-US" sz="4000" dirty="0">
                <a:solidFill>
                  <a:schemeClr val="bg1"/>
                </a:solidFill>
              </a:rPr>
              <a:t>(1:3-7)</a:t>
            </a:r>
          </a:p>
          <a:p>
            <a:pPr marL="0" indent="0" algn="ctr">
              <a:buNone/>
            </a:pPr>
            <a:r>
              <a:rPr lang="en-US" sz="4400" b="1" dirty="0">
                <a:solidFill>
                  <a:schemeClr val="bg1"/>
                </a:solidFill>
              </a:rPr>
              <a:t>Renewed Inward Man</a:t>
            </a:r>
            <a:br>
              <a:rPr lang="en-US" sz="4400" b="1" dirty="0">
                <a:solidFill>
                  <a:schemeClr val="bg1"/>
                </a:solidFill>
              </a:rPr>
            </a:br>
            <a:r>
              <a:rPr lang="en-US" sz="4000" dirty="0">
                <a:solidFill>
                  <a:schemeClr val="bg1"/>
                </a:solidFill>
              </a:rPr>
              <a:t>(4:16)</a:t>
            </a:r>
          </a:p>
          <a:p>
            <a:pPr marL="0" indent="0" algn="ctr">
              <a:buNone/>
            </a:pPr>
            <a:r>
              <a:rPr lang="en-US" sz="4400" b="1" dirty="0">
                <a:solidFill>
                  <a:schemeClr val="bg1"/>
                </a:solidFill>
              </a:rPr>
              <a:t>Eternal glory awaits</a:t>
            </a:r>
            <a:br>
              <a:rPr lang="en-US" sz="4400" b="1" dirty="0">
                <a:solidFill>
                  <a:schemeClr val="bg1"/>
                </a:solidFill>
              </a:rPr>
            </a:br>
            <a:r>
              <a:rPr lang="en-US" sz="4000" dirty="0">
                <a:solidFill>
                  <a:schemeClr val="bg1"/>
                </a:solidFill>
              </a:rPr>
              <a:t>(4:17; 5:1)</a:t>
            </a:r>
          </a:p>
          <a:p>
            <a:pPr marL="0" indent="0" algn="ctr">
              <a:buNone/>
            </a:pPr>
            <a:r>
              <a:rPr lang="en-US" sz="4400" b="1" dirty="0">
                <a:solidFill>
                  <a:schemeClr val="bg1"/>
                </a:solidFill>
              </a:rPr>
              <a:t>Unending Fellowship</a:t>
            </a:r>
            <a:br>
              <a:rPr lang="en-US" sz="4400" b="1" dirty="0">
                <a:solidFill>
                  <a:schemeClr val="bg1"/>
                </a:solidFill>
              </a:rPr>
            </a:br>
            <a:r>
              <a:rPr lang="en-US" sz="4000" dirty="0">
                <a:solidFill>
                  <a:schemeClr val="bg1"/>
                </a:solidFill>
              </a:rPr>
              <a:t>(5:8)</a:t>
            </a:r>
          </a:p>
        </p:txBody>
      </p:sp>
      <p:sp>
        <p:nvSpPr>
          <p:cNvPr id="4" name="Content Placeholder 3">
            <a:extLst>
              <a:ext uri="{FF2B5EF4-FFF2-40B4-BE49-F238E27FC236}">
                <a16:creationId xmlns:a16="http://schemas.microsoft.com/office/drawing/2014/main" id="{6B5461A0-E0F0-4B8F-8C4D-A6A375DDA053}"/>
              </a:ext>
            </a:extLst>
          </p:cNvPr>
          <p:cNvSpPr>
            <a:spLocks noGrp="1"/>
          </p:cNvSpPr>
          <p:nvPr>
            <p:ph sz="half" idx="2"/>
          </p:nvPr>
        </p:nvSpPr>
        <p:spPr>
          <a:xfrm>
            <a:off x="6172199" y="1395662"/>
            <a:ext cx="5811254" cy="5101389"/>
          </a:xfrm>
        </p:spPr>
        <p:txBody>
          <a:bodyPr>
            <a:noAutofit/>
          </a:bodyPr>
          <a:lstStyle/>
          <a:p>
            <a:pPr marL="0" indent="0" algn="ctr">
              <a:buNone/>
            </a:pPr>
            <a:r>
              <a:rPr lang="en-US" sz="4400" b="1" dirty="0">
                <a:solidFill>
                  <a:schemeClr val="bg1"/>
                </a:solidFill>
                <a:effectLst>
                  <a:outerShdw blurRad="38100" dist="38100" dir="2700000" algn="tl">
                    <a:srgbClr val="000000">
                      <a:alpha val="43137"/>
                    </a:srgbClr>
                  </a:outerShdw>
                </a:effectLst>
              </a:rPr>
              <a:t> A New Creation</a:t>
            </a:r>
            <a:br>
              <a:rPr lang="en-US" sz="4400" b="1" dirty="0">
                <a:solidFill>
                  <a:schemeClr val="bg1"/>
                </a:solidFill>
              </a:rPr>
            </a:br>
            <a:r>
              <a:rPr lang="en-US" sz="4000" dirty="0">
                <a:solidFill>
                  <a:schemeClr val="bg1"/>
                </a:solidFill>
              </a:rPr>
              <a:t>(5:17)</a:t>
            </a:r>
          </a:p>
          <a:p>
            <a:pPr marL="0" indent="0" algn="ctr">
              <a:buNone/>
            </a:pPr>
            <a:r>
              <a:rPr lang="en-US" sz="4400" b="1" dirty="0">
                <a:solidFill>
                  <a:schemeClr val="bg1"/>
                </a:solidFill>
              </a:rPr>
              <a:t>Reconciliation thru Him</a:t>
            </a:r>
            <a:br>
              <a:rPr lang="en-US" sz="4400" b="1" dirty="0">
                <a:solidFill>
                  <a:schemeClr val="bg1"/>
                </a:solidFill>
              </a:rPr>
            </a:br>
            <a:r>
              <a:rPr lang="en-US" sz="4000" dirty="0">
                <a:solidFill>
                  <a:schemeClr val="bg1"/>
                </a:solidFill>
              </a:rPr>
              <a:t>(5:18-20)</a:t>
            </a:r>
          </a:p>
          <a:p>
            <a:pPr marL="0" indent="0" algn="ctr">
              <a:buNone/>
            </a:pPr>
            <a:r>
              <a:rPr lang="en-US" sz="4400" b="1" dirty="0">
                <a:solidFill>
                  <a:schemeClr val="bg1"/>
                </a:solidFill>
              </a:rPr>
              <a:t>Righteousness thru Him</a:t>
            </a:r>
            <a:br>
              <a:rPr lang="en-US" sz="4400" b="1" dirty="0">
                <a:solidFill>
                  <a:schemeClr val="bg1"/>
                </a:solidFill>
              </a:rPr>
            </a:br>
            <a:r>
              <a:rPr lang="en-US" sz="4000" dirty="0">
                <a:solidFill>
                  <a:schemeClr val="bg1"/>
                </a:solidFill>
              </a:rPr>
              <a:t>(5:21)</a:t>
            </a:r>
          </a:p>
        </p:txBody>
      </p:sp>
      <p:cxnSp>
        <p:nvCxnSpPr>
          <p:cNvPr id="7" name="Straight Connector 6">
            <a:extLst>
              <a:ext uri="{FF2B5EF4-FFF2-40B4-BE49-F238E27FC236}">
                <a16:creationId xmlns:a16="http://schemas.microsoft.com/office/drawing/2014/main" id="{2CDE2574-9887-478A-93FF-5351EB2DB94D}"/>
              </a:ext>
            </a:extLst>
          </p:cNvPr>
          <p:cNvCxnSpPr/>
          <p:nvPr/>
        </p:nvCxnSpPr>
        <p:spPr>
          <a:xfrm>
            <a:off x="6075947" y="1395662"/>
            <a:ext cx="0" cy="5101389"/>
          </a:xfrm>
          <a:prstGeom prst="line">
            <a:avLst/>
          </a:prstGeom>
          <a:ln w="28575">
            <a:solidFill>
              <a:srgbClr val="F5AE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69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anim calcmode="lin" valueType="num">
                                      <p:cBhvr>
                                        <p:cTn id="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4FB85-AE7C-48A3-8BF8-7A9482B3A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3376" y="285708"/>
            <a:ext cx="1783724" cy="1783724"/>
          </a:xfrm>
          <a:prstGeom prst="rect">
            <a:avLst/>
          </a:prstGeom>
        </p:spPr>
      </p:pic>
      <p:sp>
        <p:nvSpPr>
          <p:cNvPr id="2" name="Title 1">
            <a:extLst>
              <a:ext uri="{FF2B5EF4-FFF2-40B4-BE49-F238E27FC236}">
                <a16:creationId xmlns:a16="http://schemas.microsoft.com/office/drawing/2014/main" id="{DE8A5392-38A0-4718-AB0B-AA02FEB3722D}"/>
              </a:ext>
            </a:extLst>
          </p:cNvPr>
          <p:cNvSpPr>
            <a:spLocks noGrp="1"/>
          </p:cNvSpPr>
          <p:nvPr>
            <p:ph type="title"/>
          </p:nvPr>
        </p:nvSpPr>
        <p:spPr>
          <a:xfrm>
            <a:off x="564900" y="176463"/>
            <a:ext cx="10788900" cy="1219199"/>
          </a:xfrm>
        </p:spPr>
        <p:txBody>
          <a:bodyPr>
            <a:normAutofit/>
          </a:bodyPr>
          <a:lstStyle/>
          <a:p>
            <a:r>
              <a:rPr lang="en-US" sz="7200" cap="small" dirty="0">
                <a:solidFill>
                  <a:srgbClr val="F5AE14"/>
                </a:solidFill>
                <a:latin typeface="Bodoni MT Condensed" panose="02070606080606020203" pitchFamily="18" charset="0"/>
              </a:rPr>
              <a:t>Reminders of Our Riches</a:t>
            </a:r>
          </a:p>
        </p:txBody>
      </p:sp>
      <p:sp>
        <p:nvSpPr>
          <p:cNvPr id="3" name="Content Placeholder 2">
            <a:extLst>
              <a:ext uri="{FF2B5EF4-FFF2-40B4-BE49-F238E27FC236}">
                <a16:creationId xmlns:a16="http://schemas.microsoft.com/office/drawing/2014/main" id="{30F2AEA8-DBAC-4CF3-9FF8-4B0FDAF6AEB8}"/>
              </a:ext>
            </a:extLst>
          </p:cNvPr>
          <p:cNvSpPr>
            <a:spLocks noGrp="1"/>
          </p:cNvSpPr>
          <p:nvPr>
            <p:ph sz="half" idx="1"/>
          </p:nvPr>
        </p:nvSpPr>
        <p:spPr>
          <a:xfrm>
            <a:off x="336884" y="1395663"/>
            <a:ext cx="5682916" cy="5101390"/>
          </a:xfrm>
        </p:spPr>
        <p:txBody>
          <a:bodyPr>
            <a:noAutofit/>
          </a:bodyPr>
          <a:lstStyle/>
          <a:p>
            <a:pPr marL="0" indent="0" algn="ctr">
              <a:buNone/>
            </a:pPr>
            <a:r>
              <a:rPr lang="en-US" sz="4400" b="1" dirty="0">
                <a:solidFill>
                  <a:schemeClr val="bg1"/>
                </a:solidFill>
              </a:rPr>
              <a:t>Comfort in Affliction</a:t>
            </a:r>
            <a:br>
              <a:rPr lang="en-US" sz="4400" b="1" dirty="0">
                <a:solidFill>
                  <a:schemeClr val="bg1"/>
                </a:solidFill>
              </a:rPr>
            </a:br>
            <a:r>
              <a:rPr lang="en-US" sz="4000" dirty="0">
                <a:solidFill>
                  <a:schemeClr val="bg1"/>
                </a:solidFill>
              </a:rPr>
              <a:t>(1:3-7)</a:t>
            </a:r>
          </a:p>
          <a:p>
            <a:pPr marL="0" indent="0" algn="ctr">
              <a:buNone/>
            </a:pPr>
            <a:r>
              <a:rPr lang="en-US" sz="4400" b="1" dirty="0">
                <a:solidFill>
                  <a:schemeClr val="bg1"/>
                </a:solidFill>
              </a:rPr>
              <a:t>Renewed Inward Man</a:t>
            </a:r>
            <a:br>
              <a:rPr lang="en-US" sz="4400" b="1" dirty="0">
                <a:solidFill>
                  <a:schemeClr val="bg1"/>
                </a:solidFill>
              </a:rPr>
            </a:br>
            <a:r>
              <a:rPr lang="en-US" sz="4000" dirty="0">
                <a:solidFill>
                  <a:schemeClr val="bg1"/>
                </a:solidFill>
              </a:rPr>
              <a:t>(4:16)</a:t>
            </a:r>
          </a:p>
          <a:p>
            <a:pPr marL="0" indent="0" algn="ctr">
              <a:buNone/>
            </a:pPr>
            <a:r>
              <a:rPr lang="en-US" sz="4400" b="1" dirty="0">
                <a:solidFill>
                  <a:schemeClr val="bg1"/>
                </a:solidFill>
              </a:rPr>
              <a:t>Eternal glory awaits</a:t>
            </a:r>
            <a:br>
              <a:rPr lang="en-US" sz="4400" b="1" dirty="0">
                <a:solidFill>
                  <a:schemeClr val="bg1"/>
                </a:solidFill>
              </a:rPr>
            </a:br>
            <a:r>
              <a:rPr lang="en-US" sz="4000" dirty="0">
                <a:solidFill>
                  <a:schemeClr val="bg1"/>
                </a:solidFill>
              </a:rPr>
              <a:t>(4:17; 5:1)</a:t>
            </a:r>
          </a:p>
          <a:p>
            <a:pPr marL="0" indent="0" algn="ctr">
              <a:buNone/>
            </a:pPr>
            <a:r>
              <a:rPr lang="en-US" sz="4400" b="1" dirty="0">
                <a:solidFill>
                  <a:schemeClr val="bg1"/>
                </a:solidFill>
              </a:rPr>
              <a:t>Unending Fellowship</a:t>
            </a:r>
            <a:br>
              <a:rPr lang="en-US" sz="4400" b="1" dirty="0">
                <a:solidFill>
                  <a:schemeClr val="bg1"/>
                </a:solidFill>
              </a:rPr>
            </a:br>
            <a:r>
              <a:rPr lang="en-US" sz="4000" dirty="0">
                <a:solidFill>
                  <a:schemeClr val="bg1"/>
                </a:solidFill>
              </a:rPr>
              <a:t>(5:8)</a:t>
            </a:r>
          </a:p>
        </p:txBody>
      </p:sp>
      <p:sp>
        <p:nvSpPr>
          <p:cNvPr id="4" name="Content Placeholder 3">
            <a:extLst>
              <a:ext uri="{FF2B5EF4-FFF2-40B4-BE49-F238E27FC236}">
                <a16:creationId xmlns:a16="http://schemas.microsoft.com/office/drawing/2014/main" id="{6B5461A0-E0F0-4B8F-8C4D-A6A375DDA053}"/>
              </a:ext>
            </a:extLst>
          </p:cNvPr>
          <p:cNvSpPr>
            <a:spLocks noGrp="1"/>
          </p:cNvSpPr>
          <p:nvPr>
            <p:ph sz="half" idx="2"/>
          </p:nvPr>
        </p:nvSpPr>
        <p:spPr>
          <a:xfrm>
            <a:off x="6172199" y="1395662"/>
            <a:ext cx="5811254" cy="5101389"/>
          </a:xfrm>
        </p:spPr>
        <p:txBody>
          <a:bodyPr>
            <a:noAutofit/>
          </a:bodyPr>
          <a:lstStyle/>
          <a:p>
            <a:pPr marL="0" indent="0" algn="ctr">
              <a:buNone/>
            </a:pPr>
            <a:r>
              <a:rPr lang="en-US" sz="4400" b="1" dirty="0">
                <a:solidFill>
                  <a:schemeClr val="bg1"/>
                </a:solidFill>
                <a:effectLst>
                  <a:outerShdw blurRad="38100" dist="38100" dir="2700000" algn="tl">
                    <a:srgbClr val="000000">
                      <a:alpha val="43137"/>
                    </a:srgbClr>
                  </a:outerShdw>
                </a:effectLst>
              </a:rPr>
              <a:t> A New Creation</a:t>
            </a:r>
            <a:br>
              <a:rPr lang="en-US" sz="4400" b="1" dirty="0">
                <a:solidFill>
                  <a:schemeClr val="bg1"/>
                </a:solidFill>
              </a:rPr>
            </a:br>
            <a:r>
              <a:rPr lang="en-US" sz="4000" dirty="0">
                <a:solidFill>
                  <a:schemeClr val="bg1"/>
                </a:solidFill>
              </a:rPr>
              <a:t>(5:17)</a:t>
            </a:r>
          </a:p>
          <a:p>
            <a:pPr marL="0" indent="0" algn="ctr">
              <a:buNone/>
            </a:pPr>
            <a:r>
              <a:rPr lang="en-US" sz="4400" b="1" dirty="0">
                <a:solidFill>
                  <a:schemeClr val="bg1"/>
                </a:solidFill>
              </a:rPr>
              <a:t>Reconciliation thru Him</a:t>
            </a:r>
            <a:br>
              <a:rPr lang="en-US" sz="4400" b="1" dirty="0">
                <a:solidFill>
                  <a:schemeClr val="bg1"/>
                </a:solidFill>
              </a:rPr>
            </a:br>
            <a:r>
              <a:rPr lang="en-US" sz="4000" dirty="0">
                <a:solidFill>
                  <a:schemeClr val="bg1"/>
                </a:solidFill>
              </a:rPr>
              <a:t>(5:18-20)</a:t>
            </a:r>
          </a:p>
          <a:p>
            <a:pPr marL="0" indent="0" algn="ctr">
              <a:buNone/>
            </a:pPr>
            <a:r>
              <a:rPr lang="en-US" sz="4400" b="1" dirty="0">
                <a:solidFill>
                  <a:schemeClr val="bg1"/>
                </a:solidFill>
              </a:rPr>
              <a:t>Righteousness thru Him</a:t>
            </a:r>
            <a:br>
              <a:rPr lang="en-US" sz="4400" b="1" dirty="0">
                <a:solidFill>
                  <a:schemeClr val="bg1"/>
                </a:solidFill>
              </a:rPr>
            </a:br>
            <a:r>
              <a:rPr lang="en-US" sz="4000" dirty="0">
                <a:solidFill>
                  <a:schemeClr val="bg1"/>
                </a:solidFill>
              </a:rPr>
              <a:t>(5:21)</a:t>
            </a:r>
          </a:p>
          <a:p>
            <a:pPr marL="0" indent="0" algn="ctr">
              <a:buNone/>
            </a:pPr>
            <a:r>
              <a:rPr lang="en-US" sz="4400" b="1" dirty="0">
                <a:solidFill>
                  <a:schemeClr val="bg1"/>
                </a:solidFill>
              </a:rPr>
              <a:t>His Sons &amp; Daughters</a:t>
            </a:r>
            <a:br>
              <a:rPr lang="en-US" sz="4400" b="1" dirty="0">
                <a:solidFill>
                  <a:schemeClr val="bg1"/>
                </a:solidFill>
              </a:rPr>
            </a:br>
            <a:r>
              <a:rPr lang="en-US" sz="4000" dirty="0">
                <a:solidFill>
                  <a:schemeClr val="bg1"/>
                </a:solidFill>
              </a:rPr>
              <a:t>(6:17-18)</a:t>
            </a:r>
          </a:p>
        </p:txBody>
      </p:sp>
      <p:cxnSp>
        <p:nvCxnSpPr>
          <p:cNvPr id="7" name="Straight Connector 6">
            <a:extLst>
              <a:ext uri="{FF2B5EF4-FFF2-40B4-BE49-F238E27FC236}">
                <a16:creationId xmlns:a16="http://schemas.microsoft.com/office/drawing/2014/main" id="{2CDE2574-9887-478A-93FF-5351EB2DB94D}"/>
              </a:ext>
            </a:extLst>
          </p:cNvPr>
          <p:cNvCxnSpPr/>
          <p:nvPr/>
        </p:nvCxnSpPr>
        <p:spPr>
          <a:xfrm>
            <a:off x="6075947" y="1395662"/>
            <a:ext cx="0" cy="5101389"/>
          </a:xfrm>
          <a:prstGeom prst="line">
            <a:avLst/>
          </a:prstGeom>
          <a:ln w="28575">
            <a:solidFill>
              <a:srgbClr val="F5AE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33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1411</Words>
  <Application>Microsoft Office PowerPoint</Application>
  <PresentationFormat>Widescreen</PresentationFormat>
  <Paragraphs>113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 Light</vt:lpstr>
      <vt:lpstr>Calibri</vt:lpstr>
      <vt:lpstr>Bodoni MT Condensed</vt:lpstr>
      <vt:lpstr>Office Theme</vt:lpstr>
      <vt:lpstr>He Became Poor</vt:lpstr>
      <vt:lpstr>Reminders of Our Riches</vt:lpstr>
      <vt:lpstr>Reminders of Our Riches</vt:lpstr>
      <vt:lpstr>Reminders of Our Riches</vt:lpstr>
      <vt:lpstr>Reminders of Our Riches</vt:lpstr>
      <vt:lpstr>Reminders of Our Riches</vt:lpstr>
      <vt:lpstr>Reminders of Our Riches</vt:lpstr>
      <vt:lpstr>Reminders of Our Riches</vt:lpstr>
      <vt:lpstr>Reminders of Our Riches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12</cp:revision>
  <dcterms:created xsi:type="dcterms:W3CDTF">2017-12-17T01:44:22Z</dcterms:created>
  <dcterms:modified xsi:type="dcterms:W3CDTF">2017-12-17T03:45:22Z</dcterms:modified>
</cp:coreProperties>
</file>