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503" autoAdjust="0"/>
  </p:normalViewPr>
  <p:slideViewPr>
    <p:cSldViewPr snapToGrid="0">
      <p:cViewPr>
        <p:scale>
          <a:sx n="41" d="100"/>
          <a:sy n="41" d="100"/>
        </p:scale>
        <p:origin x="14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17CB5-57EB-44B6-99E6-7EB25491CAD8}" type="datetimeFigureOut">
              <a:rPr lang="en-US" smtClean="0"/>
              <a:t>1/30/2016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7032C-DA72-482E-B97E-BCBD9FA82053}" type="slidenum">
              <a:rPr lang="en-US" smtClean="0"/>
              <a:t>‹#›</a:t>
            </a:fld>
            <a:endParaRPr lang="en-US"/>
          </a:p>
        </p:txBody>
      </p:sp>
    </p:spTree>
    <p:extLst>
      <p:ext uri="{BB962C8B-B14F-4D97-AF65-F5344CB8AC3E}">
        <p14:creationId xmlns:p14="http://schemas.microsoft.com/office/powerpoint/2010/main" val="145662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(Mark 2:13-17),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Jesus: The Great Physician, Mk. 2:14-17.</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You wouldn't go to a false doctor when you are sick, yet many go to religious "fakes" and "quacks" who can never heal their souls.</a:t>
            </a:r>
            <a:endParaRPr lang="en-US" dirty="0"/>
          </a:p>
        </p:txBody>
      </p:sp>
      <p:sp>
        <p:nvSpPr>
          <p:cNvPr id="4" name="Slide Number Placeholder 3"/>
          <p:cNvSpPr>
            <a:spLocks noGrp="1"/>
          </p:cNvSpPr>
          <p:nvPr>
            <p:ph type="sldNum" sz="quarter" idx="10"/>
          </p:nvPr>
        </p:nvSpPr>
        <p:spPr/>
        <p:txBody>
          <a:bodyPr/>
          <a:lstStyle/>
          <a:p>
            <a:fld id="{E0D7032C-DA72-482E-B97E-BCBD9FA82053}" type="slidenum">
              <a:rPr lang="en-US" smtClean="0"/>
              <a:t>1</a:t>
            </a:fld>
            <a:endParaRPr lang="en-US"/>
          </a:p>
        </p:txBody>
      </p:sp>
    </p:spTree>
    <p:extLst>
      <p:ext uri="{BB962C8B-B14F-4D97-AF65-F5344CB8AC3E}">
        <p14:creationId xmlns:p14="http://schemas.microsoft.com/office/powerpoint/2010/main" val="183427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Sin Affects Vital Organs, with the Heart as its Seat</a:t>
            </a:r>
          </a:p>
          <a:p>
            <a:r>
              <a:rPr lang="en-US" sz="1200" b="1" kern="1200" dirty="0" smtClean="0">
                <a:solidFill>
                  <a:schemeClr val="tx1"/>
                </a:solidFill>
                <a:effectLst/>
                <a:latin typeface="+mn-lt"/>
                <a:ea typeface="+mn-ea"/>
                <a:cs typeface="+mn-cs"/>
              </a:rPr>
              <a:t>(Matthew 15:19-20), </a:t>
            </a:r>
            <a:r>
              <a:rPr lang="en-US" sz="1200" i="1" kern="1200" dirty="0" smtClean="0">
                <a:solidFill>
                  <a:schemeClr val="tx1"/>
                </a:solidFill>
                <a:effectLst/>
                <a:latin typeface="+mn-lt"/>
                <a:ea typeface="+mn-ea"/>
                <a:cs typeface="+mn-cs"/>
              </a:rPr>
              <a:t>“For </a:t>
            </a:r>
            <a:r>
              <a:rPr lang="en-US" sz="1200" i="1" u="sng" kern="1200" dirty="0" smtClean="0">
                <a:solidFill>
                  <a:schemeClr val="tx1"/>
                </a:solidFill>
                <a:effectLst/>
                <a:latin typeface="+mn-lt"/>
                <a:ea typeface="+mn-ea"/>
                <a:cs typeface="+mn-cs"/>
              </a:rPr>
              <a:t>out of the heart </a:t>
            </a:r>
            <a:r>
              <a:rPr lang="en-US" sz="1200" i="1" kern="1200" dirty="0" smtClean="0">
                <a:solidFill>
                  <a:schemeClr val="tx1"/>
                </a:solidFill>
                <a:effectLst/>
                <a:latin typeface="+mn-lt"/>
                <a:ea typeface="+mn-ea"/>
                <a:cs typeface="+mn-cs"/>
              </a:rPr>
              <a:t>proceed evil thoughts, murders, adulteries, fornications, thefts, false witness, blasphemies. 20 </a:t>
            </a:r>
            <a:r>
              <a:rPr lang="en-US" sz="1200" i="1" u="sng" kern="1200" dirty="0" smtClean="0">
                <a:solidFill>
                  <a:schemeClr val="tx1"/>
                </a:solidFill>
                <a:effectLst/>
                <a:latin typeface="+mn-lt"/>
                <a:ea typeface="+mn-ea"/>
                <a:cs typeface="+mn-cs"/>
              </a:rPr>
              <a:t>These are the things which defile a man</a:t>
            </a:r>
            <a:r>
              <a:rPr lang="en-US" sz="1200" i="1" kern="1200" dirty="0" smtClean="0">
                <a:solidFill>
                  <a:schemeClr val="tx1"/>
                </a:solidFill>
                <a:effectLst/>
                <a:latin typeface="+mn-lt"/>
                <a:ea typeface="+mn-ea"/>
                <a:cs typeface="+mn-cs"/>
              </a:rPr>
              <a:t>, but to eat with unwashed hands does not defile a man."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Sin is Contagious, Corrupting Others</a:t>
            </a:r>
          </a:p>
          <a:p>
            <a:r>
              <a:rPr lang="en-US" sz="1200" b="1" kern="1200" dirty="0" smtClean="0">
                <a:solidFill>
                  <a:schemeClr val="tx1"/>
                </a:solidFill>
                <a:effectLst/>
                <a:latin typeface="+mn-lt"/>
                <a:ea typeface="+mn-ea"/>
                <a:cs typeface="+mn-cs"/>
              </a:rPr>
              <a:t>(1 Corinthians 15:33), </a:t>
            </a:r>
            <a:r>
              <a:rPr lang="en-US" sz="1200" i="1" kern="1200" dirty="0" smtClean="0">
                <a:solidFill>
                  <a:schemeClr val="tx1"/>
                </a:solidFill>
                <a:effectLst/>
                <a:latin typeface="+mn-lt"/>
                <a:ea typeface="+mn-ea"/>
                <a:cs typeface="+mn-cs"/>
              </a:rPr>
              <a:t>“Do not be deceived: "</a:t>
            </a:r>
            <a:r>
              <a:rPr lang="en-US" sz="1200" i="1" u="sng" kern="1200" dirty="0" smtClean="0">
                <a:solidFill>
                  <a:schemeClr val="tx1"/>
                </a:solidFill>
                <a:effectLst/>
                <a:latin typeface="+mn-lt"/>
                <a:ea typeface="+mn-ea"/>
                <a:cs typeface="+mn-cs"/>
              </a:rPr>
              <a:t>Evil company corrupts </a:t>
            </a:r>
            <a:r>
              <a:rPr lang="en-US" sz="1200" i="1" kern="1200" dirty="0" smtClean="0">
                <a:solidFill>
                  <a:schemeClr val="tx1"/>
                </a:solidFill>
                <a:effectLst/>
                <a:latin typeface="+mn-lt"/>
                <a:ea typeface="+mn-ea"/>
                <a:cs typeface="+mn-cs"/>
              </a:rPr>
              <a:t>good habits."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Sin is Fatal, Producing Spiritual Death</a:t>
            </a:r>
          </a:p>
          <a:p>
            <a:r>
              <a:rPr lang="en-US" sz="1200" b="1" kern="1200" dirty="0" smtClean="0">
                <a:solidFill>
                  <a:schemeClr val="tx1"/>
                </a:solidFill>
                <a:effectLst/>
                <a:latin typeface="+mn-lt"/>
                <a:ea typeface="+mn-ea"/>
                <a:cs typeface="+mn-cs"/>
              </a:rPr>
              <a:t>(Romans 6:23), </a:t>
            </a:r>
            <a:r>
              <a:rPr lang="en-US" sz="1200" i="1" kern="1200" dirty="0" smtClean="0">
                <a:solidFill>
                  <a:schemeClr val="tx1"/>
                </a:solidFill>
                <a:effectLst/>
                <a:latin typeface="+mn-lt"/>
                <a:ea typeface="+mn-ea"/>
                <a:cs typeface="+mn-cs"/>
              </a:rPr>
              <a:t>“For the wages of sin is death, but the gift of God is eternal life in Christ Jesus our Lord.”</a:t>
            </a:r>
            <a:endParaRPr lang="en-US" i="1" dirty="0"/>
          </a:p>
        </p:txBody>
      </p:sp>
      <p:sp>
        <p:nvSpPr>
          <p:cNvPr id="4" name="Slide Number Placeholder 3"/>
          <p:cNvSpPr>
            <a:spLocks noGrp="1"/>
          </p:cNvSpPr>
          <p:nvPr>
            <p:ph type="sldNum" sz="quarter" idx="10"/>
          </p:nvPr>
        </p:nvSpPr>
        <p:spPr/>
        <p:txBody>
          <a:bodyPr/>
          <a:lstStyle/>
          <a:p>
            <a:fld id="{E0D7032C-DA72-482E-B97E-BCBD9FA82053}" type="slidenum">
              <a:rPr lang="en-US" smtClean="0"/>
              <a:t>2</a:t>
            </a:fld>
            <a:endParaRPr lang="en-US"/>
          </a:p>
        </p:txBody>
      </p:sp>
    </p:spTree>
    <p:extLst>
      <p:ext uri="{BB962C8B-B14F-4D97-AF65-F5344CB8AC3E}">
        <p14:creationId xmlns:p14="http://schemas.microsoft.com/office/powerpoint/2010/main" val="274602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People-Pleasing Preachers</a:t>
            </a:r>
          </a:p>
          <a:p>
            <a:r>
              <a:rPr lang="en-US" sz="1200" b="1" kern="1200" dirty="0" smtClean="0">
                <a:solidFill>
                  <a:schemeClr val="tx1"/>
                </a:solidFill>
                <a:effectLst/>
                <a:latin typeface="+mn-lt"/>
                <a:ea typeface="+mn-ea"/>
                <a:cs typeface="+mn-cs"/>
              </a:rPr>
              <a:t>(Jeremiah</a:t>
            </a:r>
            <a:r>
              <a:rPr lang="en-US" sz="1200" b="1" kern="1200" baseline="0" dirty="0" smtClean="0">
                <a:solidFill>
                  <a:schemeClr val="tx1"/>
                </a:solidFill>
                <a:effectLst/>
                <a:latin typeface="+mn-lt"/>
                <a:ea typeface="+mn-ea"/>
                <a:cs typeface="+mn-cs"/>
              </a:rPr>
              <a:t> 6:13-15), </a:t>
            </a:r>
            <a:r>
              <a:rPr lang="en-US" sz="1200" i="1" kern="1200" baseline="0" dirty="0" smtClean="0">
                <a:solidFill>
                  <a:schemeClr val="tx1"/>
                </a:solidFill>
                <a:effectLst/>
                <a:latin typeface="+mn-lt"/>
                <a:ea typeface="+mn-ea"/>
                <a:cs typeface="+mn-cs"/>
              </a:rPr>
              <a:t>“Because from the least of them even to the greatest of them, Everyone is given to covetousness; And </a:t>
            </a:r>
            <a:r>
              <a:rPr lang="en-US" sz="1200" i="1" u="sng" kern="1200" baseline="0" dirty="0" smtClean="0">
                <a:solidFill>
                  <a:schemeClr val="tx1"/>
                </a:solidFill>
                <a:effectLst/>
                <a:latin typeface="+mn-lt"/>
                <a:ea typeface="+mn-ea"/>
                <a:cs typeface="+mn-cs"/>
              </a:rPr>
              <a:t>from the prophet even to the priest, Everyone deals falsely</a:t>
            </a:r>
            <a:r>
              <a:rPr lang="en-US" sz="1200" i="1" kern="1200" baseline="0" dirty="0" smtClean="0">
                <a:solidFill>
                  <a:schemeClr val="tx1"/>
                </a:solidFill>
                <a:effectLst/>
                <a:latin typeface="+mn-lt"/>
                <a:ea typeface="+mn-ea"/>
                <a:cs typeface="+mn-cs"/>
              </a:rPr>
              <a:t>.14 </a:t>
            </a:r>
            <a:r>
              <a:rPr lang="en-US" sz="1200" i="1" u="sng" kern="1200" baseline="0" dirty="0" smtClean="0">
                <a:solidFill>
                  <a:schemeClr val="tx1"/>
                </a:solidFill>
                <a:effectLst/>
                <a:latin typeface="+mn-lt"/>
                <a:ea typeface="+mn-ea"/>
                <a:cs typeface="+mn-cs"/>
              </a:rPr>
              <a:t>They have also healed the hurt of My people slightly, Saying, 'Peace, peace! 'When there is no peace</a:t>
            </a:r>
            <a:r>
              <a:rPr lang="en-US" sz="1200" i="1" kern="1200" baseline="0" dirty="0" smtClean="0">
                <a:solidFill>
                  <a:schemeClr val="tx1"/>
                </a:solidFill>
                <a:effectLst/>
                <a:latin typeface="+mn-lt"/>
                <a:ea typeface="+mn-ea"/>
                <a:cs typeface="+mn-cs"/>
              </a:rPr>
              <a:t>.15 Were they ashamed when they had committed abomination? No! They were not at all ashamed; Nor did they know how to blush. Therefore they shall fall among those who fall; At the time I punish them, They shall be cast down," says the Lord.”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Self-Serving Shepherds (elders)</a:t>
            </a:r>
          </a:p>
          <a:p>
            <a:r>
              <a:rPr lang="en-US" sz="1200" b="1" kern="1200" dirty="0" smtClean="0">
                <a:solidFill>
                  <a:schemeClr val="tx1"/>
                </a:solidFill>
                <a:effectLst/>
                <a:latin typeface="+mn-lt"/>
                <a:ea typeface="+mn-ea"/>
                <a:cs typeface="+mn-cs"/>
              </a:rPr>
              <a:t>(Ezekiel 34:1-4) READ</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Sin-Encouraging Doctrines and Sin-Accepting Churches</a:t>
            </a:r>
          </a:p>
          <a:p>
            <a:r>
              <a:rPr lang="en-US" sz="1200" b="1" kern="1200" dirty="0" smtClean="0">
                <a:solidFill>
                  <a:schemeClr val="tx1"/>
                </a:solidFill>
                <a:effectLst/>
                <a:latin typeface="+mn-lt"/>
                <a:ea typeface="+mn-ea"/>
                <a:cs typeface="+mn-cs"/>
              </a:rPr>
              <a:t>(2 Corinthians 11:3-4), </a:t>
            </a:r>
            <a:r>
              <a:rPr lang="en-US" sz="1200" i="1" kern="1200" dirty="0" smtClean="0">
                <a:solidFill>
                  <a:schemeClr val="tx1"/>
                </a:solidFill>
                <a:effectLst/>
                <a:latin typeface="+mn-lt"/>
                <a:ea typeface="+mn-ea"/>
                <a:cs typeface="+mn-cs"/>
              </a:rPr>
              <a:t>“But I fear, lest somehow, as the serpent deceived Eve by his craftiness, so your minds may be corrupted from the simplicity that is in Christ. 4 For if he who comes preaches another Jesus whom we have not preached, or if you receive a different spirit which you have not received, or a different gospel which you have not </a:t>
            </a:r>
            <a:r>
              <a:rPr lang="en-US" sz="1200" i="1" u="sng" kern="1200" dirty="0" smtClean="0">
                <a:solidFill>
                  <a:schemeClr val="tx1"/>
                </a:solidFill>
                <a:effectLst/>
                <a:latin typeface="+mn-lt"/>
                <a:ea typeface="+mn-ea"/>
                <a:cs typeface="+mn-cs"/>
              </a:rPr>
              <a:t>accepted—you may well put up with it</a:t>
            </a:r>
            <a:r>
              <a:rPr lang="en-US" sz="1200" i="1" kern="1200" dirty="0" smtClean="0">
                <a:solidFill>
                  <a:schemeClr val="tx1"/>
                </a:solidFill>
                <a:effectLst/>
                <a:latin typeface="+mn-lt"/>
                <a:ea typeface="+mn-ea"/>
                <a:cs typeface="+mn-cs"/>
              </a:rPr>
              <a:t>!”</a:t>
            </a:r>
            <a:endParaRPr lang="en-US" i="1" dirty="0"/>
          </a:p>
        </p:txBody>
      </p:sp>
      <p:sp>
        <p:nvSpPr>
          <p:cNvPr id="4" name="Slide Number Placeholder 3"/>
          <p:cNvSpPr>
            <a:spLocks noGrp="1"/>
          </p:cNvSpPr>
          <p:nvPr>
            <p:ph type="sldNum" sz="quarter" idx="10"/>
          </p:nvPr>
        </p:nvSpPr>
        <p:spPr/>
        <p:txBody>
          <a:bodyPr/>
          <a:lstStyle/>
          <a:p>
            <a:fld id="{E0D7032C-DA72-482E-B97E-BCBD9FA82053}" type="slidenum">
              <a:rPr lang="en-US" smtClean="0"/>
              <a:t>3</a:t>
            </a:fld>
            <a:endParaRPr lang="en-US"/>
          </a:p>
        </p:txBody>
      </p:sp>
    </p:spTree>
    <p:extLst>
      <p:ext uri="{BB962C8B-B14F-4D97-AF65-F5344CB8AC3E}">
        <p14:creationId xmlns:p14="http://schemas.microsoft.com/office/powerpoint/2010/main" val="347581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Jesus Diagnoses and Heals All Sin, Matt. 11:28-30.</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(Matthew 11:28-30), </a:t>
            </a:r>
            <a:r>
              <a:rPr lang="en-US" sz="1200" i="1" kern="1200" dirty="0" smtClean="0">
                <a:solidFill>
                  <a:schemeClr val="tx1"/>
                </a:solidFill>
                <a:effectLst/>
                <a:latin typeface="+mn-lt"/>
                <a:ea typeface="+mn-ea"/>
                <a:cs typeface="+mn-cs"/>
              </a:rPr>
              <a:t>“Come to Me, all you who labor and are heavy laden, and I will give you rest. 29 Take My yoke upon you and learn from Me, for I am gentle and lowly in heart, and you will find rest for your souls. 30 For My yoke is easy and My burden is light."</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Jesus Diagnoses and Heals the Sins of Immorality.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Jesus Diagnoses and Heals the Sin of False Doctrine, John 8:32</a:t>
            </a:r>
            <a:endParaRPr lang="en-US" sz="1200" b="1" kern="1200" dirty="0" smtClean="0">
              <a:solidFill>
                <a:schemeClr val="tx1"/>
              </a:solidFill>
              <a:effectLst/>
              <a:latin typeface="+mn-lt"/>
              <a:ea typeface="+mn-ea"/>
              <a:cs typeface="+mn-cs"/>
            </a:endParaRPr>
          </a:p>
          <a:p>
            <a:pPr marL="0" lvl="0" indent="0">
              <a:buFont typeface="Arial" panose="020B0604020202020204" pitchFamily="34" charset="0"/>
              <a:buNone/>
            </a:pPr>
            <a:r>
              <a:rPr lang="en-US" b="1" kern="1200" dirty="0" smtClean="0">
                <a:solidFill>
                  <a:schemeClr val="tx1"/>
                </a:solidFill>
                <a:effectLst/>
                <a:latin typeface="+mn-lt"/>
                <a:ea typeface="+mn-ea"/>
                <a:cs typeface="+mn-cs"/>
              </a:rPr>
              <a:t>(John 8:32), </a:t>
            </a:r>
            <a:r>
              <a:rPr lang="en-US" i="1" kern="1200" dirty="0" smtClean="0">
                <a:solidFill>
                  <a:schemeClr val="tx1"/>
                </a:solidFill>
                <a:effectLst/>
                <a:latin typeface="+mn-lt"/>
                <a:ea typeface="+mn-ea"/>
                <a:cs typeface="+mn-cs"/>
              </a:rPr>
              <a:t>“And you shall know the truth, and the truth shall make you free."</a:t>
            </a:r>
            <a:endParaRPr lang="en-US" i="1" dirty="0"/>
          </a:p>
        </p:txBody>
      </p:sp>
      <p:sp>
        <p:nvSpPr>
          <p:cNvPr id="4" name="Slide Number Placeholder 3"/>
          <p:cNvSpPr>
            <a:spLocks noGrp="1"/>
          </p:cNvSpPr>
          <p:nvPr>
            <p:ph type="sldNum" sz="quarter" idx="10"/>
          </p:nvPr>
        </p:nvSpPr>
        <p:spPr/>
        <p:txBody>
          <a:bodyPr/>
          <a:lstStyle/>
          <a:p>
            <a:fld id="{E0D7032C-DA72-482E-B97E-BCBD9FA82053}" type="slidenum">
              <a:rPr lang="en-US" smtClean="0"/>
              <a:t>4</a:t>
            </a:fld>
            <a:endParaRPr lang="en-US"/>
          </a:p>
        </p:txBody>
      </p:sp>
    </p:spTree>
    <p:extLst>
      <p:ext uri="{BB962C8B-B14F-4D97-AF65-F5344CB8AC3E}">
        <p14:creationId xmlns:p14="http://schemas.microsoft.com/office/powerpoint/2010/main" val="380907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lgn="l">
              <a:buFont typeface="Arial" panose="020B0604020202020204" pitchFamily="34" charset="0"/>
              <a:buChar char="•"/>
            </a:pPr>
            <a:r>
              <a:rPr lang="en-US" sz="1200" b="1" dirty="0" smtClean="0"/>
              <a:t>Helpless healers give hollow hope (2 Peter 2:1-3),</a:t>
            </a:r>
            <a:r>
              <a:rPr lang="en-US" sz="1200" b="1" baseline="0" dirty="0" smtClean="0"/>
              <a:t> </a:t>
            </a:r>
            <a:r>
              <a:rPr lang="en-US" sz="1200" i="1" baseline="0" dirty="0" smtClean="0"/>
              <a:t>“But there were also false prophets among the people, even as there will be false teachers among you, who will secretly bring in destructive heresies, even denying the Lord who bought them, and bring on themselves swift destruction. 2 And many will follow their destructive ways, because of whom the way of truth will be blasphemed. 3 By covetousness </a:t>
            </a:r>
            <a:r>
              <a:rPr lang="en-US" sz="1200" i="1" u="sng" baseline="0" dirty="0" smtClean="0"/>
              <a:t>they will exploit you with deceptive words</a:t>
            </a:r>
            <a:r>
              <a:rPr lang="en-US" sz="1200" i="1" baseline="0" dirty="0" smtClean="0"/>
              <a:t>; for a long time their judgment has not been idle, and their destruction does not slumber.”</a:t>
            </a:r>
          </a:p>
          <a:p>
            <a:pPr marL="571500" indent="-571500" algn="l">
              <a:buFont typeface="Arial" panose="020B0604020202020204" pitchFamily="34" charset="0"/>
              <a:buChar char="•"/>
            </a:pPr>
            <a:endParaRPr lang="en-US" sz="1200" dirty="0" smtClean="0"/>
          </a:p>
          <a:p>
            <a:pPr marL="571500" indent="-571500" algn="l">
              <a:buFont typeface="Arial" panose="020B0604020202020204" pitchFamily="34" charset="0"/>
              <a:buChar char="•"/>
            </a:pPr>
            <a:r>
              <a:rPr lang="en-US" sz="1200" b="1" dirty="0" smtClean="0"/>
              <a:t>Only in Jesus is there healing! (Hebrews 4:15-16), </a:t>
            </a:r>
            <a:r>
              <a:rPr lang="en-US" sz="1200" b="0" i="1" dirty="0" smtClean="0"/>
              <a:t>“For we do not have a High Priest who cannot sympathize with our weaknesses, but was in all points tempted as we are, yet without sin. 16 Let us therefore come boldly to the throne of grace, that we may obtain mercy and find grace to help in time of need.</a:t>
            </a:r>
            <a:endParaRPr lang="en-US" sz="1200" b="0" i="1" dirty="0"/>
          </a:p>
        </p:txBody>
      </p:sp>
      <p:sp>
        <p:nvSpPr>
          <p:cNvPr id="4" name="Slide Number Placeholder 3"/>
          <p:cNvSpPr>
            <a:spLocks noGrp="1"/>
          </p:cNvSpPr>
          <p:nvPr>
            <p:ph type="sldNum" sz="quarter" idx="10"/>
          </p:nvPr>
        </p:nvSpPr>
        <p:spPr/>
        <p:txBody>
          <a:bodyPr/>
          <a:lstStyle/>
          <a:p>
            <a:fld id="{E0D7032C-DA72-482E-B97E-BCBD9FA82053}" type="slidenum">
              <a:rPr lang="en-US" smtClean="0"/>
              <a:t>5</a:t>
            </a:fld>
            <a:endParaRPr lang="en-US"/>
          </a:p>
        </p:txBody>
      </p:sp>
    </p:spTree>
    <p:extLst>
      <p:ext uri="{BB962C8B-B14F-4D97-AF65-F5344CB8AC3E}">
        <p14:creationId xmlns:p14="http://schemas.microsoft.com/office/powerpoint/2010/main" val="53181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97FC21-1D75-41DC-98DC-76BC31FAF25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210077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97FC21-1D75-41DC-98DC-76BC31FAF25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346785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97FC21-1D75-41DC-98DC-76BC31FAF25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359301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97FC21-1D75-41DC-98DC-76BC31FAF25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293143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97FC21-1D75-41DC-98DC-76BC31FAF25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27657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97FC21-1D75-41DC-98DC-76BC31FAF251}"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186288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97FC21-1D75-41DC-98DC-76BC31FAF251}" type="datetimeFigureOut">
              <a:rPr lang="en-US" smtClean="0"/>
              <a:t>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164983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97FC21-1D75-41DC-98DC-76BC31FAF251}" type="datetimeFigureOut">
              <a:rPr lang="en-US" smtClean="0"/>
              <a:t>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149888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7FC21-1D75-41DC-98DC-76BC31FAF251}" type="datetimeFigureOut">
              <a:rPr lang="en-US" smtClean="0"/>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332277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7FC21-1D75-41DC-98DC-76BC31FAF251}"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211383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7FC21-1D75-41DC-98DC-76BC31FAF251}"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D60D9-F730-48E8-9E8C-F26CF6C483DF}" type="slidenum">
              <a:rPr lang="en-US" smtClean="0"/>
              <a:t>‹#›</a:t>
            </a:fld>
            <a:endParaRPr lang="en-US"/>
          </a:p>
        </p:txBody>
      </p:sp>
    </p:spTree>
    <p:extLst>
      <p:ext uri="{BB962C8B-B14F-4D97-AF65-F5344CB8AC3E}">
        <p14:creationId xmlns:p14="http://schemas.microsoft.com/office/powerpoint/2010/main" val="269891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7FC21-1D75-41DC-98DC-76BC31FAF251}" type="datetimeFigureOut">
              <a:rPr lang="en-US" smtClean="0"/>
              <a:t>1/30/2016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D60D9-F730-48E8-9E8C-F26CF6C483DF}" type="slidenum">
              <a:rPr lang="en-US" smtClean="0"/>
              <a:t>‹#›</a:t>
            </a:fld>
            <a:endParaRPr lang="en-US"/>
          </a:p>
        </p:txBody>
      </p:sp>
    </p:spTree>
    <p:extLst>
      <p:ext uri="{BB962C8B-B14F-4D97-AF65-F5344CB8AC3E}">
        <p14:creationId xmlns:p14="http://schemas.microsoft.com/office/powerpoint/2010/main" val="41615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610" y="3913093"/>
            <a:ext cx="5903259" cy="1479457"/>
          </a:xfrm>
        </p:spPr>
        <p:txBody>
          <a:bodyPr>
            <a:normAutofit/>
          </a:bodyPr>
          <a:lstStyle/>
          <a:p>
            <a:r>
              <a:rPr lang="en-US" sz="9600" dirty="0" smtClean="0">
                <a:latin typeface="Libel Suit" panose="02000508020000020004" pitchFamily="2" charset="0"/>
              </a:rPr>
              <a:t>Healing the Sick</a:t>
            </a:r>
            <a:endParaRPr lang="en-US" sz="9600" dirty="0">
              <a:latin typeface="Libel Suit" panose="02000508020000020004" pitchFamily="2" charset="0"/>
            </a:endParaRPr>
          </a:p>
        </p:txBody>
      </p:sp>
      <p:sp>
        <p:nvSpPr>
          <p:cNvPr id="3" name="Subtitle 2"/>
          <p:cNvSpPr>
            <a:spLocks noGrp="1"/>
          </p:cNvSpPr>
          <p:nvPr>
            <p:ph type="subTitle" idx="1"/>
          </p:nvPr>
        </p:nvSpPr>
        <p:spPr>
          <a:xfrm>
            <a:off x="4787153" y="5551861"/>
            <a:ext cx="3213847" cy="647233"/>
          </a:xfrm>
        </p:spPr>
        <p:txBody>
          <a:bodyPr>
            <a:normAutofit/>
          </a:bodyPr>
          <a:lstStyle/>
          <a:p>
            <a:r>
              <a:rPr lang="en-US" sz="4000" dirty="0" smtClean="0"/>
              <a:t>Mark 2:13-17</a:t>
            </a:r>
            <a:endParaRPr lang="en-US" sz="4000" dirty="0"/>
          </a:p>
        </p:txBody>
      </p:sp>
      <p:pic>
        <p:nvPicPr>
          <p:cNvPr id="1026" name="Picture 2" descr="http://cbsnews2.cbsistatic.com/hub/i/r/2014/01/24/d6bd0d38-cb4a-4411-bd1d-7a5dcc4e319d/thumbnail/620x350/1377be59a76f97d1def6e33226861a92/stetho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458" y="579343"/>
            <a:ext cx="5905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5766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570" y="152400"/>
            <a:ext cx="5530030" cy="1428751"/>
          </a:xfrm>
        </p:spPr>
        <p:txBody>
          <a:bodyPr>
            <a:normAutofit/>
          </a:bodyPr>
          <a:lstStyle/>
          <a:p>
            <a:r>
              <a:rPr lang="en-US" sz="8800" dirty="0" smtClean="0">
                <a:latin typeface="Libel Suit" panose="02000508020000020004" pitchFamily="2" charset="0"/>
              </a:rPr>
              <a:t>The Dread Disease</a:t>
            </a:r>
            <a:endParaRPr lang="en-US" sz="8800" dirty="0">
              <a:latin typeface="Libel Suit" panose="02000508020000020004" pitchFamily="2" charset="0"/>
            </a:endParaRPr>
          </a:p>
        </p:txBody>
      </p:sp>
      <p:sp>
        <p:nvSpPr>
          <p:cNvPr id="3" name="Subtitle 2"/>
          <p:cNvSpPr>
            <a:spLocks noGrp="1"/>
          </p:cNvSpPr>
          <p:nvPr>
            <p:ph type="subTitle" idx="1"/>
          </p:nvPr>
        </p:nvSpPr>
        <p:spPr>
          <a:xfrm>
            <a:off x="3886200" y="4343717"/>
            <a:ext cx="4521200" cy="2152333"/>
          </a:xfrm>
        </p:spPr>
        <p:txBody>
          <a:bodyPr>
            <a:normAutofit/>
          </a:bodyPr>
          <a:lstStyle/>
          <a:p>
            <a:r>
              <a:rPr lang="en-US" sz="4000" dirty="0" smtClean="0"/>
              <a:t>Matthew 15:19-20</a:t>
            </a:r>
            <a:br>
              <a:rPr lang="en-US" sz="4000" dirty="0" smtClean="0"/>
            </a:br>
            <a:r>
              <a:rPr lang="en-US" sz="4000" dirty="0" smtClean="0"/>
              <a:t>1 Corinthians 15:33</a:t>
            </a:r>
            <a:br>
              <a:rPr lang="en-US" sz="4000" dirty="0" smtClean="0"/>
            </a:br>
            <a:r>
              <a:rPr lang="en-US" sz="4000" dirty="0" smtClean="0"/>
              <a:t>Romans 6:23</a:t>
            </a:r>
          </a:p>
        </p:txBody>
      </p:sp>
      <p:sp>
        <p:nvSpPr>
          <p:cNvPr id="4" name="Rectangle 3"/>
          <p:cNvSpPr/>
          <p:nvPr/>
        </p:nvSpPr>
        <p:spPr>
          <a:xfrm rot="20607141">
            <a:off x="2457451" y="2128234"/>
            <a:ext cx="4084320" cy="1668399"/>
          </a:xfrm>
          <a:prstGeom prst="rect">
            <a:avLst/>
          </a:prstGeom>
          <a:noFill/>
          <a:effectLst>
            <a:glow rad="228600">
              <a:schemeClr val="accent1">
                <a:satMod val="175000"/>
                <a:alpha val="40000"/>
              </a:schemeClr>
            </a:glow>
          </a:effectLst>
        </p:spPr>
        <p:txBody>
          <a:bodyPr wrap="none" lIns="91440" tIns="45720" rIns="91440" bIns="45720">
            <a:prstTxWarp prst="textCanUp">
              <a:avLst/>
            </a:prstTxWarp>
            <a:spAutoFit/>
          </a:bodyPr>
          <a:lstStyle/>
          <a:p>
            <a:pPr algn="ctr"/>
            <a:r>
              <a:rPr lang="en-US" sz="5400" b="1" dirty="0" smtClean="0">
                <a:ln w="22225">
                  <a:solidFill>
                    <a:schemeClr val="tx1"/>
                  </a:solidFill>
                  <a:prstDash val="solid"/>
                </a:ln>
                <a:solidFill>
                  <a:schemeClr val="tx1">
                    <a:lumMod val="65000"/>
                    <a:lumOff val="35000"/>
                  </a:schemeClr>
                </a:solidFill>
                <a:effectLst>
                  <a:glow rad="228600">
                    <a:schemeClr val="tx1">
                      <a:lumMod val="50000"/>
                      <a:lumOff val="50000"/>
                      <a:alpha val="40000"/>
                    </a:schemeClr>
                  </a:glow>
                </a:effectLst>
                <a:latin typeface="Mistral" panose="03090702030407020403" pitchFamily="66" charset="0"/>
              </a:rPr>
              <a:t>SIN</a:t>
            </a:r>
            <a:endParaRPr lang="en-US" sz="5400" b="1" cap="none" spc="0" dirty="0">
              <a:ln w="22225">
                <a:solidFill>
                  <a:schemeClr val="tx1"/>
                </a:solidFill>
                <a:prstDash val="solid"/>
              </a:ln>
              <a:solidFill>
                <a:schemeClr val="tx1">
                  <a:lumMod val="65000"/>
                  <a:lumOff val="35000"/>
                </a:schemeClr>
              </a:solidFill>
              <a:effectLst>
                <a:glow rad="228600">
                  <a:schemeClr val="tx1">
                    <a:lumMod val="50000"/>
                    <a:lumOff val="50000"/>
                    <a:alpha val="40000"/>
                  </a:schemeClr>
                </a:glow>
              </a:effectLst>
              <a:latin typeface="Mistral" panose="03090702030407020403" pitchFamily="66" charset="0"/>
            </a:endParaRPr>
          </a:p>
        </p:txBody>
      </p:sp>
    </p:spTree>
    <p:extLst>
      <p:ext uri="{BB962C8B-B14F-4D97-AF65-F5344CB8AC3E}">
        <p14:creationId xmlns:p14="http://schemas.microsoft.com/office/powerpoint/2010/main" val="38122924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3570" y="3010217"/>
            <a:ext cx="4521200" cy="1847533"/>
          </a:xfrm>
          <a:solidFill>
            <a:schemeClr val="tx1"/>
          </a:solidFill>
          <a:ln w="50800">
            <a:solidFill>
              <a:schemeClr val="bg2">
                <a:lumMod val="50000"/>
              </a:schemeClr>
            </a:solidFill>
          </a:ln>
        </p:spPr>
        <p:txBody>
          <a:bodyPr>
            <a:normAutofit/>
          </a:bodyPr>
          <a:lstStyle/>
          <a:p>
            <a:r>
              <a:rPr lang="en-US" sz="4000" dirty="0" smtClean="0">
                <a:solidFill>
                  <a:schemeClr val="bg1"/>
                </a:solidFill>
              </a:rPr>
              <a:t>Jeremiah 6:13-15</a:t>
            </a:r>
            <a:br>
              <a:rPr lang="en-US" sz="4000" dirty="0" smtClean="0">
                <a:solidFill>
                  <a:schemeClr val="bg1"/>
                </a:solidFill>
              </a:rPr>
            </a:br>
            <a:r>
              <a:rPr lang="en-US" sz="4000" dirty="0" smtClean="0">
                <a:solidFill>
                  <a:schemeClr val="bg1"/>
                </a:solidFill>
              </a:rPr>
              <a:t>Ezekiel 34:1-4</a:t>
            </a:r>
            <a:br>
              <a:rPr lang="en-US" sz="4000" dirty="0" smtClean="0">
                <a:solidFill>
                  <a:schemeClr val="bg1"/>
                </a:solidFill>
              </a:rPr>
            </a:br>
            <a:r>
              <a:rPr lang="en-US" sz="4000" dirty="0" smtClean="0">
                <a:solidFill>
                  <a:schemeClr val="bg1"/>
                </a:solidFill>
              </a:rPr>
              <a:t>2 Corinthians 11:3-4</a:t>
            </a:r>
          </a:p>
        </p:txBody>
      </p:sp>
      <p:pic>
        <p:nvPicPr>
          <p:cNvPr id="5" name="Picture 4"/>
          <p:cNvPicPr>
            <a:picLocks noChangeAspect="1"/>
          </p:cNvPicPr>
          <p:nvPr/>
        </p:nvPicPr>
        <p:blipFill>
          <a:blip r:embed="rId3"/>
          <a:stretch>
            <a:fillRect/>
          </a:stretch>
        </p:blipFill>
        <p:spPr>
          <a:xfrm>
            <a:off x="4934770" y="867236"/>
            <a:ext cx="4209230" cy="5442882"/>
          </a:xfrm>
          <a:prstGeom prst="rect">
            <a:avLst/>
          </a:prstGeom>
        </p:spPr>
      </p:pic>
      <p:sp>
        <p:nvSpPr>
          <p:cNvPr id="2" name="Title 1"/>
          <p:cNvSpPr>
            <a:spLocks noGrp="1"/>
          </p:cNvSpPr>
          <p:nvPr>
            <p:ph type="ctrTitle"/>
          </p:nvPr>
        </p:nvSpPr>
        <p:spPr>
          <a:xfrm>
            <a:off x="413570" y="152400"/>
            <a:ext cx="5530030" cy="1428751"/>
          </a:xfrm>
        </p:spPr>
        <p:txBody>
          <a:bodyPr>
            <a:normAutofit/>
          </a:bodyPr>
          <a:lstStyle/>
          <a:p>
            <a:r>
              <a:rPr lang="en-US" sz="8800" dirty="0" smtClean="0">
                <a:latin typeface="Libel Suit" panose="02000508020000020004" pitchFamily="2" charset="0"/>
              </a:rPr>
              <a:t>Helpless Healers</a:t>
            </a:r>
            <a:endParaRPr lang="en-US" sz="8800" dirty="0">
              <a:latin typeface="Libel Suit" panose="02000508020000020004" pitchFamily="2" charset="0"/>
            </a:endParaRPr>
          </a:p>
        </p:txBody>
      </p:sp>
    </p:spTree>
    <p:extLst>
      <p:ext uri="{BB962C8B-B14F-4D97-AF65-F5344CB8AC3E}">
        <p14:creationId xmlns:p14="http://schemas.microsoft.com/office/powerpoint/2010/main" val="1939264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16" y="405422"/>
            <a:ext cx="6006280" cy="1428751"/>
          </a:xfrm>
        </p:spPr>
        <p:txBody>
          <a:bodyPr>
            <a:normAutofit/>
          </a:bodyPr>
          <a:lstStyle/>
          <a:p>
            <a:r>
              <a:rPr lang="en-US" sz="8800" dirty="0" smtClean="0">
                <a:latin typeface="Libel Suit" panose="02000508020000020004" pitchFamily="2" charset="0"/>
              </a:rPr>
              <a:t>The Great Physician</a:t>
            </a:r>
            <a:endParaRPr lang="en-US" sz="8800" dirty="0">
              <a:latin typeface="Libel Suit" panose="02000508020000020004" pitchFamily="2" charset="0"/>
            </a:endParaRPr>
          </a:p>
        </p:txBody>
      </p:sp>
      <p:sp>
        <p:nvSpPr>
          <p:cNvPr id="3" name="Subtitle 2"/>
          <p:cNvSpPr>
            <a:spLocks noGrp="1"/>
          </p:cNvSpPr>
          <p:nvPr>
            <p:ph type="subTitle" idx="1"/>
          </p:nvPr>
        </p:nvSpPr>
        <p:spPr>
          <a:xfrm>
            <a:off x="3886200" y="5048250"/>
            <a:ext cx="4521200" cy="1447800"/>
          </a:xfrm>
        </p:spPr>
        <p:txBody>
          <a:bodyPr>
            <a:normAutofit/>
          </a:bodyPr>
          <a:lstStyle/>
          <a:p>
            <a:r>
              <a:rPr lang="en-US" sz="4000" dirty="0" smtClean="0"/>
              <a:t>Matthew 11:28-30</a:t>
            </a:r>
          </a:p>
        </p:txBody>
      </p:sp>
      <p:sp>
        <p:nvSpPr>
          <p:cNvPr id="5" name="Rectangle 4"/>
          <p:cNvSpPr/>
          <p:nvPr/>
        </p:nvSpPr>
        <p:spPr>
          <a:xfrm>
            <a:off x="1899139" y="2228850"/>
            <a:ext cx="5429250" cy="1623715"/>
          </a:xfrm>
          <a:prstGeom prst="rect">
            <a:avLst/>
          </a:prstGeom>
          <a:noFill/>
        </p:spPr>
        <p:txBody>
          <a:bodyPr wrap="none" lIns="91440" tIns="45720" rIns="91440" bIns="45720">
            <a:prstTxWarp prst="textTriangleInverted">
              <a:avLst>
                <a:gd name="adj" fmla="val 77348"/>
              </a:avLst>
            </a:prstTxWarp>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reflection blurRad="101600" stA="30000" endPos="40000" dist="29997" dir="5400000" sy="-100000" algn="bl" rotWithShape="0"/>
                </a:effectLst>
              </a:rPr>
              <a:t>Jesus!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reflection blurRad="101600" stA="30000" endPos="40000" dist="29997" dir="5400000" sy="-100000" algn="bl" rotWithShape="0"/>
              </a:effectLst>
            </a:endParaRPr>
          </a:p>
        </p:txBody>
      </p:sp>
    </p:spTree>
    <p:extLst>
      <p:ext uri="{BB962C8B-B14F-4D97-AF65-F5344CB8AC3E}">
        <p14:creationId xmlns:p14="http://schemas.microsoft.com/office/powerpoint/2010/main" val="34912608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bsnews2.cbsistatic.com/hub/i/r/2014/01/24/d6bd0d38-cb4a-4411-bd1d-7a5dcc4e319d/thumbnail/620x350/1377be59a76f97d1def6e33226861a92/stetho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740" y="579343"/>
            <a:ext cx="5014218" cy="33830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2960" y="2273111"/>
            <a:ext cx="3926543" cy="1479457"/>
          </a:xfrm>
        </p:spPr>
        <p:txBody>
          <a:bodyPr>
            <a:normAutofit/>
          </a:bodyPr>
          <a:lstStyle/>
          <a:p>
            <a:r>
              <a:rPr lang="en-US" sz="9600" dirty="0" smtClean="0">
                <a:latin typeface="Libel Suit" panose="02000508020000020004" pitchFamily="2" charset="0"/>
              </a:rPr>
              <a:t>Conclusion</a:t>
            </a:r>
            <a:endParaRPr lang="en-US" sz="9600" dirty="0">
              <a:latin typeface="Libel Suit" panose="02000508020000020004" pitchFamily="2" charset="0"/>
            </a:endParaRPr>
          </a:p>
        </p:txBody>
      </p:sp>
      <p:sp>
        <p:nvSpPr>
          <p:cNvPr id="3" name="Subtitle 2"/>
          <p:cNvSpPr>
            <a:spLocks noGrp="1"/>
          </p:cNvSpPr>
          <p:nvPr>
            <p:ph type="subTitle" idx="1"/>
          </p:nvPr>
        </p:nvSpPr>
        <p:spPr>
          <a:xfrm>
            <a:off x="857250" y="4476751"/>
            <a:ext cx="7543800" cy="1722344"/>
          </a:xfrm>
        </p:spPr>
        <p:txBody>
          <a:bodyPr>
            <a:normAutofit/>
          </a:bodyPr>
          <a:lstStyle/>
          <a:p>
            <a:pPr marL="571500" indent="-571500" algn="l">
              <a:buFont typeface="Arial" panose="020B0604020202020204" pitchFamily="34" charset="0"/>
              <a:buChar char="•"/>
            </a:pPr>
            <a:r>
              <a:rPr lang="en-US" sz="3600" dirty="0" smtClean="0"/>
              <a:t>Helpless healers give hollow hope</a:t>
            </a:r>
          </a:p>
          <a:p>
            <a:pPr marL="571500" indent="-571500" algn="l">
              <a:buFont typeface="Arial" panose="020B0604020202020204" pitchFamily="34" charset="0"/>
              <a:buChar char="•"/>
            </a:pPr>
            <a:r>
              <a:rPr lang="en-US" sz="3600" b="1" dirty="0" smtClean="0"/>
              <a:t>Only in Jesus is there healing!</a:t>
            </a:r>
            <a:endParaRPr lang="en-US" sz="3600" b="1" dirty="0"/>
          </a:p>
        </p:txBody>
      </p:sp>
    </p:spTree>
    <p:extLst>
      <p:ext uri="{BB962C8B-B14F-4D97-AF65-F5344CB8AC3E}">
        <p14:creationId xmlns:p14="http://schemas.microsoft.com/office/powerpoint/2010/main" val="8023459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528</Words>
  <Application>Microsoft Office PowerPoint</Application>
  <PresentationFormat>On-screen Show (4:3)</PresentationFormat>
  <Paragraphs>44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Libel Suit</vt:lpstr>
      <vt:lpstr>Mistral</vt:lpstr>
      <vt:lpstr>Office Theme</vt:lpstr>
      <vt:lpstr>Healing the Sick</vt:lpstr>
      <vt:lpstr>The Dread Disease</vt:lpstr>
      <vt:lpstr>Helpless Healers</vt:lpstr>
      <vt:lpstr>The Great Physician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the Sick</dc:title>
  <dc:creator>Stan Cox</dc:creator>
  <cp:lastModifiedBy>Stan Cox</cp:lastModifiedBy>
  <cp:revision>7</cp:revision>
  <dcterms:created xsi:type="dcterms:W3CDTF">2016-01-31T05:10:02Z</dcterms:created>
  <dcterms:modified xsi:type="dcterms:W3CDTF">2016-01-31T06:20:35Z</dcterms:modified>
</cp:coreProperties>
</file>