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75" r:id="rId2"/>
    <p:sldId id="260" r:id="rId3"/>
    <p:sldId id="277" r:id="rId4"/>
    <p:sldId id="278" r:id="rId5"/>
    <p:sldId id="276" r:id="rId6"/>
    <p:sldId id="272" r:id="rId7"/>
    <p:sldId id="261" r:id="rId8"/>
    <p:sldId id="262" r:id="rId9"/>
    <p:sldId id="265" r:id="rId10"/>
    <p:sldId id="264" r:id="rId11"/>
    <p:sldId id="273" r:id="rId12"/>
    <p:sldId id="257" r:id="rId13"/>
    <p:sldId id="266" r:id="rId14"/>
    <p:sldId id="270" r:id="rId15"/>
    <p:sldId id="271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8"/>
    <p:restoredTop sz="94694"/>
  </p:normalViewPr>
  <p:slideViewPr>
    <p:cSldViewPr snapToGrid="0">
      <p:cViewPr varScale="1">
        <p:scale>
          <a:sx n="121" d="100"/>
          <a:sy n="121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0D2-D160-13D8-E8D7-35C667CC6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C820A-8C1E-045F-9C3D-27DA65B75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A1D09-3D07-A879-B088-1218265C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11E6-CC52-8A4C-AE18-607E487C6E2A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538DC-C69B-6C79-E399-75F701D8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B1FB0-3C62-CF0D-9C0F-3126A69E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8819-36FC-F04A-95FF-6E6D73A7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7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0098C-4878-FE05-FD42-31E327E3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DE280-B44D-532F-AF0B-15C239CBE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2E3-BA84-3FA8-2952-05A5538A9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11E6-CC52-8A4C-AE18-607E487C6E2A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90FA8-B962-CC56-583E-FDFEF946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65052-57A8-4BB9-9D3A-47837C04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8819-36FC-F04A-95FF-6E6D73A7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4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F42E7-4881-B721-837E-9345AAA4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FD431-046F-8095-9D1E-7221276D9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720B7-E517-4DA8-5830-7A465F73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11E6-CC52-8A4C-AE18-607E487C6E2A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2C4A3-9F68-CC00-1931-13C6EBA0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0DB1C-1407-6049-71A0-22CC36E9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8819-36FC-F04A-95FF-6E6D73A7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5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B69-A8AA-14AC-3E02-C297E19B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C9F8-86CE-E058-0D23-4F3681A19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46886-813F-144A-0537-F2DBD0AB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11E6-CC52-8A4C-AE18-607E487C6E2A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D0933-9E8F-263B-5A33-F746CA3F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C2711-AA7A-F0D9-0292-20867F3F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8819-36FC-F04A-95FF-6E6D73A7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FE3AC-8583-4861-D7EB-E78856B3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15916-BDA1-66C4-2604-19CD4F92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199C-EF1E-011A-BB91-60880533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11E6-CC52-8A4C-AE18-607E487C6E2A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760D0-84E5-B510-5564-474AC999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9E010-70FE-83D1-00A2-549127FA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8819-36FC-F04A-95FF-6E6D73A7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4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3DBFE-9BC5-1CF7-D038-74B53039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0E83F-4AE0-1317-8D1E-23CB7332B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8F4D1-9A81-CAB3-6A69-9D0E65DAB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51C3C-53CD-8B47-4F83-4A14F291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11E6-CC52-8A4C-AE18-607E487C6E2A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D3715-FB67-79E7-A159-F31F65BC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17C80-6C63-F7F7-5848-C15538A7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8819-36FC-F04A-95FF-6E6D73A7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8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BFF6-E9D4-370E-569D-DB3025E4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ED72A-3226-19E0-E992-3783F70E1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01A32-392F-2393-A1C6-E62D93CED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38168-C6BB-D898-EB97-3315FA1DC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68920-2DE4-04E2-07DA-C178CC4E7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45097-4F75-BFAF-6313-506449C65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11E6-CC52-8A4C-AE18-607E487C6E2A}" type="datetimeFigureOut">
              <a:rPr lang="en-US" smtClean="0"/>
              <a:t>2/25/24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E6745-5D0F-6CD9-C4EA-9247625E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CC7345-FAE3-6ACB-C40F-06EBBDBD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8819-36FC-F04A-95FF-6E6D73A7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1273-287F-E213-D3C2-1D3C8DBE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CCBC9-C3D2-4580-C437-7E37EAF8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11E6-CC52-8A4C-AE18-607E487C6E2A}" type="datetimeFigureOut">
              <a:rPr lang="en-US" smtClean="0"/>
              <a:t>2/25/24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D5CAC-9BD7-0023-033C-32DBEB86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FC546-EAAE-CA43-6761-CBFA55CF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8819-36FC-F04A-95FF-6E6D73A7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2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AFFBF-D6A4-0F9F-D54D-4772E951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11E6-CC52-8A4C-AE18-607E487C6E2A}" type="datetimeFigureOut">
              <a:rPr lang="en-US" smtClean="0"/>
              <a:t>2/25/24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08914-6E92-399E-41C3-8E54C3F8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DC720-D305-F557-6175-3FEBCC66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8819-36FC-F04A-95FF-6E6D73A7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5141-A648-22BE-388A-10DD52A5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DC260-064B-4253-0397-8F6829AF6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226F9-5ACE-D5C0-9413-2DAEDB58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CDD56-6B02-4115-B305-373DECBD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11E6-CC52-8A4C-AE18-607E487C6E2A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E8C75-2889-19B3-3CF4-7FFBAB62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CA2B7-94C3-CAF2-C7E4-44FF76A7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8819-36FC-F04A-95FF-6E6D73A7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6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30C8-755F-197C-D0BD-A09F7984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C109A-241C-F86A-C628-AD96A05AC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A8831-4BAC-638F-B231-467670557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7E6E-8DA3-DA8E-5E0E-733B5577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11E6-CC52-8A4C-AE18-607E487C6E2A}" type="datetimeFigureOut">
              <a:rPr lang="en-US" smtClean="0"/>
              <a:t>2/25/24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64AF8-84FC-8368-E414-ED57408A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FA8E4-2F91-316A-D50A-4F3AB721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8819-36FC-F04A-95FF-6E6D73A7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7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FE17B-06AA-097D-CEDC-92A7D233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5AC80-7A58-6419-3D38-C3B6F4A8A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CC7B0-F2F0-05A5-BF50-29B0368FC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11E6-CC52-8A4C-AE18-607E487C6E2A}" type="datetimeFigureOut">
              <a:rPr lang="en-US" smtClean="0"/>
              <a:t>2/25/24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3C670-10AC-C8D0-F61F-CCCBFCCFC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233C1-2C46-725A-C8D9-052A51CEA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D8819-36FC-F04A-95FF-6E6D73A7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2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512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E148C-42E1-6E70-3A5E-ADB89E688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15177-CD16-7B04-E6CB-6BE2892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sz="6600" b="0" i="0" u="none" strike="noStrike" dirty="0">
                <a:effectLst/>
                <a:latin typeface="+mn-lt"/>
              </a:rPr>
              <a:t>bit·ter·ness</a:t>
            </a:r>
            <a:endParaRPr lang="en-US" sz="6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FF8D-3529-B9EE-A7E9-06C165C9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/>
              <a:t>In this way, bitterness is the poster child for the deceitfulness of sin. Whenever we love something that brings death to us, the devil has us right where he wants us</a:t>
            </a:r>
          </a:p>
        </p:txBody>
      </p:sp>
    </p:spTree>
    <p:extLst>
      <p:ext uri="{BB962C8B-B14F-4D97-AF65-F5344CB8AC3E}">
        <p14:creationId xmlns:p14="http://schemas.microsoft.com/office/powerpoint/2010/main" val="3957119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ow do I overcome a bitter spirit? - Biblical Strategies">
            <a:extLst>
              <a:ext uri="{FF2B5EF4-FFF2-40B4-BE49-F238E27FC236}">
                <a16:creationId xmlns:a16="http://schemas.microsoft.com/office/drawing/2014/main" id="{3EE4C575-4CFC-EE77-0071-61877EC28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" b="20448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42EC0DB-CF58-F528-2F96-045DED0AE1C3}"/>
              </a:ext>
            </a:extLst>
          </p:cNvPr>
          <p:cNvSpPr txBox="1">
            <a:spLocks/>
          </p:cNvSpPr>
          <p:nvPr/>
        </p:nvSpPr>
        <p:spPr>
          <a:xfrm>
            <a:off x="4057766" y="1200151"/>
            <a:ext cx="5172879" cy="44576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6600" b="1"/>
              <a:t>Poisoned</a:t>
            </a:r>
            <a:r>
              <a:rPr lang="en-US" sz="6600"/>
              <a:t> </a:t>
            </a:r>
            <a:br>
              <a:rPr lang="en-US" sz="6600"/>
            </a:br>
            <a:r>
              <a:rPr lang="en-US" sz="5400">
                <a:solidFill>
                  <a:srgbClr val="FFFFFF"/>
                </a:solidFill>
              </a:rPr>
              <a:t>by </a:t>
            </a:r>
            <a:br>
              <a:rPr lang="en-US" sz="7200">
                <a:solidFill>
                  <a:srgbClr val="FFFFFF"/>
                </a:solidFill>
              </a:rPr>
            </a:br>
            <a:r>
              <a:rPr lang="en-US" sz="6600" b="1"/>
              <a:t>Bitterness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46D8641-6C9F-15B7-BAEF-E06ED2256C88}"/>
              </a:ext>
            </a:extLst>
          </p:cNvPr>
          <p:cNvSpPr txBox="1">
            <a:spLocks/>
          </p:cNvSpPr>
          <p:nvPr/>
        </p:nvSpPr>
        <p:spPr>
          <a:xfrm>
            <a:off x="637472" y="1200152"/>
            <a:ext cx="2536652" cy="44576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>
                <a:solidFill>
                  <a:srgbClr val="FFFFFF"/>
                </a:solidFill>
              </a:rPr>
              <a:t>Acts 8:20-23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84C107-61BE-4ED1-FE00-0549990654F4}"/>
              </a:ext>
            </a:extLst>
          </p:cNvPr>
          <p:cNvCxnSpPr>
            <a:cxnSpLocks/>
          </p:cNvCxnSpPr>
          <p:nvPr/>
        </p:nvCxnSpPr>
        <p:spPr>
          <a:xfrm>
            <a:off x="3584028" y="2472744"/>
            <a:ext cx="0" cy="19447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39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indoor, plant, blue&#10;&#10;Description automatically generated">
            <a:extLst>
              <a:ext uri="{FF2B5EF4-FFF2-40B4-BE49-F238E27FC236}">
                <a16:creationId xmlns:a16="http://schemas.microsoft.com/office/drawing/2014/main" id="{FBA79617-0E3A-68EF-5C88-E528FEBEB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B20884-6281-5602-CB49-5B067B92F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Overcoming Bitterness</a:t>
            </a:r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82498-AFB5-0B74-8C89-25D3BFB1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en-US" sz="4000" b="1"/>
              <a:t>Learning From Joseph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46A76-4EDE-5A92-2756-2E55E9BF1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630161"/>
            <a:ext cx="3738780" cy="3546801"/>
          </a:xfrm>
        </p:spPr>
        <p:txBody>
          <a:bodyPr>
            <a:normAutofit/>
          </a:bodyPr>
          <a:lstStyle/>
          <a:p>
            <a:r>
              <a:rPr lang="en-US" sz="2400"/>
              <a:t>The measure of evil committed against him</a:t>
            </a:r>
          </a:p>
          <a:p>
            <a:r>
              <a:rPr lang="en-US" sz="2400"/>
              <a:t>The longevity of the temptation</a:t>
            </a:r>
          </a:p>
          <a:p>
            <a:r>
              <a:rPr lang="en-US" sz="2400"/>
              <a:t>Joseph’s initiative</a:t>
            </a:r>
          </a:p>
          <a:p>
            <a:r>
              <a:rPr lang="en-US" sz="2400"/>
              <a:t>Joseph’s kindness</a:t>
            </a:r>
          </a:p>
          <a:p>
            <a:r>
              <a:rPr lang="en-US" sz="2400"/>
              <a:t>Joseph’s perspective</a:t>
            </a:r>
          </a:p>
        </p:txBody>
      </p:sp>
      <p:pic>
        <p:nvPicPr>
          <p:cNvPr id="5" name="Picture 4" descr="A picture containing person, indoor, plant, blue&#10;&#10;Description automatically generated">
            <a:extLst>
              <a:ext uri="{FF2B5EF4-FFF2-40B4-BE49-F238E27FC236}">
                <a16:creationId xmlns:a16="http://schemas.microsoft.com/office/drawing/2014/main" id="{1D50E53C-40C2-8088-2F70-692CE874F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6" r="18052" b="-1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20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plant, blue&#10;&#10;Description automatically generated">
            <a:extLst>
              <a:ext uri="{FF2B5EF4-FFF2-40B4-BE49-F238E27FC236}">
                <a16:creationId xmlns:a16="http://schemas.microsoft.com/office/drawing/2014/main" id="{18A42A7C-6756-8750-5EF0-28AAC145B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6" r="964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23972-0786-CAA5-9836-765FD03E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355590" cy="1899912"/>
          </a:xfrm>
        </p:spPr>
        <p:txBody>
          <a:bodyPr>
            <a:normAutofit/>
          </a:bodyPr>
          <a:lstStyle/>
          <a:p>
            <a:r>
              <a:rPr lang="en-US" sz="4800"/>
              <a:t>What Is the </a:t>
            </a:r>
            <a:r>
              <a:rPr lang="en-US" sz="4800" b="1"/>
              <a:t>Cure</a:t>
            </a:r>
            <a:r>
              <a:rPr lang="en-US" sz="480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4F8F-DA56-9727-994C-31EA47F03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253990" cy="3742762"/>
          </a:xfrm>
        </p:spPr>
        <p:txBody>
          <a:bodyPr>
            <a:normAutofit/>
          </a:bodyPr>
          <a:lstStyle/>
          <a:p>
            <a:r>
              <a:rPr lang="en-US" dirty="0"/>
              <a:t>Stop feeding it!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r>
              <a:rPr lang="en-US" dirty="0"/>
              <a:t>Resolve insecurity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r>
              <a:rPr lang="en-US" dirty="0"/>
              <a:t>Acknowledge that </a:t>
            </a:r>
            <a:r>
              <a:rPr lang="en-US" b="1" dirty="0"/>
              <a:t>my</a:t>
            </a:r>
            <a:r>
              <a:rPr lang="en-US" dirty="0"/>
              <a:t> bitterness is </a:t>
            </a:r>
            <a:r>
              <a:rPr lang="en-US" b="1" dirty="0"/>
              <a:t>my</a:t>
            </a:r>
            <a:r>
              <a:rPr lang="en-US" dirty="0"/>
              <a:t> sin. I own it!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r>
              <a:rPr lang="en-US" dirty="0"/>
              <a:t>Trust the work of God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279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plant, blue&#10;&#10;Description automatically generated">
            <a:extLst>
              <a:ext uri="{FF2B5EF4-FFF2-40B4-BE49-F238E27FC236}">
                <a16:creationId xmlns:a16="http://schemas.microsoft.com/office/drawing/2014/main" id="{18A42A7C-6756-8750-5EF0-28AAC145B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6" r="964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23972-0786-CAA5-9836-765FD03E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355590" cy="1899912"/>
          </a:xfrm>
        </p:spPr>
        <p:txBody>
          <a:bodyPr>
            <a:normAutofit/>
          </a:bodyPr>
          <a:lstStyle/>
          <a:p>
            <a:r>
              <a:rPr lang="en-US" sz="4800"/>
              <a:t>What Is the </a:t>
            </a:r>
            <a:r>
              <a:rPr lang="en-US" sz="4800" b="1"/>
              <a:t>Cure</a:t>
            </a:r>
            <a:r>
              <a:rPr lang="en-US" sz="480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4F8F-DA56-9727-994C-31EA47F03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355590" cy="3742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power of God’s grace</a:t>
            </a:r>
          </a:p>
          <a:p>
            <a:endParaRPr lang="en-US" sz="900" dirty="0"/>
          </a:p>
          <a:p>
            <a:r>
              <a:rPr lang="en-US" dirty="0"/>
              <a:t>Demonstrate love in a practical way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r>
              <a:rPr lang="en-US" dirty="0"/>
              <a:t>Remember God’s promises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r>
              <a:rPr lang="en-US" dirty="0"/>
              <a:t>Cast a tree into the bitter water…</a:t>
            </a:r>
          </a:p>
        </p:txBody>
      </p:sp>
    </p:spTree>
    <p:extLst>
      <p:ext uri="{BB962C8B-B14F-4D97-AF65-F5344CB8AC3E}">
        <p14:creationId xmlns:p14="http://schemas.microsoft.com/office/powerpoint/2010/main" val="1810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E148C-42E1-6E70-3A5E-ADB89E688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15177-CD16-7B04-E6CB-6BE2892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Autofit/>
          </a:bodyPr>
          <a:lstStyle/>
          <a:p>
            <a:r>
              <a:rPr lang="en-US" sz="4000" b="0" i="0" u="none" strike="noStrike" dirty="0">
                <a:effectLst/>
              </a:rPr>
              <a:t>The</a:t>
            </a:r>
            <a:r>
              <a:rPr lang="en-US" b="0" i="0" u="none" strike="noStrike" dirty="0">
                <a:effectLst/>
              </a:rPr>
              <a:t> Challenge </a:t>
            </a:r>
            <a:r>
              <a:rPr lang="en-US" sz="4000" b="0" i="0" u="none" strike="noStrike" dirty="0">
                <a:effectLst/>
              </a:rPr>
              <a:t>of</a:t>
            </a:r>
            <a:r>
              <a:rPr lang="en-US" b="0" i="0" u="none" strike="noStrike" dirty="0">
                <a:effectLst/>
              </a:rPr>
              <a:t> Bitterness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FF8D-3529-B9EE-A7E9-06C165C9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/>
              <a:t>Bitterness starts out small</a:t>
            </a:r>
          </a:p>
          <a:p>
            <a:pPr>
              <a:spcBef>
                <a:spcPts val="1600"/>
              </a:spcBef>
            </a:pPr>
            <a:r>
              <a:rPr lang="en-US" dirty="0"/>
              <a:t>We replay it in our minds creating deep ruts</a:t>
            </a:r>
          </a:p>
        </p:txBody>
      </p:sp>
    </p:spTree>
    <p:extLst>
      <p:ext uri="{BB962C8B-B14F-4D97-AF65-F5344CB8AC3E}">
        <p14:creationId xmlns:p14="http://schemas.microsoft.com/office/powerpoint/2010/main" val="2003637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E148C-42E1-6E70-3A5E-ADB89E688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15177-CD16-7B04-E6CB-6BE2892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Autofit/>
          </a:bodyPr>
          <a:lstStyle/>
          <a:p>
            <a:r>
              <a:rPr lang="en-US" sz="4000" b="0" i="0" u="none" strike="noStrike" dirty="0">
                <a:effectLst/>
              </a:rPr>
              <a:t>The</a:t>
            </a:r>
            <a:r>
              <a:rPr lang="en-US" b="0" i="0" u="none" strike="noStrike" dirty="0">
                <a:effectLst/>
              </a:rPr>
              <a:t> Challenge </a:t>
            </a:r>
            <a:r>
              <a:rPr lang="en-US" sz="4000" b="0" i="0" u="none" strike="noStrike" dirty="0">
                <a:effectLst/>
              </a:rPr>
              <a:t>of</a:t>
            </a:r>
            <a:r>
              <a:rPr lang="en-US" b="0" i="0" u="none" strike="noStrike" dirty="0">
                <a:effectLst/>
              </a:rPr>
              <a:t> Bitterness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FF8D-3529-B9EE-A7E9-06C165C9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dirty="0"/>
              <a:t>We fool ourselves into thinking no one will know, but bitterness has a way of seeping into everything</a:t>
            </a:r>
          </a:p>
        </p:txBody>
      </p:sp>
    </p:spTree>
    <p:extLst>
      <p:ext uri="{BB962C8B-B14F-4D97-AF65-F5344CB8AC3E}">
        <p14:creationId xmlns:p14="http://schemas.microsoft.com/office/powerpoint/2010/main" val="654770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E148C-42E1-6E70-3A5E-ADB89E688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15177-CD16-7B04-E6CB-6BE2892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Autofit/>
          </a:bodyPr>
          <a:lstStyle/>
          <a:p>
            <a:r>
              <a:rPr lang="en-US" sz="4000" b="0" i="0" u="none" strike="noStrike" dirty="0">
                <a:effectLst/>
              </a:rPr>
              <a:t>The</a:t>
            </a:r>
            <a:r>
              <a:rPr lang="en-US" b="0" i="0" u="none" strike="noStrike" dirty="0">
                <a:effectLst/>
              </a:rPr>
              <a:t> Challenge </a:t>
            </a:r>
            <a:r>
              <a:rPr lang="en-US" sz="4000" b="0" i="0" u="none" strike="noStrike" dirty="0">
                <a:effectLst/>
              </a:rPr>
              <a:t>of</a:t>
            </a:r>
            <a:r>
              <a:rPr lang="en-US" b="0" i="0" u="none" strike="noStrike" dirty="0">
                <a:effectLst/>
              </a:rPr>
              <a:t> Bitterness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FF8D-3529-B9EE-A7E9-06C165C9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>
                <a:solidFill>
                  <a:schemeClr val="accent4"/>
                </a:solidFill>
              </a:rPr>
              <a:t>Romans 12:18</a:t>
            </a:r>
            <a:r>
              <a:rPr lang="en-US" dirty="0"/>
              <a:t>) </a:t>
            </a:r>
          </a:p>
          <a:p>
            <a:r>
              <a:rPr lang="en-US" i="1" dirty="0"/>
              <a:t>“If it is possible, as far as it depends on you, live at peace with everyone”</a:t>
            </a:r>
          </a:p>
          <a:p>
            <a:pPr>
              <a:spcBef>
                <a:spcPts val="1600"/>
              </a:spcBef>
            </a:pPr>
            <a:r>
              <a:rPr lang="en-US" dirty="0"/>
              <a:t>So how can we do that?</a:t>
            </a:r>
          </a:p>
        </p:txBody>
      </p:sp>
    </p:spTree>
    <p:extLst>
      <p:ext uri="{BB962C8B-B14F-4D97-AF65-F5344CB8AC3E}">
        <p14:creationId xmlns:p14="http://schemas.microsoft.com/office/powerpoint/2010/main" val="1069769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E148C-42E1-6E70-3A5E-ADB89E688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15177-CD16-7B04-E6CB-6BE2892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sz="4000" b="0" i="0" u="none" strike="noStrike" dirty="0">
                <a:effectLst/>
              </a:rPr>
              <a:t>The</a:t>
            </a:r>
            <a:r>
              <a:rPr lang="en-US" b="0" i="0" u="none" strike="noStrike" dirty="0">
                <a:effectLst/>
              </a:rPr>
              <a:t> Challenge </a:t>
            </a:r>
            <a:r>
              <a:rPr lang="en-US" sz="4000" b="0" i="0" u="none" strike="noStrike" dirty="0">
                <a:effectLst/>
              </a:rPr>
              <a:t>of</a:t>
            </a:r>
            <a:r>
              <a:rPr lang="en-US" b="0" i="0" u="none" strike="noStrike" dirty="0">
                <a:effectLst/>
              </a:rPr>
              <a:t> Bitterness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FF8D-3529-B9EE-A7E9-06C165C9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dirty="0"/>
              <a:t>Have you ever struggled with bitterness?</a:t>
            </a:r>
          </a:p>
          <a:p>
            <a:endParaRPr lang="en-US" sz="800" dirty="0"/>
          </a:p>
          <a:p>
            <a:r>
              <a:rPr lang="en-US" dirty="0"/>
              <a:t>God warns us about the grave danger of bitterness </a:t>
            </a:r>
            <a:r>
              <a:rPr lang="en-US" dirty="0">
                <a:solidFill>
                  <a:schemeClr val="accent4"/>
                </a:solidFill>
              </a:rPr>
              <a:t>(Heb.12:15)</a:t>
            </a:r>
          </a:p>
        </p:txBody>
      </p:sp>
    </p:spTree>
    <p:extLst>
      <p:ext uri="{BB962C8B-B14F-4D97-AF65-F5344CB8AC3E}">
        <p14:creationId xmlns:p14="http://schemas.microsoft.com/office/powerpoint/2010/main" val="1433651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E148C-42E1-6E70-3A5E-ADB89E688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15177-CD16-7B04-E6CB-6BE2892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sz="6600" b="0" i="0" u="none" strike="noStrike" dirty="0">
                <a:effectLst/>
                <a:latin typeface="+mn-lt"/>
                <a:cs typeface="Posterama" panose="020B0504020200020000" pitchFamily="34" charset="0"/>
              </a:rPr>
              <a:t>bit·ter·ness</a:t>
            </a:r>
            <a:endParaRPr lang="en-US" sz="6600" dirty="0">
              <a:latin typeface="+mn-lt"/>
              <a:cs typeface="Posterama" panose="020B050402020002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FF8D-3529-B9EE-A7E9-06C165C9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b="0" i="0" u="none" strike="noStrike" dirty="0">
                <a:effectLst/>
              </a:rPr>
              <a:t>sharpness of taste; lack of </a:t>
            </a:r>
            <a:r>
              <a:rPr lang="en-US" b="0" i="0" strike="noStrike" dirty="0">
                <a:effectLst/>
              </a:rPr>
              <a:t>sweetness</a:t>
            </a:r>
            <a:r>
              <a:rPr lang="en-US" b="0" i="0" u="none" strike="noStrike" dirty="0">
                <a:effectLst/>
              </a:rPr>
              <a:t>.</a:t>
            </a:r>
          </a:p>
          <a:p>
            <a:pPr algn="l"/>
            <a:r>
              <a:rPr lang="en-US" dirty="0"/>
              <a:t>a</a:t>
            </a:r>
            <a:r>
              <a:rPr lang="en-US" b="0" i="0" u="none" strike="noStrike" dirty="0">
                <a:effectLst/>
              </a:rPr>
              <a:t>cidity</a:t>
            </a:r>
          </a:p>
          <a:p>
            <a:pPr algn="l"/>
            <a:endParaRPr lang="en-US" b="0" i="0" u="none" strike="noStrike" dirty="0">
              <a:effectLst/>
            </a:endParaRPr>
          </a:p>
          <a:p>
            <a:pPr algn="l"/>
            <a:r>
              <a:rPr lang="en-US" b="0" i="0" u="none" strike="noStrike" dirty="0">
                <a:effectLst/>
              </a:rPr>
              <a:t>anger and </a:t>
            </a:r>
            <a:r>
              <a:rPr lang="en-US" b="0" i="0" strike="noStrike" dirty="0">
                <a:effectLst/>
              </a:rPr>
              <a:t>resentment</a:t>
            </a:r>
            <a:r>
              <a:rPr lang="en-US" b="0" i="0" u="none" strike="noStrike" dirty="0">
                <a:effectLst/>
              </a:rPr>
              <a:t> at being treated </a:t>
            </a:r>
            <a:r>
              <a:rPr lang="en-US" b="0" i="0" strike="noStrike" dirty="0">
                <a:effectLst/>
              </a:rPr>
              <a:t>unfairly</a:t>
            </a:r>
            <a:r>
              <a:rPr lang="en-US" b="0" i="0" u="none" strike="noStrike" dirty="0">
                <a:effectLst/>
              </a:rPr>
              <a:t>; </a:t>
            </a:r>
          </a:p>
          <a:p>
            <a:pPr algn="l"/>
            <a:r>
              <a:rPr lang="en-US" dirty="0"/>
              <a:t>a</a:t>
            </a:r>
            <a:r>
              <a:rPr lang="en-US" b="0" i="0" strike="noStrike" dirty="0">
                <a:effectLst/>
              </a:rPr>
              <a:t>nimosity, harshness</a:t>
            </a:r>
            <a:endParaRPr lang="en-US" b="0" i="0" u="none" strike="noStrike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6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E148C-42E1-6E70-3A5E-ADB89E688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15177-CD16-7B04-E6CB-6BE2892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sz="6600" b="0" i="0" u="none" strike="noStrike" dirty="0">
                <a:effectLst/>
                <a:latin typeface="+mn-lt"/>
              </a:rPr>
              <a:t>bit·ter·ness</a:t>
            </a:r>
            <a:endParaRPr lang="en-US" sz="6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FF8D-3529-B9EE-A7E9-06C165C9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dirty="0">
                <a:effectLst/>
              </a:rPr>
              <a:t>Cain toward Abel 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</a:rPr>
              <a:t>(Gen.4)</a:t>
            </a:r>
          </a:p>
          <a:p>
            <a:pPr algn="l"/>
            <a:r>
              <a:rPr lang="en-US" dirty="0"/>
              <a:t>Moses at the water of </a:t>
            </a:r>
            <a:r>
              <a:rPr lang="en-US" dirty="0" err="1"/>
              <a:t>Meribah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(Num.20)</a:t>
            </a:r>
          </a:p>
          <a:p>
            <a:pPr algn="l"/>
            <a:r>
              <a:rPr lang="en-US" b="0" i="0" u="none" strike="noStrike" dirty="0">
                <a:effectLst/>
              </a:rPr>
              <a:t>Saul toward David </a:t>
            </a:r>
            <a:r>
              <a:rPr lang="en-US" b="0" i="0" u="none" strike="noStrike" dirty="0">
                <a:solidFill>
                  <a:schemeClr val="accent4"/>
                </a:solidFill>
                <a:effectLst/>
              </a:rPr>
              <a:t>(2Sam.18)</a:t>
            </a:r>
          </a:p>
        </p:txBody>
      </p:sp>
    </p:spTree>
    <p:extLst>
      <p:ext uri="{BB962C8B-B14F-4D97-AF65-F5344CB8AC3E}">
        <p14:creationId xmlns:p14="http://schemas.microsoft.com/office/powerpoint/2010/main" val="2605010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E148C-42E1-6E70-3A5E-ADB89E688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15177-CD16-7B04-E6CB-6BE2892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sz="6600" b="0" i="0" u="none" strike="noStrike" dirty="0">
                <a:effectLst/>
                <a:latin typeface="+mn-lt"/>
              </a:rPr>
              <a:t>bit·ter·ness</a:t>
            </a:r>
            <a:endParaRPr lang="en-US" sz="6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FF8D-3529-B9EE-A7E9-06C165C9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>
                <a:effectLst/>
              </a:rPr>
              <a:t>“</a:t>
            </a:r>
            <a:r>
              <a:rPr lang="en-US"/>
              <a:t>Harboring bitterness is like drinking poison and hoping the other person dies…”</a:t>
            </a:r>
          </a:p>
          <a:p>
            <a:pPr algn="l">
              <a:spcBef>
                <a:spcPts val="0"/>
              </a:spcBef>
            </a:pPr>
            <a:endParaRPr lang="en-US" sz="900"/>
          </a:p>
          <a:p>
            <a:pPr algn="l"/>
            <a:r>
              <a:rPr lang="en-US" b="0" i="0" u="none" strike="noStrike">
                <a:effectLst/>
              </a:rPr>
              <a:t>“The more I feed bitterness in my heart, the more it brings death to me”</a:t>
            </a:r>
          </a:p>
        </p:txBody>
      </p:sp>
    </p:spTree>
    <p:extLst>
      <p:ext uri="{BB962C8B-B14F-4D97-AF65-F5344CB8AC3E}">
        <p14:creationId xmlns:p14="http://schemas.microsoft.com/office/powerpoint/2010/main" val="24696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E148C-42E1-6E70-3A5E-ADB89E688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15177-CD16-7B04-E6CB-6BE2892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sz="6600" b="0" i="0" u="none" strike="noStrike" dirty="0">
                <a:effectLst/>
                <a:latin typeface="+mn-lt"/>
              </a:rPr>
              <a:t>bit·ter·ness</a:t>
            </a:r>
            <a:endParaRPr lang="en-US" sz="6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FF8D-3529-B9EE-A7E9-06C165C9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pPr algn="l"/>
            <a:r>
              <a:rPr lang="en-US"/>
              <a:t>Bitterness is poison dipped in honey. It tastes sweet going down, then it kills us from the inside out</a:t>
            </a:r>
          </a:p>
        </p:txBody>
      </p:sp>
    </p:spTree>
    <p:extLst>
      <p:ext uri="{BB962C8B-B14F-4D97-AF65-F5344CB8AC3E}">
        <p14:creationId xmlns:p14="http://schemas.microsoft.com/office/powerpoint/2010/main" val="2588777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344</Words>
  <Application>Microsoft Macintosh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Calibri</vt:lpstr>
      <vt:lpstr>Office Theme</vt:lpstr>
      <vt:lpstr>PowerPoint Presentation</vt:lpstr>
      <vt:lpstr>The Challenge of Bitterness</vt:lpstr>
      <vt:lpstr>The Challenge of Bitterness</vt:lpstr>
      <vt:lpstr>The Challenge of Bitterness</vt:lpstr>
      <vt:lpstr>The Challenge of Bitterness</vt:lpstr>
      <vt:lpstr>bit·ter·ness</vt:lpstr>
      <vt:lpstr>bit·ter·ness</vt:lpstr>
      <vt:lpstr>bit·ter·ness</vt:lpstr>
      <vt:lpstr>bit·ter·ness</vt:lpstr>
      <vt:lpstr>bit·ter·ness</vt:lpstr>
      <vt:lpstr>PowerPoint Presentation</vt:lpstr>
      <vt:lpstr>Overcoming Bitterness</vt:lpstr>
      <vt:lpstr>Learning From Joseph</vt:lpstr>
      <vt:lpstr>What Is the Cure?</vt:lpstr>
      <vt:lpstr>What Is the Cure?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Poisoned by Bitterness</dc:title>
  <dc:subject/>
  <dc:creator>Brett Hogland</dc:creator>
  <cp:keywords/>
  <dc:description/>
  <cp:lastModifiedBy>Brett Hogland</cp:lastModifiedBy>
  <cp:revision>8</cp:revision>
  <dcterms:created xsi:type="dcterms:W3CDTF">2023-02-04T15:44:35Z</dcterms:created>
  <dcterms:modified xsi:type="dcterms:W3CDTF">2024-02-25T21:42:05Z</dcterms:modified>
  <cp:category/>
</cp:coreProperties>
</file>