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4"/>
  </p:notesMasterIdLst>
  <p:sldIdLst>
    <p:sldId id="318" r:id="rId2"/>
    <p:sldId id="319" r:id="rId3"/>
    <p:sldId id="291" r:id="rId4"/>
    <p:sldId id="292" r:id="rId5"/>
    <p:sldId id="293" r:id="rId6"/>
    <p:sldId id="294" r:id="rId7"/>
    <p:sldId id="295" r:id="rId8"/>
    <p:sldId id="296" r:id="rId9"/>
    <p:sldId id="297" r:id="rId10"/>
    <p:sldId id="298" r:id="rId11"/>
    <p:sldId id="270" r:id="rId12"/>
    <p:sldId id="300" r:id="rId13"/>
    <p:sldId id="301" r:id="rId14"/>
    <p:sldId id="302" r:id="rId15"/>
    <p:sldId id="303" r:id="rId16"/>
    <p:sldId id="304" r:id="rId17"/>
    <p:sldId id="311" r:id="rId18"/>
    <p:sldId id="312" r:id="rId19"/>
    <p:sldId id="313" r:id="rId20"/>
    <p:sldId id="265" r:id="rId21"/>
    <p:sldId id="272" r:id="rId22"/>
    <p:sldId id="273" r:id="rId23"/>
    <p:sldId id="315" r:id="rId24"/>
    <p:sldId id="266" r:id="rId25"/>
    <p:sldId id="314" r:id="rId26"/>
    <p:sldId id="256" r:id="rId27"/>
    <p:sldId id="268" r:id="rId28"/>
    <p:sldId id="277" r:id="rId29"/>
    <p:sldId id="274" r:id="rId30"/>
    <p:sldId id="275" r:id="rId31"/>
    <p:sldId id="276" r:id="rId32"/>
    <p:sldId id="306" r:id="rId33"/>
  </p:sldIdLst>
  <p:sldSz cx="12192000" cy="6858000"/>
  <p:notesSz cx="6858000" cy="9144000"/>
  <p:embeddedFontLst>
    <p:embeddedFont>
      <p:font typeface="Century Gothic" panose="020B0502020202020204" pitchFamily="34" charset="0"/>
      <p:regular r:id="rId35"/>
      <p:bold r:id="rId36"/>
      <p:italic r:id="rId37"/>
      <p:boldItalic r:id="rId38"/>
    </p:embeddedFont>
    <p:embeddedFont>
      <p:font typeface="Tahoma" panose="020B0604030504040204" pitchFamily="3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1"/>
    <p:restoredTop sz="94626"/>
  </p:normalViewPr>
  <p:slideViewPr>
    <p:cSldViewPr snapToGrid="0" snapToObjects="1">
      <p:cViewPr>
        <p:scale>
          <a:sx n="100" d="100"/>
          <a:sy n="100" d="100"/>
        </p:scale>
        <p:origin x="944"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3A424-0554-4E40-ABB3-DCB7E3083DB3}" type="datetimeFigureOut">
              <a:rPr lang="en-US" smtClean="0"/>
              <a:t>2/24/24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66645-171D-1C4E-8CA5-8E6C54A9AA6F}" type="slidenum">
              <a:rPr lang="en-US" smtClean="0"/>
              <a:t>‹#›</a:t>
            </a:fld>
            <a:endParaRPr lang="en-US"/>
          </a:p>
        </p:txBody>
      </p:sp>
    </p:spTree>
    <p:extLst>
      <p:ext uri="{BB962C8B-B14F-4D97-AF65-F5344CB8AC3E}">
        <p14:creationId xmlns:p14="http://schemas.microsoft.com/office/powerpoint/2010/main" val="40919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0253-2265-B04D-B9C1-C1E2470DE6C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2720835-FD95-3D40-B7C4-70DE1B66B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632A91-4E3C-5442-B5C9-5DFF5941BBF0}"/>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5" name="Footer Placeholder 4">
            <a:extLst>
              <a:ext uri="{FF2B5EF4-FFF2-40B4-BE49-F238E27FC236}">
                <a16:creationId xmlns:a16="http://schemas.microsoft.com/office/drawing/2014/main" id="{458E4834-0961-CA41-ABD6-A0335FAB2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A4215-018B-354B-9AFE-F4AE94C0C71D}"/>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265025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9C44-0324-DB4B-A98B-2AD85B1385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56A68-E495-4047-889E-B4999922DF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B3946-78EC-4841-8D05-B68C13BA9F7B}"/>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5" name="Footer Placeholder 4">
            <a:extLst>
              <a:ext uri="{FF2B5EF4-FFF2-40B4-BE49-F238E27FC236}">
                <a16:creationId xmlns:a16="http://schemas.microsoft.com/office/drawing/2014/main" id="{8083EFE3-EECE-AB46-8EBF-26C048298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4FCF8-CF18-8646-8488-2BC83FEDD4A5}"/>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156771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975D36-1C03-684C-8453-787D1AA752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2D315F-4746-A146-A8A2-3AFF4296C9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75EF5-E957-664E-A08B-A3BA072089B4}"/>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5" name="Footer Placeholder 4">
            <a:extLst>
              <a:ext uri="{FF2B5EF4-FFF2-40B4-BE49-F238E27FC236}">
                <a16:creationId xmlns:a16="http://schemas.microsoft.com/office/drawing/2014/main" id="{BA4442F5-C24C-1F47-9CD6-7312A2858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9E194-78B5-1F4F-AFF3-3CE827F2E1FC}"/>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326746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71DC-15D6-EF44-B18A-7D7BA95B6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6BBB8-BC75-4148-94DD-7DE7B475C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DFB54-7529-404B-AE24-D09069DFA7DB}"/>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5" name="Footer Placeholder 4">
            <a:extLst>
              <a:ext uri="{FF2B5EF4-FFF2-40B4-BE49-F238E27FC236}">
                <a16:creationId xmlns:a16="http://schemas.microsoft.com/office/drawing/2014/main" id="{F8C3ECC5-DC6D-6541-81A2-C328CF62C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0354-299B-9A4E-9E40-B4F5860896B3}"/>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44335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C422-C417-0C44-9107-41244BB4B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8BFE1D-B9E9-A646-A31E-29EED23AAF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37E8D8-FF4B-7546-AA7C-3C108EABECEE}"/>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5" name="Footer Placeholder 4">
            <a:extLst>
              <a:ext uri="{FF2B5EF4-FFF2-40B4-BE49-F238E27FC236}">
                <a16:creationId xmlns:a16="http://schemas.microsoft.com/office/drawing/2014/main" id="{70462F83-6BFD-3943-AE73-6D417D03E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EAE96-91B4-CA4C-B0D5-C679A6ADD61A}"/>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224974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516D-AA56-F04F-ADB2-3B778D967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A2F1F-B0CA-9849-A570-DA694CE5E7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B8CFAE-2943-8244-AE1F-3FBBD00972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5DC271-9546-354A-893F-235A0F12BF8B}"/>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6" name="Footer Placeholder 5">
            <a:extLst>
              <a:ext uri="{FF2B5EF4-FFF2-40B4-BE49-F238E27FC236}">
                <a16:creationId xmlns:a16="http://schemas.microsoft.com/office/drawing/2014/main" id="{12A2619D-C0B9-7D4A-AC76-CF5F74FAA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FD76A-EE6C-8C4B-9B4E-3EF3E64A2D79}"/>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45516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4D84-67A3-7043-BB4D-BEE449597F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16D88C-2CFD-2A4C-9A67-C6C4879B1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FBBB9-F51F-164F-92BA-7A819B38F1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EE1AE5-7AB6-A94D-AD1D-50962694B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2A640-012B-7C42-8C18-34F27E7E53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A9F661-A365-1343-B801-320C9229F544}"/>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8" name="Footer Placeholder 7">
            <a:extLst>
              <a:ext uri="{FF2B5EF4-FFF2-40B4-BE49-F238E27FC236}">
                <a16:creationId xmlns:a16="http://schemas.microsoft.com/office/drawing/2014/main" id="{E37E7BBA-285A-EB4A-8105-BC0251AE58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023E00-9D2E-AB46-8716-5E80EACDD57D}"/>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387118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25AE-192F-454F-BEC7-9528D7FBDA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EFED02-910D-EE44-80E6-776F48FF0808}"/>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4" name="Footer Placeholder 3">
            <a:extLst>
              <a:ext uri="{FF2B5EF4-FFF2-40B4-BE49-F238E27FC236}">
                <a16:creationId xmlns:a16="http://schemas.microsoft.com/office/drawing/2014/main" id="{8B699B49-9EB7-4C45-8BFB-C23116372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816756-42D9-F041-9B55-930182D5AEDE}"/>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73001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60FE25-F89A-0043-832F-0D3E78A53A28}"/>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3" name="Footer Placeholder 2">
            <a:extLst>
              <a:ext uri="{FF2B5EF4-FFF2-40B4-BE49-F238E27FC236}">
                <a16:creationId xmlns:a16="http://schemas.microsoft.com/office/drawing/2014/main" id="{C0560BEE-0FBF-D246-8AE2-10F37EE619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50A92-F087-2D43-851A-23E645681569}"/>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110187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6399-46DD-9B44-BD8B-69B1C815C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1F2B33-DDCA-584A-B313-6CD17A988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CDA64C-5B30-014D-9754-4729892D1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0989F-1FAD-2442-BD6B-7E0356E15BCA}"/>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6" name="Footer Placeholder 5">
            <a:extLst>
              <a:ext uri="{FF2B5EF4-FFF2-40B4-BE49-F238E27FC236}">
                <a16:creationId xmlns:a16="http://schemas.microsoft.com/office/drawing/2014/main" id="{752710DF-72D9-ED49-89A7-21437327D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698BD6-8557-F948-A4EE-10A9B3A81946}"/>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221047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E9C9-A79F-EF4B-817D-906FE9036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A583C5-CF63-2845-A2C7-F5E2E2D10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065558-25C2-D744-B1D5-D90216337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E7723-6460-374C-AEB3-A349760546A8}"/>
              </a:ext>
            </a:extLst>
          </p:cNvPr>
          <p:cNvSpPr>
            <a:spLocks noGrp="1"/>
          </p:cNvSpPr>
          <p:nvPr>
            <p:ph type="dt" sz="half" idx="10"/>
          </p:nvPr>
        </p:nvSpPr>
        <p:spPr/>
        <p:txBody>
          <a:bodyPr/>
          <a:lstStyle/>
          <a:p>
            <a:fld id="{0673074A-844F-7B48-8B2E-EA6B354FCFFA}" type="datetimeFigureOut">
              <a:rPr lang="en-US" smtClean="0"/>
              <a:t>2/24/24</a:t>
            </a:fld>
            <a:endParaRPr lang="en-US"/>
          </a:p>
        </p:txBody>
      </p:sp>
      <p:sp>
        <p:nvSpPr>
          <p:cNvPr id="6" name="Footer Placeholder 5">
            <a:extLst>
              <a:ext uri="{FF2B5EF4-FFF2-40B4-BE49-F238E27FC236}">
                <a16:creationId xmlns:a16="http://schemas.microsoft.com/office/drawing/2014/main" id="{F11ADE7E-7318-564F-BE70-2981CC118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86758-E849-7F44-8E94-2855B6211881}"/>
              </a:ext>
            </a:extLst>
          </p:cNvPr>
          <p:cNvSpPr>
            <a:spLocks noGrp="1"/>
          </p:cNvSpPr>
          <p:nvPr>
            <p:ph type="sldNum" sz="quarter" idx="12"/>
          </p:nvPr>
        </p:nvSpPr>
        <p:spPr/>
        <p:txBody>
          <a:bodyPr/>
          <a:lstStyle/>
          <a:p>
            <a:fld id="{CA1A2214-FC1E-6444-8C76-D00278C0C8AE}" type="slidenum">
              <a:rPr lang="en-US" smtClean="0"/>
              <a:t>‹#›</a:t>
            </a:fld>
            <a:endParaRPr lang="en-US"/>
          </a:p>
        </p:txBody>
      </p:sp>
    </p:spTree>
    <p:extLst>
      <p:ext uri="{BB962C8B-B14F-4D97-AF65-F5344CB8AC3E}">
        <p14:creationId xmlns:p14="http://schemas.microsoft.com/office/powerpoint/2010/main" val="15893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1204E1-A35E-9642-937C-03784179C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7C0114-104A-5947-A3B3-F088620C7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A7620-60D8-0C48-8A4B-0A83F64FDD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3074A-844F-7B48-8B2E-EA6B354FCFFA}" type="datetimeFigureOut">
              <a:rPr lang="en-US" smtClean="0"/>
              <a:t>2/24/24</a:t>
            </a:fld>
            <a:endParaRPr lang="en-US"/>
          </a:p>
        </p:txBody>
      </p:sp>
      <p:sp>
        <p:nvSpPr>
          <p:cNvPr id="5" name="Footer Placeholder 4">
            <a:extLst>
              <a:ext uri="{FF2B5EF4-FFF2-40B4-BE49-F238E27FC236}">
                <a16:creationId xmlns:a16="http://schemas.microsoft.com/office/drawing/2014/main" id="{33F77C28-243A-954A-BBC5-1447141E8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603A1-17D2-8C46-B0BC-86640A49DB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A2214-FC1E-6444-8C76-D00278C0C8AE}" type="slidenum">
              <a:rPr lang="en-US" smtClean="0"/>
              <a:t>‹#›</a:t>
            </a:fld>
            <a:endParaRPr lang="en-US"/>
          </a:p>
        </p:txBody>
      </p:sp>
    </p:spTree>
    <p:extLst>
      <p:ext uri="{BB962C8B-B14F-4D97-AF65-F5344CB8AC3E}">
        <p14:creationId xmlns:p14="http://schemas.microsoft.com/office/powerpoint/2010/main" val="1036183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5C14-629E-5EE5-C1EC-523456B250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D6CF62-649F-66E5-36EE-0B767D74E4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8913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ocky beach next to a body of water&#10;&#10;Description automatically generated">
            <a:extLst>
              <a:ext uri="{FF2B5EF4-FFF2-40B4-BE49-F238E27FC236}">
                <a16:creationId xmlns:a16="http://schemas.microsoft.com/office/drawing/2014/main" id="{339A8C50-E11C-8E48-AA94-14683D571023}"/>
              </a:ext>
            </a:extLst>
          </p:cNvPr>
          <p:cNvPicPr>
            <a:picLocks noChangeAspect="1"/>
          </p:cNvPicPr>
          <p:nvPr/>
        </p:nvPicPr>
        <p:blipFill rotWithShape="1">
          <a:blip r:embed="rId2"/>
          <a:srcRect r="11111"/>
          <a:stretch/>
        </p:blipFill>
        <p:spPr>
          <a:xfrm>
            <a:off x="3048000" y="0"/>
            <a:ext cx="9144000" cy="6858000"/>
          </a:xfrm>
          <a:prstGeom prst="rect">
            <a:avLst/>
          </a:prstGeom>
        </p:spPr>
      </p:pic>
      <p:sp>
        <p:nvSpPr>
          <p:cNvPr id="4" name="Rectangle 3">
            <a:extLst>
              <a:ext uri="{FF2B5EF4-FFF2-40B4-BE49-F238E27FC236}">
                <a16:creationId xmlns:a16="http://schemas.microsoft.com/office/drawing/2014/main" id="{15607A73-F0F8-170A-DA58-F045C989F924}"/>
              </a:ext>
            </a:extLst>
          </p:cNvPr>
          <p:cNvSpPr/>
          <p:nvPr/>
        </p:nvSpPr>
        <p:spPr>
          <a:xfrm>
            <a:off x="-627322" y="0"/>
            <a:ext cx="12819321" cy="6858000"/>
          </a:xfrm>
          <a:prstGeom prst="rect">
            <a:avLst/>
          </a:prstGeom>
          <a:gradFill flip="none" rotWithShape="1">
            <a:gsLst>
              <a:gs pos="40000">
                <a:schemeClr val="accent1">
                  <a:lumMod val="20000"/>
                  <a:lumOff val="80000"/>
                  <a:alpha val="0"/>
                </a:schemeClr>
              </a:gs>
              <a:gs pos="64000">
                <a:schemeClr val="tx1">
                  <a:lumMod val="95000"/>
                  <a:lumOff val="5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2B10FB-0494-4846-B812-5ED6732DCD35}"/>
              </a:ext>
            </a:extLst>
          </p:cNvPr>
          <p:cNvSpPr>
            <a:spLocks noGrp="1"/>
          </p:cNvSpPr>
          <p:nvPr>
            <p:ph idx="1"/>
          </p:nvPr>
        </p:nvSpPr>
        <p:spPr>
          <a:xfrm>
            <a:off x="838200" y="1825625"/>
            <a:ext cx="5257800" cy="4351338"/>
          </a:xfrm>
        </p:spPr>
        <p:txBody>
          <a:bodyPr>
            <a:normAutofit/>
          </a:bodyPr>
          <a:lstStyle/>
          <a:p>
            <a:pPr marL="0" indent="0">
              <a:buNone/>
            </a:pPr>
            <a:r>
              <a:rPr lang="en-US" sz="3200" baseline="30000" dirty="0">
                <a:solidFill>
                  <a:schemeClr val="bg1"/>
                </a:solidFill>
              </a:rPr>
              <a:t>34</a:t>
            </a:r>
            <a:r>
              <a:rPr lang="en-US" sz="3200" dirty="0">
                <a:solidFill>
                  <a:schemeClr val="bg1"/>
                </a:solidFill>
              </a:rPr>
              <a:t> Therefore </a:t>
            </a:r>
            <a:r>
              <a:rPr lang="en-US" sz="3200" b="1" dirty="0">
                <a:solidFill>
                  <a:schemeClr val="accent2"/>
                </a:solidFill>
              </a:rPr>
              <a:t>do not worry </a:t>
            </a:r>
            <a:r>
              <a:rPr lang="en-US" sz="3200" dirty="0">
                <a:solidFill>
                  <a:schemeClr val="bg1"/>
                </a:solidFill>
              </a:rPr>
              <a:t>about tomorrow, for tomorrow will worry about its own things. Sufficient for the day is its own trouble.</a:t>
            </a:r>
          </a:p>
        </p:txBody>
      </p:sp>
      <p:sp>
        <p:nvSpPr>
          <p:cNvPr id="2" name="Title 1">
            <a:extLst>
              <a:ext uri="{FF2B5EF4-FFF2-40B4-BE49-F238E27FC236}">
                <a16:creationId xmlns:a16="http://schemas.microsoft.com/office/drawing/2014/main" id="{DBA163BE-777A-9D4D-97E6-FE2CDA7A9F01}"/>
              </a:ext>
            </a:extLst>
          </p:cNvPr>
          <p:cNvSpPr>
            <a:spLocks noGrp="1"/>
          </p:cNvSpPr>
          <p:nvPr>
            <p:ph type="title"/>
          </p:nvPr>
        </p:nvSpPr>
        <p:spPr/>
        <p:txBody>
          <a:bodyPr>
            <a:normAutofit/>
          </a:bodyPr>
          <a:lstStyle/>
          <a:p>
            <a:r>
              <a:rPr lang="en-US" sz="5400" dirty="0">
                <a:solidFill>
                  <a:schemeClr val="bg1"/>
                </a:solidFill>
                <a:effectLst>
                  <a:outerShdw blurRad="50800" dist="38100" dir="2700000" algn="tl" rotWithShape="0">
                    <a:prstClr val="black">
                      <a:alpha val="40000"/>
                    </a:prstClr>
                  </a:outerShdw>
                </a:effectLst>
              </a:rPr>
              <a:t>Matthew 6:24-34</a:t>
            </a:r>
          </a:p>
        </p:txBody>
      </p:sp>
      <p:cxnSp>
        <p:nvCxnSpPr>
          <p:cNvPr id="7" name="Straight Connector 6">
            <a:extLst>
              <a:ext uri="{FF2B5EF4-FFF2-40B4-BE49-F238E27FC236}">
                <a16:creationId xmlns:a16="http://schemas.microsoft.com/office/drawing/2014/main" id="{A22964FE-9D2B-7D46-A9A3-7F9FFF7A77DF}"/>
              </a:ext>
            </a:extLst>
          </p:cNvPr>
          <p:cNvCxnSpPr>
            <a:cxnSpLocks/>
          </p:cNvCxnSpPr>
          <p:nvPr/>
        </p:nvCxnSpPr>
        <p:spPr>
          <a:xfrm>
            <a:off x="838200" y="1539240"/>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7847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ake, table, sitting, birthday&#10;&#10;Description automatically generated">
            <a:extLst>
              <a:ext uri="{FF2B5EF4-FFF2-40B4-BE49-F238E27FC236}">
                <a16:creationId xmlns:a16="http://schemas.microsoft.com/office/drawing/2014/main" id="{4EBF8C39-1078-1744-A699-92240A89A88D}"/>
              </a:ext>
            </a:extLst>
          </p:cNvPr>
          <p:cNvPicPr>
            <a:picLocks noChangeAspect="1"/>
          </p:cNvPicPr>
          <p:nvPr/>
        </p:nvPicPr>
        <p:blipFill rotWithShape="1">
          <a:blip r:embed="rId2"/>
          <a:srcRect r="23859"/>
          <a:stretch/>
        </p:blipFill>
        <p:spPr>
          <a:xfrm>
            <a:off x="4060813" y="0"/>
            <a:ext cx="8131187" cy="6858000"/>
          </a:xfrm>
          <a:prstGeom prst="rect">
            <a:avLst/>
          </a:prstGeom>
        </p:spPr>
      </p:pic>
      <p:sp>
        <p:nvSpPr>
          <p:cNvPr id="21" name="Rectangle 20">
            <a:extLst>
              <a:ext uri="{FF2B5EF4-FFF2-40B4-BE49-F238E27FC236}">
                <a16:creationId xmlns:a16="http://schemas.microsoft.com/office/drawing/2014/main" id="{1D214BBD-DC3D-7B42-9929-E237D2FEA023}"/>
              </a:ext>
            </a:extLst>
          </p:cNvPr>
          <p:cNvSpPr/>
          <p:nvPr/>
        </p:nvSpPr>
        <p:spPr>
          <a:xfrm>
            <a:off x="0" y="0"/>
            <a:ext cx="12192000" cy="6858000"/>
          </a:xfrm>
          <a:prstGeom prst="rect">
            <a:avLst/>
          </a:prstGeom>
          <a:gradFill flip="none" rotWithShape="1">
            <a:gsLst>
              <a:gs pos="46000">
                <a:schemeClr val="accent1">
                  <a:lumMod val="20000"/>
                  <a:lumOff val="80000"/>
                  <a:alpha val="0"/>
                </a:schemeClr>
              </a:gs>
              <a:gs pos="57000">
                <a:schemeClr val="tx1">
                  <a:lumMod val="95000"/>
                  <a:lumOff val="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0D0A9-1B25-BF4C-9C9E-C5F90043B844}"/>
              </a:ext>
            </a:extLst>
          </p:cNvPr>
          <p:cNvSpPr>
            <a:spLocks noGrp="1"/>
          </p:cNvSpPr>
          <p:nvPr>
            <p:ph type="title"/>
          </p:nvPr>
        </p:nvSpPr>
        <p:spPr/>
        <p:txBody>
          <a:bodyPr>
            <a:normAutofit/>
          </a:bodyPr>
          <a:lstStyle/>
          <a:p>
            <a:r>
              <a:rPr lang="en-US" sz="6000" dirty="0">
                <a:solidFill>
                  <a:schemeClr val="bg1"/>
                </a:solidFill>
                <a:effectLst>
                  <a:outerShdw blurRad="50800" dist="38100" dir="2700000" algn="tl" rotWithShape="0">
                    <a:prstClr val="black">
                      <a:alpha val="40000"/>
                    </a:prstClr>
                  </a:outerShdw>
                </a:effectLst>
              </a:rPr>
              <a:t>Worry</a:t>
            </a:r>
          </a:p>
        </p:txBody>
      </p:sp>
      <p:sp>
        <p:nvSpPr>
          <p:cNvPr id="3" name="Content Placeholder 2">
            <a:extLst>
              <a:ext uri="{FF2B5EF4-FFF2-40B4-BE49-F238E27FC236}">
                <a16:creationId xmlns:a16="http://schemas.microsoft.com/office/drawing/2014/main" id="{165133A4-CA9F-F446-B837-95A84F7604EF}"/>
              </a:ext>
            </a:extLst>
          </p:cNvPr>
          <p:cNvSpPr>
            <a:spLocks noGrp="1"/>
          </p:cNvSpPr>
          <p:nvPr>
            <p:ph idx="1"/>
          </p:nvPr>
        </p:nvSpPr>
        <p:spPr>
          <a:xfrm>
            <a:off x="838200" y="1825625"/>
            <a:ext cx="5257800" cy="4351338"/>
          </a:xfrm>
        </p:spPr>
        <p:txBody>
          <a:bodyPr>
            <a:normAutofit/>
          </a:bodyPr>
          <a:lstStyle/>
          <a:p>
            <a:r>
              <a:rPr lang="en-US" sz="3200" dirty="0">
                <a:solidFill>
                  <a:schemeClr val="bg1"/>
                </a:solidFill>
              </a:rPr>
              <a:t>The amount of devotion to the subject of “</a:t>
            </a:r>
            <a:r>
              <a:rPr lang="en-US" sz="3200" b="1" dirty="0">
                <a:solidFill>
                  <a:schemeClr val="bg1"/>
                </a:solidFill>
              </a:rPr>
              <a:t>worry</a:t>
            </a:r>
            <a:r>
              <a:rPr lang="en-US" sz="3200" dirty="0">
                <a:solidFill>
                  <a:schemeClr val="bg1"/>
                </a:solidFill>
              </a:rPr>
              <a:t>” or “</a:t>
            </a:r>
            <a:r>
              <a:rPr lang="en-US" sz="3200" b="1" dirty="0">
                <a:solidFill>
                  <a:schemeClr val="bg1"/>
                </a:solidFill>
              </a:rPr>
              <a:t>anxiety</a:t>
            </a:r>
            <a:r>
              <a:rPr lang="en-US" sz="3200" dirty="0">
                <a:solidFill>
                  <a:schemeClr val="bg1"/>
                </a:solidFill>
              </a:rPr>
              <a:t>” in the Bible reveals its prominence as a problem of life…</a:t>
            </a:r>
          </a:p>
          <a:p>
            <a:r>
              <a:rPr lang="en-US" sz="3200" dirty="0">
                <a:solidFill>
                  <a:schemeClr val="bg1"/>
                </a:solidFill>
              </a:rPr>
              <a:t>…and a weapon that Satan uses against us</a:t>
            </a:r>
          </a:p>
        </p:txBody>
      </p:sp>
    </p:spTree>
    <p:extLst>
      <p:ext uri="{BB962C8B-B14F-4D97-AF65-F5344CB8AC3E}">
        <p14:creationId xmlns:p14="http://schemas.microsoft.com/office/powerpoint/2010/main" val="2091170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ake, table, sitting, birthday&#10;&#10;Description automatically generated">
            <a:extLst>
              <a:ext uri="{FF2B5EF4-FFF2-40B4-BE49-F238E27FC236}">
                <a16:creationId xmlns:a16="http://schemas.microsoft.com/office/drawing/2014/main" id="{4EBF8C39-1078-1744-A699-92240A89A88D}"/>
              </a:ext>
            </a:extLst>
          </p:cNvPr>
          <p:cNvPicPr>
            <a:picLocks noChangeAspect="1"/>
          </p:cNvPicPr>
          <p:nvPr/>
        </p:nvPicPr>
        <p:blipFill rotWithShape="1">
          <a:blip r:embed="rId2"/>
          <a:srcRect r="23859"/>
          <a:stretch/>
        </p:blipFill>
        <p:spPr>
          <a:xfrm>
            <a:off x="4060813" y="0"/>
            <a:ext cx="8131187" cy="6858000"/>
          </a:xfrm>
          <a:prstGeom prst="rect">
            <a:avLst/>
          </a:prstGeom>
        </p:spPr>
      </p:pic>
      <p:sp>
        <p:nvSpPr>
          <p:cNvPr id="21" name="Rectangle 20">
            <a:extLst>
              <a:ext uri="{FF2B5EF4-FFF2-40B4-BE49-F238E27FC236}">
                <a16:creationId xmlns:a16="http://schemas.microsoft.com/office/drawing/2014/main" id="{1D214BBD-DC3D-7B42-9929-E237D2FEA023}"/>
              </a:ext>
            </a:extLst>
          </p:cNvPr>
          <p:cNvSpPr/>
          <p:nvPr/>
        </p:nvSpPr>
        <p:spPr>
          <a:xfrm>
            <a:off x="0" y="0"/>
            <a:ext cx="12192000" cy="6858000"/>
          </a:xfrm>
          <a:prstGeom prst="rect">
            <a:avLst/>
          </a:prstGeom>
          <a:gradFill flip="none" rotWithShape="1">
            <a:gsLst>
              <a:gs pos="46000">
                <a:schemeClr val="accent1">
                  <a:lumMod val="20000"/>
                  <a:lumOff val="80000"/>
                  <a:alpha val="0"/>
                </a:schemeClr>
              </a:gs>
              <a:gs pos="57000">
                <a:schemeClr val="tx1">
                  <a:lumMod val="95000"/>
                  <a:lumOff val="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0D0A9-1B25-BF4C-9C9E-C5F90043B844}"/>
              </a:ext>
            </a:extLst>
          </p:cNvPr>
          <p:cNvSpPr>
            <a:spLocks noGrp="1"/>
          </p:cNvSpPr>
          <p:nvPr>
            <p:ph type="title"/>
          </p:nvPr>
        </p:nvSpPr>
        <p:spPr/>
        <p:txBody>
          <a:bodyPr>
            <a:normAutofit/>
          </a:bodyPr>
          <a:lstStyle/>
          <a:p>
            <a:r>
              <a:rPr lang="en-US" sz="6000" dirty="0">
                <a:solidFill>
                  <a:schemeClr val="bg1"/>
                </a:solidFill>
                <a:effectLst>
                  <a:outerShdw blurRad="50800" dist="38100" dir="2700000" algn="tl" rotWithShape="0">
                    <a:prstClr val="black">
                      <a:alpha val="40000"/>
                    </a:prstClr>
                  </a:outerShdw>
                </a:effectLst>
              </a:rPr>
              <a:t>Worry: /ˈ</a:t>
            </a:r>
            <a:r>
              <a:rPr lang="en-US" sz="6000" dirty="0" err="1">
                <a:solidFill>
                  <a:schemeClr val="bg1"/>
                </a:solidFill>
                <a:effectLst>
                  <a:outerShdw blurRad="50800" dist="38100" dir="2700000" algn="tl" rotWithShape="0">
                    <a:prstClr val="black">
                      <a:alpha val="40000"/>
                    </a:prstClr>
                  </a:outerShdw>
                </a:effectLst>
              </a:rPr>
              <a:t>wərē</a:t>
            </a:r>
            <a:r>
              <a:rPr lang="en-US" sz="6000" dirty="0">
                <a:solidFill>
                  <a:schemeClr val="bg1"/>
                </a:solidFill>
                <a:effectLst>
                  <a:outerShdw blurRad="50800" dist="38100" dir="2700000" algn="tl" rotWithShape="0">
                    <a:prstClr val="black">
                      <a:alpha val="40000"/>
                    </a:prstClr>
                  </a:outerShdw>
                </a:effectLst>
              </a:rPr>
              <a:t>/</a:t>
            </a:r>
          </a:p>
        </p:txBody>
      </p:sp>
      <p:sp>
        <p:nvSpPr>
          <p:cNvPr id="3" name="Content Placeholder 2">
            <a:extLst>
              <a:ext uri="{FF2B5EF4-FFF2-40B4-BE49-F238E27FC236}">
                <a16:creationId xmlns:a16="http://schemas.microsoft.com/office/drawing/2014/main" id="{165133A4-CA9F-F446-B837-95A84F7604EF}"/>
              </a:ext>
            </a:extLst>
          </p:cNvPr>
          <p:cNvSpPr>
            <a:spLocks noGrp="1"/>
          </p:cNvSpPr>
          <p:nvPr>
            <p:ph idx="1"/>
          </p:nvPr>
        </p:nvSpPr>
        <p:spPr>
          <a:xfrm>
            <a:off x="838200" y="1825625"/>
            <a:ext cx="5257800" cy="4351338"/>
          </a:xfrm>
        </p:spPr>
        <p:txBody>
          <a:bodyPr>
            <a:normAutofit/>
          </a:bodyPr>
          <a:lstStyle/>
          <a:p>
            <a:r>
              <a:rPr lang="el-GR" sz="3200" dirty="0" err="1">
                <a:solidFill>
                  <a:schemeClr val="bg1"/>
                </a:solidFill>
              </a:rPr>
              <a:t>μεριμνάω</a:t>
            </a:r>
            <a:r>
              <a:rPr lang="el-GR" sz="3200" dirty="0">
                <a:solidFill>
                  <a:schemeClr val="bg1"/>
                </a:solidFill>
              </a:rPr>
              <a:t>  </a:t>
            </a:r>
            <a:r>
              <a:rPr lang="en-US" sz="3200" dirty="0" err="1">
                <a:solidFill>
                  <a:schemeClr val="bg1"/>
                </a:solidFill>
              </a:rPr>
              <a:t>merimnao</a:t>
            </a:r>
            <a:r>
              <a:rPr lang="en-US" sz="3200" dirty="0">
                <a:solidFill>
                  <a:schemeClr val="bg1"/>
                </a:solidFill>
              </a:rPr>
              <a:t>̄</a:t>
            </a:r>
          </a:p>
          <a:p>
            <a:r>
              <a:rPr lang="en-US" sz="3200" u="sng" dirty="0">
                <a:solidFill>
                  <a:schemeClr val="bg1"/>
                </a:solidFill>
              </a:rPr>
              <a:t>BDAG</a:t>
            </a:r>
            <a:r>
              <a:rPr lang="en-US" sz="3200" dirty="0">
                <a:solidFill>
                  <a:schemeClr val="bg1"/>
                </a:solidFill>
              </a:rPr>
              <a:t>:</a:t>
            </a:r>
          </a:p>
          <a:p>
            <a:pPr lvl="1">
              <a:buFont typeface="Courier New" panose="02070309020205020404" pitchFamily="49" charset="0"/>
              <a:buChar char="o"/>
            </a:pPr>
            <a:r>
              <a:rPr lang="en-US" sz="2800" dirty="0">
                <a:solidFill>
                  <a:schemeClr val="bg1"/>
                </a:solidFill>
              </a:rPr>
              <a:t>to be apprehensive, have </a:t>
            </a:r>
            <a:r>
              <a:rPr lang="en-US" sz="2800" b="1" dirty="0">
                <a:solidFill>
                  <a:schemeClr val="bg1"/>
                </a:solidFill>
              </a:rPr>
              <a:t>anxiety</a:t>
            </a:r>
            <a:r>
              <a:rPr lang="en-US" sz="2800" dirty="0">
                <a:solidFill>
                  <a:schemeClr val="bg1"/>
                </a:solidFill>
              </a:rPr>
              <a:t>, be anxious, be (unduly) concerned</a:t>
            </a:r>
          </a:p>
        </p:txBody>
      </p:sp>
    </p:spTree>
    <p:extLst>
      <p:ext uri="{BB962C8B-B14F-4D97-AF65-F5344CB8AC3E}">
        <p14:creationId xmlns:p14="http://schemas.microsoft.com/office/powerpoint/2010/main" val="9422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ake, table, sitting, birthday&#10;&#10;Description automatically generated">
            <a:extLst>
              <a:ext uri="{FF2B5EF4-FFF2-40B4-BE49-F238E27FC236}">
                <a16:creationId xmlns:a16="http://schemas.microsoft.com/office/drawing/2014/main" id="{4EBF8C39-1078-1744-A699-92240A89A88D}"/>
              </a:ext>
            </a:extLst>
          </p:cNvPr>
          <p:cNvPicPr>
            <a:picLocks noChangeAspect="1"/>
          </p:cNvPicPr>
          <p:nvPr/>
        </p:nvPicPr>
        <p:blipFill rotWithShape="1">
          <a:blip r:embed="rId2"/>
          <a:srcRect r="23859"/>
          <a:stretch/>
        </p:blipFill>
        <p:spPr>
          <a:xfrm>
            <a:off x="4060813" y="0"/>
            <a:ext cx="8131187" cy="6858000"/>
          </a:xfrm>
          <a:prstGeom prst="rect">
            <a:avLst/>
          </a:prstGeom>
        </p:spPr>
      </p:pic>
      <p:sp>
        <p:nvSpPr>
          <p:cNvPr id="21" name="Rectangle 20">
            <a:extLst>
              <a:ext uri="{FF2B5EF4-FFF2-40B4-BE49-F238E27FC236}">
                <a16:creationId xmlns:a16="http://schemas.microsoft.com/office/drawing/2014/main" id="{1D214BBD-DC3D-7B42-9929-E237D2FEA023}"/>
              </a:ext>
            </a:extLst>
          </p:cNvPr>
          <p:cNvSpPr/>
          <p:nvPr/>
        </p:nvSpPr>
        <p:spPr>
          <a:xfrm>
            <a:off x="0" y="0"/>
            <a:ext cx="12192000" cy="6858000"/>
          </a:xfrm>
          <a:prstGeom prst="rect">
            <a:avLst/>
          </a:prstGeom>
          <a:gradFill flip="none" rotWithShape="1">
            <a:gsLst>
              <a:gs pos="46000">
                <a:schemeClr val="accent1">
                  <a:lumMod val="20000"/>
                  <a:lumOff val="80000"/>
                  <a:alpha val="0"/>
                </a:schemeClr>
              </a:gs>
              <a:gs pos="57000">
                <a:schemeClr val="tx1">
                  <a:lumMod val="95000"/>
                  <a:lumOff val="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0D0A9-1B25-BF4C-9C9E-C5F90043B844}"/>
              </a:ext>
            </a:extLst>
          </p:cNvPr>
          <p:cNvSpPr>
            <a:spLocks noGrp="1"/>
          </p:cNvSpPr>
          <p:nvPr>
            <p:ph type="title"/>
          </p:nvPr>
        </p:nvSpPr>
        <p:spPr/>
        <p:txBody>
          <a:bodyPr>
            <a:normAutofit/>
          </a:bodyPr>
          <a:lstStyle/>
          <a:p>
            <a:r>
              <a:rPr lang="en-US" sz="6000" dirty="0">
                <a:solidFill>
                  <a:schemeClr val="bg1"/>
                </a:solidFill>
                <a:effectLst>
                  <a:outerShdw blurRad="50800" dist="38100" dir="2700000" algn="tl" rotWithShape="0">
                    <a:prstClr val="black">
                      <a:alpha val="40000"/>
                    </a:prstClr>
                  </a:outerShdw>
                </a:effectLst>
              </a:rPr>
              <a:t>Worry: /ˈ</a:t>
            </a:r>
            <a:r>
              <a:rPr lang="en-US" sz="6000" dirty="0" err="1">
                <a:solidFill>
                  <a:schemeClr val="bg1"/>
                </a:solidFill>
                <a:effectLst>
                  <a:outerShdw blurRad="50800" dist="38100" dir="2700000" algn="tl" rotWithShape="0">
                    <a:prstClr val="black">
                      <a:alpha val="40000"/>
                    </a:prstClr>
                  </a:outerShdw>
                </a:effectLst>
              </a:rPr>
              <a:t>wərē</a:t>
            </a:r>
            <a:r>
              <a:rPr lang="en-US" sz="6000" dirty="0">
                <a:solidFill>
                  <a:schemeClr val="bg1"/>
                </a:solidFill>
                <a:effectLst>
                  <a:outerShdw blurRad="50800" dist="38100" dir="2700000" algn="tl" rotWithShape="0">
                    <a:prstClr val="black">
                      <a:alpha val="40000"/>
                    </a:prstClr>
                  </a:outerShdw>
                </a:effectLst>
              </a:rPr>
              <a:t>/</a:t>
            </a:r>
          </a:p>
        </p:txBody>
      </p:sp>
      <p:sp>
        <p:nvSpPr>
          <p:cNvPr id="3" name="Content Placeholder 2">
            <a:extLst>
              <a:ext uri="{FF2B5EF4-FFF2-40B4-BE49-F238E27FC236}">
                <a16:creationId xmlns:a16="http://schemas.microsoft.com/office/drawing/2014/main" id="{165133A4-CA9F-F446-B837-95A84F7604EF}"/>
              </a:ext>
            </a:extLst>
          </p:cNvPr>
          <p:cNvSpPr>
            <a:spLocks noGrp="1"/>
          </p:cNvSpPr>
          <p:nvPr>
            <p:ph idx="1"/>
          </p:nvPr>
        </p:nvSpPr>
        <p:spPr>
          <a:xfrm>
            <a:off x="838200" y="1825625"/>
            <a:ext cx="5257800" cy="4351338"/>
          </a:xfrm>
        </p:spPr>
        <p:txBody>
          <a:bodyPr>
            <a:normAutofit/>
          </a:bodyPr>
          <a:lstStyle/>
          <a:p>
            <a:r>
              <a:rPr lang="el-GR" sz="3200" dirty="0" err="1">
                <a:solidFill>
                  <a:schemeClr val="bg1"/>
                </a:solidFill>
              </a:rPr>
              <a:t>μεριμνάω</a:t>
            </a:r>
            <a:r>
              <a:rPr lang="el-GR" sz="3200" dirty="0">
                <a:solidFill>
                  <a:schemeClr val="bg1"/>
                </a:solidFill>
              </a:rPr>
              <a:t>  </a:t>
            </a:r>
            <a:r>
              <a:rPr lang="en-US" sz="3200" dirty="0" err="1">
                <a:solidFill>
                  <a:schemeClr val="bg1"/>
                </a:solidFill>
              </a:rPr>
              <a:t>merimnao</a:t>
            </a:r>
            <a:r>
              <a:rPr lang="en-US" sz="3200" dirty="0">
                <a:solidFill>
                  <a:schemeClr val="bg1"/>
                </a:solidFill>
              </a:rPr>
              <a:t>̄</a:t>
            </a:r>
          </a:p>
          <a:p>
            <a:r>
              <a:rPr lang="en-US" sz="3200" u="sng" dirty="0">
                <a:solidFill>
                  <a:schemeClr val="bg1"/>
                </a:solidFill>
              </a:rPr>
              <a:t>Vincent’s Word Studies</a:t>
            </a:r>
            <a:r>
              <a:rPr lang="en-US" sz="3200" dirty="0">
                <a:solidFill>
                  <a:schemeClr val="bg1"/>
                </a:solidFill>
              </a:rPr>
              <a:t>:</a:t>
            </a:r>
          </a:p>
          <a:p>
            <a:pPr lvl="1">
              <a:buFont typeface="Courier New" panose="02070309020205020404" pitchFamily="49" charset="0"/>
              <a:buChar char="o"/>
            </a:pPr>
            <a:r>
              <a:rPr lang="en-US" sz="2800" dirty="0">
                <a:solidFill>
                  <a:schemeClr val="bg1"/>
                </a:solidFill>
              </a:rPr>
              <a:t>…derived from meris, a part; </a:t>
            </a:r>
            <a:r>
              <a:rPr lang="en-US" sz="2800" dirty="0" err="1">
                <a:solidFill>
                  <a:schemeClr val="bg1"/>
                </a:solidFill>
              </a:rPr>
              <a:t>merizo</a:t>
            </a:r>
            <a:r>
              <a:rPr lang="en-US" sz="2800" dirty="0">
                <a:solidFill>
                  <a:schemeClr val="bg1"/>
                </a:solidFill>
              </a:rPr>
              <a:t>̄, to divide; and was explained accordingly as a dividing care, distracting the heart from the true object of life</a:t>
            </a:r>
          </a:p>
        </p:txBody>
      </p:sp>
    </p:spTree>
    <p:extLst>
      <p:ext uri="{BB962C8B-B14F-4D97-AF65-F5344CB8AC3E}">
        <p14:creationId xmlns:p14="http://schemas.microsoft.com/office/powerpoint/2010/main" val="352206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ake, table, sitting, birthday&#10;&#10;Description automatically generated">
            <a:extLst>
              <a:ext uri="{FF2B5EF4-FFF2-40B4-BE49-F238E27FC236}">
                <a16:creationId xmlns:a16="http://schemas.microsoft.com/office/drawing/2014/main" id="{4EBF8C39-1078-1744-A699-92240A89A88D}"/>
              </a:ext>
            </a:extLst>
          </p:cNvPr>
          <p:cNvPicPr>
            <a:picLocks noChangeAspect="1"/>
          </p:cNvPicPr>
          <p:nvPr/>
        </p:nvPicPr>
        <p:blipFill rotWithShape="1">
          <a:blip r:embed="rId2"/>
          <a:srcRect r="23859"/>
          <a:stretch/>
        </p:blipFill>
        <p:spPr>
          <a:xfrm>
            <a:off x="4060813" y="0"/>
            <a:ext cx="8131187" cy="6858000"/>
          </a:xfrm>
          <a:prstGeom prst="rect">
            <a:avLst/>
          </a:prstGeom>
        </p:spPr>
      </p:pic>
      <p:sp>
        <p:nvSpPr>
          <p:cNvPr id="21" name="Rectangle 20">
            <a:extLst>
              <a:ext uri="{FF2B5EF4-FFF2-40B4-BE49-F238E27FC236}">
                <a16:creationId xmlns:a16="http://schemas.microsoft.com/office/drawing/2014/main" id="{1D214BBD-DC3D-7B42-9929-E237D2FEA023}"/>
              </a:ext>
            </a:extLst>
          </p:cNvPr>
          <p:cNvSpPr/>
          <p:nvPr/>
        </p:nvSpPr>
        <p:spPr>
          <a:xfrm>
            <a:off x="0" y="0"/>
            <a:ext cx="12192000" cy="6858000"/>
          </a:xfrm>
          <a:prstGeom prst="rect">
            <a:avLst/>
          </a:prstGeom>
          <a:gradFill flip="none" rotWithShape="1">
            <a:gsLst>
              <a:gs pos="46000">
                <a:schemeClr val="accent1">
                  <a:lumMod val="20000"/>
                  <a:lumOff val="80000"/>
                  <a:alpha val="0"/>
                </a:schemeClr>
              </a:gs>
              <a:gs pos="57000">
                <a:schemeClr val="tx1">
                  <a:lumMod val="95000"/>
                  <a:lumOff val="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0D0A9-1B25-BF4C-9C9E-C5F90043B844}"/>
              </a:ext>
            </a:extLst>
          </p:cNvPr>
          <p:cNvSpPr>
            <a:spLocks noGrp="1"/>
          </p:cNvSpPr>
          <p:nvPr>
            <p:ph type="title"/>
          </p:nvPr>
        </p:nvSpPr>
        <p:spPr/>
        <p:txBody>
          <a:bodyPr>
            <a:normAutofit/>
          </a:bodyPr>
          <a:lstStyle/>
          <a:p>
            <a:r>
              <a:rPr lang="en-US" sz="6000" dirty="0">
                <a:solidFill>
                  <a:schemeClr val="bg1"/>
                </a:solidFill>
                <a:effectLst>
                  <a:outerShdw blurRad="50800" dist="38100" dir="2700000" algn="tl" rotWithShape="0">
                    <a:prstClr val="black">
                      <a:alpha val="40000"/>
                    </a:prstClr>
                  </a:outerShdw>
                </a:effectLst>
              </a:rPr>
              <a:t>Worry: /ˈ</a:t>
            </a:r>
            <a:r>
              <a:rPr lang="en-US" sz="6000" dirty="0" err="1">
                <a:solidFill>
                  <a:schemeClr val="bg1"/>
                </a:solidFill>
                <a:effectLst>
                  <a:outerShdw blurRad="50800" dist="38100" dir="2700000" algn="tl" rotWithShape="0">
                    <a:prstClr val="black">
                      <a:alpha val="40000"/>
                    </a:prstClr>
                  </a:outerShdw>
                </a:effectLst>
              </a:rPr>
              <a:t>wərē</a:t>
            </a:r>
            <a:r>
              <a:rPr lang="en-US" sz="6000" dirty="0">
                <a:solidFill>
                  <a:schemeClr val="bg1"/>
                </a:solidFill>
                <a:effectLst>
                  <a:outerShdw blurRad="50800" dist="38100" dir="2700000" algn="tl" rotWithShape="0">
                    <a:prstClr val="black">
                      <a:alpha val="40000"/>
                    </a:prstClr>
                  </a:outerShdw>
                </a:effectLst>
              </a:rPr>
              <a:t>/</a:t>
            </a:r>
          </a:p>
        </p:txBody>
      </p:sp>
      <p:sp>
        <p:nvSpPr>
          <p:cNvPr id="3" name="Content Placeholder 2">
            <a:extLst>
              <a:ext uri="{FF2B5EF4-FFF2-40B4-BE49-F238E27FC236}">
                <a16:creationId xmlns:a16="http://schemas.microsoft.com/office/drawing/2014/main" id="{165133A4-CA9F-F446-B837-95A84F7604EF}"/>
              </a:ext>
            </a:extLst>
          </p:cNvPr>
          <p:cNvSpPr>
            <a:spLocks noGrp="1"/>
          </p:cNvSpPr>
          <p:nvPr>
            <p:ph idx="1"/>
          </p:nvPr>
        </p:nvSpPr>
        <p:spPr>
          <a:xfrm>
            <a:off x="838200" y="1825625"/>
            <a:ext cx="5257800" cy="4351338"/>
          </a:xfrm>
        </p:spPr>
        <p:txBody>
          <a:bodyPr>
            <a:normAutofit/>
          </a:bodyPr>
          <a:lstStyle/>
          <a:p>
            <a:r>
              <a:rPr lang="el-GR" sz="3200" dirty="0" err="1">
                <a:solidFill>
                  <a:schemeClr val="bg1"/>
                </a:solidFill>
              </a:rPr>
              <a:t>μεριμνάω</a:t>
            </a:r>
            <a:r>
              <a:rPr lang="el-GR" sz="3200" dirty="0">
                <a:solidFill>
                  <a:schemeClr val="bg1"/>
                </a:solidFill>
              </a:rPr>
              <a:t>  </a:t>
            </a:r>
            <a:r>
              <a:rPr lang="en-US" sz="3200" dirty="0" err="1">
                <a:solidFill>
                  <a:schemeClr val="bg1"/>
                </a:solidFill>
              </a:rPr>
              <a:t>merimnao</a:t>
            </a:r>
            <a:r>
              <a:rPr lang="en-US" sz="3200" dirty="0">
                <a:solidFill>
                  <a:schemeClr val="bg1"/>
                </a:solidFill>
              </a:rPr>
              <a:t>̄</a:t>
            </a:r>
          </a:p>
          <a:p>
            <a:r>
              <a:rPr lang="en-US" sz="3200" u="sng" dirty="0">
                <a:solidFill>
                  <a:schemeClr val="bg1"/>
                </a:solidFill>
              </a:rPr>
              <a:t>Vincent’s Word Studies</a:t>
            </a:r>
            <a:r>
              <a:rPr lang="en-US" sz="3200" dirty="0">
                <a:solidFill>
                  <a:schemeClr val="bg1"/>
                </a:solidFill>
              </a:rPr>
              <a:t>:</a:t>
            </a:r>
          </a:p>
          <a:p>
            <a:pPr lvl="1">
              <a:buFont typeface="Courier New" panose="02070309020205020404" pitchFamily="49" charset="0"/>
              <a:buChar char="o"/>
            </a:pPr>
            <a:r>
              <a:rPr lang="en-US" sz="2800" dirty="0">
                <a:solidFill>
                  <a:schemeClr val="bg1"/>
                </a:solidFill>
              </a:rPr>
              <a:t>…derived from meris, </a:t>
            </a:r>
            <a:r>
              <a:rPr lang="en-US" sz="2800" u="sng" dirty="0">
                <a:solidFill>
                  <a:schemeClr val="bg1"/>
                </a:solidFill>
              </a:rPr>
              <a:t>a part</a:t>
            </a:r>
            <a:r>
              <a:rPr lang="en-US" sz="2800" dirty="0">
                <a:solidFill>
                  <a:schemeClr val="bg1"/>
                </a:solidFill>
              </a:rPr>
              <a:t>; </a:t>
            </a:r>
            <a:r>
              <a:rPr lang="en-US" sz="2800" dirty="0" err="1">
                <a:solidFill>
                  <a:schemeClr val="bg1"/>
                </a:solidFill>
              </a:rPr>
              <a:t>merizo</a:t>
            </a:r>
            <a:r>
              <a:rPr lang="en-US" sz="2800" dirty="0">
                <a:solidFill>
                  <a:schemeClr val="bg1"/>
                </a:solidFill>
              </a:rPr>
              <a:t>̄, </a:t>
            </a:r>
            <a:r>
              <a:rPr lang="en-US" sz="2800" b="1" u="sng" dirty="0">
                <a:solidFill>
                  <a:schemeClr val="bg1"/>
                </a:solidFill>
              </a:rPr>
              <a:t>to divide</a:t>
            </a:r>
            <a:r>
              <a:rPr lang="en-US" sz="2800" dirty="0">
                <a:solidFill>
                  <a:schemeClr val="bg1"/>
                </a:solidFill>
              </a:rPr>
              <a:t>; and was explained accordingly as a dividing care, distracting the heart from the true object of life</a:t>
            </a:r>
          </a:p>
        </p:txBody>
      </p:sp>
    </p:spTree>
    <p:extLst>
      <p:ext uri="{BB962C8B-B14F-4D97-AF65-F5344CB8AC3E}">
        <p14:creationId xmlns:p14="http://schemas.microsoft.com/office/powerpoint/2010/main" val="1968113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ake, table, sitting, birthday&#10;&#10;Description automatically generated">
            <a:extLst>
              <a:ext uri="{FF2B5EF4-FFF2-40B4-BE49-F238E27FC236}">
                <a16:creationId xmlns:a16="http://schemas.microsoft.com/office/drawing/2014/main" id="{4EBF8C39-1078-1744-A699-92240A89A88D}"/>
              </a:ext>
            </a:extLst>
          </p:cNvPr>
          <p:cNvPicPr>
            <a:picLocks noChangeAspect="1"/>
          </p:cNvPicPr>
          <p:nvPr/>
        </p:nvPicPr>
        <p:blipFill rotWithShape="1">
          <a:blip r:embed="rId2"/>
          <a:srcRect r="23859"/>
          <a:stretch/>
        </p:blipFill>
        <p:spPr>
          <a:xfrm>
            <a:off x="4060813" y="0"/>
            <a:ext cx="8131187" cy="6858000"/>
          </a:xfrm>
          <a:prstGeom prst="rect">
            <a:avLst/>
          </a:prstGeom>
        </p:spPr>
      </p:pic>
      <p:sp>
        <p:nvSpPr>
          <p:cNvPr id="21" name="Rectangle 20">
            <a:extLst>
              <a:ext uri="{FF2B5EF4-FFF2-40B4-BE49-F238E27FC236}">
                <a16:creationId xmlns:a16="http://schemas.microsoft.com/office/drawing/2014/main" id="{1D214BBD-DC3D-7B42-9929-E237D2FEA023}"/>
              </a:ext>
            </a:extLst>
          </p:cNvPr>
          <p:cNvSpPr/>
          <p:nvPr/>
        </p:nvSpPr>
        <p:spPr>
          <a:xfrm>
            <a:off x="0" y="0"/>
            <a:ext cx="12192000" cy="6858000"/>
          </a:xfrm>
          <a:prstGeom prst="rect">
            <a:avLst/>
          </a:prstGeom>
          <a:gradFill flip="none" rotWithShape="1">
            <a:gsLst>
              <a:gs pos="46000">
                <a:schemeClr val="accent1">
                  <a:lumMod val="20000"/>
                  <a:lumOff val="80000"/>
                  <a:alpha val="0"/>
                </a:schemeClr>
              </a:gs>
              <a:gs pos="57000">
                <a:schemeClr val="tx1">
                  <a:lumMod val="95000"/>
                  <a:lumOff val="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0D0A9-1B25-BF4C-9C9E-C5F90043B844}"/>
              </a:ext>
            </a:extLst>
          </p:cNvPr>
          <p:cNvSpPr>
            <a:spLocks noGrp="1"/>
          </p:cNvSpPr>
          <p:nvPr>
            <p:ph type="title"/>
          </p:nvPr>
        </p:nvSpPr>
        <p:spPr/>
        <p:txBody>
          <a:bodyPr>
            <a:normAutofit/>
          </a:bodyPr>
          <a:lstStyle/>
          <a:p>
            <a:r>
              <a:rPr lang="en-US" sz="6000" dirty="0">
                <a:solidFill>
                  <a:schemeClr val="bg1"/>
                </a:solidFill>
                <a:effectLst>
                  <a:outerShdw blurRad="50800" dist="38100" dir="2700000" algn="tl" rotWithShape="0">
                    <a:prstClr val="black">
                      <a:alpha val="40000"/>
                    </a:prstClr>
                  </a:outerShdw>
                </a:effectLst>
              </a:rPr>
              <a:t>Worry: /ˈ</a:t>
            </a:r>
            <a:r>
              <a:rPr lang="en-US" sz="6000" dirty="0" err="1">
                <a:solidFill>
                  <a:schemeClr val="bg1"/>
                </a:solidFill>
                <a:effectLst>
                  <a:outerShdw blurRad="50800" dist="38100" dir="2700000" algn="tl" rotWithShape="0">
                    <a:prstClr val="black">
                      <a:alpha val="40000"/>
                    </a:prstClr>
                  </a:outerShdw>
                </a:effectLst>
              </a:rPr>
              <a:t>wərē</a:t>
            </a:r>
            <a:r>
              <a:rPr lang="en-US" sz="6000" dirty="0">
                <a:solidFill>
                  <a:schemeClr val="bg1"/>
                </a:solidFill>
                <a:effectLst>
                  <a:outerShdw blurRad="50800" dist="38100" dir="2700000" algn="tl" rotWithShape="0">
                    <a:prstClr val="black">
                      <a:alpha val="40000"/>
                    </a:prstClr>
                  </a:outerShdw>
                </a:effectLst>
              </a:rPr>
              <a:t>/</a:t>
            </a:r>
          </a:p>
        </p:txBody>
      </p:sp>
      <p:sp>
        <p:nvSpPr>
          <p:cNvPr id="3" name="Content Placeholder 2">
            <a:extLst>
              <a:ext uri="{FF2B5EF4-FFF2-40B4-BE49-F238E27FC236}">
                <a16:creationId xmlns:a16="http://schemas.microsoft.com/office/drawing/2014/main" id="{165133A4-CA9F-F446-B837-95A84F7604EF}"/>
              </a:ext>
            </a:extLst>
          </p:cNvPr>
          <p:cNvSpPr>
            <a:spLocks noGrp="1"/>
          </p:cNvSpPr>
          <p:nvPr>
            <p:ph idx="1"/>
          </p:nvPr>
        </p:nvSpPr>
        <p:spPr>
          <a:xfrm>
            <a:off x="838200" y="1825625"/>
            <a:ext cx="5257800" cy="4351338"/>
          </a:xfrm>
        </p:spPr>
        <p:txBody>
          <a:bodyPr>
            <a:normAutofit/>
          </a:bodyPr>
          <a:lstStyle/>
          <a:p>
            <a:r>
              <a:rPr lang="el-GR" sz="3200" dirty="0" err="1">
                <a:solidFill>
                  <a:schemeClr val="bg1"/>
                </a:solidFill>
              </a:rPr>
              <a:t>μεριμνάω</a:t>
            </a:r>
            <a:r>
              <a:rPr lang="el-GR" sz="3200" dirty="0">
                <a:solidFill>
                  <a:schemeClr val="bg1"/>
                </a:solidFill>
              </a:rPr>
              <a:t>  </a:t>
            </a:r>
            <a:r>
              <a:rPr lang="en-US" sz="3200" dirty="0" err="1">
                <a:solidFill>
                  <a:schemeClr val="bg1"/>
                </a:solidFill>
              </a:rPr>
              <a:t>merimnao</a:t>
            </a:r>
            <a:r>
              <a:rPr lang="en-US" sz="3200" dirty="0">
                <a:solidFill>
                  <a:schemeClr val="bg1"/>
                </a:solidFill>
              </a:rPr>
              <a:t>̄</a:t>
            </a:r>
          </a:p>
          <a:p>
            <a:r>
              <a:rPr lang="en-US" sz="3200" u="sng" dirty="0">
                <a:solidFill>
                  <a:schemeClr val="bg1"/>
                </a:solidFill>
              </a:rPr>
              <a:t>Vincent’s Word Studies</a:t>
            </a:r>
            <a:r>
              <a:rPr lang="en-US" sz="3200" dirty="0">
                <a:solidFill>
                  <a:schemeClr val="bg1"/>
                </a:solidFill>
              </a:rPr>
              <a:t>:</a:t>
            </a:r>
          </a:p>
          <a:p>
            <a:pPr lvl="1">
              <a:buFont typeface="Courier New" panose="02070309020205020404" pitchFamily="49" charset="0"/>
              <a:buChar char="o"/>
            </a:pPr>
            <a:r>
              <a:rPr lang="en-US" sz="2800" dirty="0">
                <a:solidFill>
                  <a:schemeClr val="bg1"/>
                </a:solidFill>
              </a:rPr>
              <a:t>…derived from meris, </a:t>
            </a:r>
            <a:r>
              <a:rPr lang="en-US" sz="2800" u="sng" dirty="0">
                <a:solidFill>
                  <a:schemeClr val="bg1"/>
                </a:solidFill>
              </a:rPr>
              <a:t>a part</a:t>
            </a:r>
            <a:r>
              <a:rPr lang="en-US" sz="2800" dirty="0">
                <a:solidFill>
                  <a:schemeClr val="bg1"/>
                </a:solidFill>
              </a:rPr>
              <a:t>; </a:t>
            </a:r>
            <a:r>
              <a:rPr lang="en-US" sz="2800" dirty="0" err="1">
                <a:solidFill>
                  <a:schemeClr val="bg1"/>
                </a:solidFill>
              </a:rPr>
              <a:t>merizo</a:t>
            </a:r>
            <a:r>
              <a:rPr lang="en-US" sz="2800" dirty="0">
                <a:solidFill>
                  <a:schemeClr val="bg1"/>
                </a:solidFill>
              </a:rPr>
              <a:t>̄, </a:t>
            </a:r>
            <a:r>
              <a:rPr lang="en-US" sz="2800" b="1" u="sng" dirty="0">
                <a:solidFill>
                  <a:schemeClr val="bg1"/>
                </a:solidFill>
              </a:rPr>
              <a:t>to divide</a:t>
            </a:r>
            <a:r>
              <a:rPr lang="en-US" sz="2800" dirty="0">
                <a:solidFill>
                  <a:schemeClr val="bg1"/>
                </a:solidFill>
              </a:rPr>
              <a:t>; and was explained accordingly as </a:t>
            </a:r>
            <a:r>
              <a:rPr lang="en-US" sz="2800" b="1" u="sng" dirty="0">
                <a:solidFill>
                  <a:schemeClr val="accent4"/>
                </a:solidFill>
              </a:rPr>
              <a:t>a dividing care</a:t>
            </a:r>
            <a:r>
              <a:rPr lang="en-US" sz="2800" dirty="0">
                <a:solidFill>
                  <a:schemeClr val="bg1"/>
                </a:solidFill>
              </a:rPr>
              <a:t>, distracting the heart from the true object of life</a:t>
            </a:r>
          </a:p>
        </p:txBody>
      </p:sp>
    </p:spTree>
    <p:extLst>
      <p:ext uri="{BB962C8B-B14F-4D97-AF65-F5344CB8AC3E}">
        <p14:creationId xmlns:p14="http://schemas.microsoft.com/office/powerpoint/2010/main" val="297336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ake, table, sitting, birthday&#10;&#10;Description automatically generated">
            <a:extLst>
              <a:ext uri="{FF2B5EF4-FFF2-40B4-BE49-F238E27FC236}">
                <a16:creationId xmlns:a16="http://schemas.microsoft.com/office/drawing/2014/main" id="{4EBF8C39-1078-1744-A699-92240A89A88D}"/>
              </a:ext>
            </a:extLst>
          </p:cNvPr>
          <p:cNvPicPr>
            <a:picLocks noChangeAspect="1"/>
          </p:cNvPicPr>
          <p:nvPr/>
        </p:nvPicPr>
        <p:blipFill rotWithShape="1">
          <a:blip r:embed="rId2"/>
          <a:srcRect r="23859"/>
          <a:stretch/>
        </p:blipFill>
        <p:spPr>
          <a:xfrm>
            <a:off x="4060813" y="0"/>
            <a:ext cx="8131187" cy="6858000"/>
          </a:xfrm>
          <a:prstGeom prst="rect">
            <a:avLst/>
          </a:prstGeom>
        </p:spPr>
      </p:pic>
      <p:sp>
        <p:nvSpPr>
          <p:cNvPr id="21" name="Rectangle 20">
            <a:extLst>
              <a:ext uri="{FF2B5EF4-FFF2-40B4-BE49-F238E27FC236}">
                <a16:creationId xmlns:a16="http://schemas.microsoft.com/office/drawing/2014/main" id="{1D214BBD-DC3D-7B42-9929-E237D2FEA023}"/>
              </a:ext>
            </a:extLst>
          </p:cNvPr>
          <p:cNvSpPr/>
          <p:nvPr/>
        </p:nvSpPr>
        <p:spPr>
          <a:xfrm>
            <a:off x="0" y="0"/>
            <a:ext cx="12192000" cy="6858000"/>
          </a:xfrm>
          <a:prstGeom prst="rect">
            <a:avLst/>
          </a:prstGeom>
          <a:gradFill flip="none" rotWithShape="1">
            <a:gsLst>
              <a:gs pos="46000">
                <a:schemeClr val="accent1">
                  <a:lumMod val="20000"/>
                  <a:lumOff val="80000"/>
                  <a:alpha val="0"/>
                </a:schemeClr>
              </a:gs>
              <a:gs pos="57000">
                <a:schemeClr val="tx1">
                  <a:lumMod val="95000"/>
                  <a:lumOff val="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0D0A9-1B25-BF4C-9C9E-C5F90043B844}"/>
              </a:ext>
            </a:extLst>
          </p:cNvPr>
          <p:cNvSpPr>
            <a:spLocks noGrp="1"/>
          </p:cNvSpPr>
          <p:nvPr>
            <p:ph type="title"/>
          </p:nvPr>
        </p:nvSpPr>
        <p:spPr/>
        <p:txBody>
          <a:bodyPr>
            <a:normAutofit/>
          </a:bodyPr>
          <a:lstStyle/>
          <a:p>
            <a:r>
              <a:rPr lang="en-US" sz="6000" dirty="0">
                <a:solidFill>
                  <a:schemeClr val="bg1"/>
                </a:solidFill>
                <a:effectLst>
                  <a:outerShdw blurRad="50800" dist="38100" dir="2700000" algn="tl" rotWithShape="0">
                    <a:prstClr val="black">
                      <a:alpha val="40000"/>
                    </a:prstClr>
                  </a:outerShdw>
                </a:effectLst>
              </a:rPr>
              <a:t>Worry: /ˈ</a:t>
            </a:r>
            <a:r>
              <a:rPr lang="en-US" sz="6000" dirty="0" err="1">
                <a:solidFill>
                  <a:schemeClr val="bg1"/>
                </a:solidFill>
                <a:effectLst>
                  <a:outerShdw blurRad="50800" dist="38100" dir="2700000" algn="tl" rotWithShape="0">
                    <a:prstClr val="black">
                      <a:alpha val="40000"/>
                    </a:prstClr>
                  </a:outerShdw>
                </a:effectLst>
              </a:rPr>
              <a:t>wərē</a:t>
            </a:r>
            <a:r>
              <a:rPr lang="en-US" sz="6000" dirty="0">
                <a:solidFill>
                  <a:schemeClr val="bg1"/>
                </a:solidFill>
                <a:effectLst>
                  <a:outerShdw blurRad="50800" dist="38100" dir="2700000" algn="tl" rotWithShape="0">
                    <a:prstClr val="black">
                      <a:alpha val="40000"/>
                    </a:prstClr>
                  </a:outerShdw>
                </a:effectLst>
              </a:rPr>
              <a:t>/</a:t>
            </a:r>
          </a:p>
        </p:txBody>
      </p:sp>
      <p:sp>
        <p:nvSpPr>
          <p:cNvPr id="3" name="Content Placeholder 2">
            <a:extLst>
              <a:ext uri="{FF2B5EF4-FFF2-40B4-BE49-F238E27FC236}">
                <a16:creationId xmlns:a16="http://schemas.microsoft.com/office/drawing/2014/main" id="{165133A4-CA9F-F446-B837-95A84F7604EF}"/>
              </a:ext>
            </a:extLst>
          </p:cNvPr>
          <p:cNvSpPr>
            <a:spLocks noGrp="1"/>
          </p:cNvSpPr>
          <p:nvPr>
            <p:ph idx="1"/>
          </p:nvPr>
        </p:nvSpPr>
        <p:spPr>
          <a:xfrm>
            <a:off x="838200" y="1825625"/>
            <a:ext cx="5257800" cy="4351338"/>
          </a:xfrm>
        </p:spPr>
        <p:txBody>
          <a:bodyPr>
            <a:normAutofit/>
          </a:bodyPr>
          <a:lstStyle/>
          <a:p>
            <a:r>
              <a:rPr lang="el-GR" sz="3200" dirty="0" err="1">
                <a:solidFill>
                  <a:schemeClr val="bg1"/>
                </a:solidFill>
              </a:rPr>
              <a:t>μεριμνάω</a:t>
            </a:r>
            <a:r>
              <a:rPr lang="el-GR" sz="3200" dirty="0">
                <a:solidFill>
                  <a:schemeClr val="bg1"/>
                </a:solidFill>
              </a:rPr>
              <a:t>  </a:t>
            </a:r>
            <a:r>
              <a:rPr lang="en-US" sz="3200" dirty="0" err="1">
                <a:solidFill>
                  <a:schemeClr val="bg1"/>
                </a:solidFill>
              </a:rPr>
              <a:t>merimnao</a:t>
            </a:r>
            <a:r>
              <a:rPr lang="en-US" sz="3200" dirty="0">
                <a:solidFill>
                  <a:schemeClr val="bg1"/>
                </a:solidFill>
              </a:rPr>
              <a:t>̄</a:t>
            </a:r>
          </a:p>
          <a:p>
            <a:endParaRPr lang="en-US" sz="3200" dirty="0">
              <a:solidFill>
                <a:schemeClr val="bg1"/>
              </a:solidFill>
            </a:endParaRPr>
          </a:p>
          <a:p>
            <a:r>
              <a:rPr lang="en-US" sz="3200" dirty="0">
                <a:solidFill>
                  <a:schemeClr val="bg1"/>
                </a:solidFill>
              </a:rPr>
              <a:t>Worry or anxiety causes us to be divided in heart or “Double-minded” </a:t>
            </a:r>
            <a:r>
              <a:rPr lang="en-US" sz="3200" dirty="0">
                <a:solidFill>
                  <a:schemeClr val="accent2"/>
                </a:solidFill>
              </a:rPr>
              <a:t>(Jas.4:8) (Lk.10:41)</a:t>
            </a:r>
          </a:p>
        </p:txBody>
      </p:sp>
    </p:spTree>
    <p:extLst>
      <p:ext uri="{BB962C8B-B14F-4D97-AF65-F5344CB8AC3E}">
        <p14:creationId xmlns:p14="http://schemas.microsoft.com/office/powerpoint/2010/main" val="24133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ith her hands on her face&#10;&#10;Description automatically generated with medium confidence">
            <a:extLst>
              <a:ext uri="{FF2B5EF4-FFF2-40B4-BE49-F238E27FC236}">
                <a16:creationId xmlns:a16="http://schemas.microsoft.com/office/drawing/2014/main" id="{B477674D-BC6D-1093-EDE7-49E9737E61F2}"/>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B31AE-4D71-0690-3193-BD669B103A52}"/>
              </a:ext>
            </a:extLst>
          </p:cNvPr>
          <p:cNvSpPr>
            <a:spLocks noGrp="1"/>
          </p:cNvSpPr>
          <p:nvPr>
            <p:ph type="title"/>
          </p:nvPr>
        </p:nvSpPr>
        <p:spPr>
          <a:xfrm>
            <a:off x="6800850" y="365125"/>
            <a:ext cx="4552949" cy="1899912"/>
          </a:xfrm>
        </p:spPr>
        <p:txBody>
          <a:bodyPr>
            <a:normAutofit/>
          </a:bodyPr>
          <a:lstStyle/>
          <a:p>
            <a:r>
              <a:rPr lang="en-US" sz="6000" dirty="0"/>
              <a:t>Worry</a:t>
            </a:r>
          </a:p>
        </p:txBody>
      </p:sp>
      <p:sp>
        <p:nvSpPr>
          <p:cNvPr id="11" name="Content Placeholder 10">
            <a:extLst>
              <a:ext uri="{FF2B5EF4-FFF2-40B4-BE49-F238E27FC236}">
                <a16:creationId xmlns:a16="http://schemas.microsoft.com/office/drawing/2014/main" id="{D3C182EE-1759-611C-4166-F4B3F2242097}"/>
              </a:ext>
            </a:extLst>
          </p:cNvPr>
          <p:cNvSpPr>
            <a:spLocks noGrp="1"/>
          </p:cNvSpPr>
          <p:nvPr>
            <p:ph idx="1"/>
          </p:nvPr>
        </p:nvSpPr>
        <p:spPr>
          <a:xfrm>
            <a:off x="6800850" y="2434201"/>
            <a:ext cx="5029200" cy="3742762"/>
          </a:xfrm>
        </p:spPr>
        <p:txBody>
          <a:bodyPr>
            <a:normAutofit/>
          </a:bodyPr>
          <a:lstStyle/>
          <a:p>
            <a:r>
              <a:rPr lang="en-US" sz="3200" dirty="0"/>
              <a:t>Do you find yourself worrying or anxious about something almost every day?</a:t>
            </a:r>
          </a:p>
        </p:txBody>
      </p:sp>
    </p:spTree>
    <p:extLst>
      <p:ext uri="{BB962C8B-B14F-4D97-AF65-F5344CB8AC3E}">
        <p14:creationId xmlns:p14="http://schemas.microsoft.com/office/powerpoint/2010/main" val="1874086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ith her hands on her face&#10;&#10;Description automatically generated with medium confidence">
            <a:extLst>
              <a:ext uri="{FF2B5EF4-FFF2-40B4-BE49-F238E27FC236}">
                <a16:creationId xmlns:a16="http://schemas.microsoft.com/office/drawing/2014/main" id="{B477674D-BC6D-1093-EDE7-49E9737E61F2}"/>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B31AE-4D71-0690-3193-BD669B103A52}"/>
              </a:ext>
            </a:extLst>
          </p:cNvPr>
          <p:cNvSpPr>
            <a:spLocks noGrp="1"/>
          </p:cNvSpPr>
          <p:nvPr>
            <p:ph type="title"/>
          </p:nvPr>
        </p:nvSpPr>
        <p:spPr>
          <a:xfrm>
            <a:off x="6800850" y="365125"/>
            <a:ext cx="4552949" cy="1899912"/>
          </a:xfrm>
        </p:spPr>
        <p:txBody>
          <a:bodyPr>
            <a:normAutofit/>
          </a:bodyPr>
          <a:lstStyle/>
          <a:p>
            <a:r>
              <a:rPr lang="en-US" sz="6000" dirty="0"/>
              <a:t>Worry</a:t>
            </a:r>
          </a:p>
        </p:txBody>
      </p:sp>
      <p:sp>
        <p:nvSpPr>
          <p:cNvPr id="11" name="Content Placeholder 10">
            <a:extLst>
              <a:ext uri="{FF2B5EF4-FFF2-40B4-BE49-F238E27FC236}">
                <a16:creationId xmlns:a16="http://schemas.microsoft.com/office/drawing/2014/main" id="{D3C182EE-1759-611C-4166-F4B3F2242097}"/>
              </a:ext>
            </a:extLst>
          </p:cNvPr>
          <p:cNvSpPr>
            <a:spLocks noGrp="1"/>
          </p:cNvSpPr>
          <p:nvPr>
            <p:ph idx="1"/>
          </p:nvPr>
        </p:nvSpPr>
        <p:spPr>
          <a:xfrm>
            <a:off x="6800850" y="2434201"/>
            <a:ext cx="5029200" cy="3742762"/>
          </a:xfrm>
        </p:spPr>
        <p:txBody>
          <a:bodyPr>
            <a:normAutofit/>
          </a:bodyPr>
          <a:lstStyle/>
          <a:p>
            <a:r>
              <a:rPr lang="en-US" sz="3200" dirty="0"/>
              <a:t>Worrying can practically paralyze us in significant areas of our life</a:t>
            </a:r>
          </a:p>
          <a:p>
            <a:endParaRPr lang="en-US" sz="800" dirty="0"/>
          </a:p>
          <a:p>
            <a:r>
              <a:rPr lang="en-US" sz="3200" dirty="0"/>
              <a:t>We become obsessed with our “concern”</a:t>
            </a:r>
          </a:p>
        </p:txBody>
      </p:sp>
    </p:spTree>
    <p:extLst>
      <p:ext uri="{BB962C8B-B14F-4D97-AF65-F5344CB8AC3E}">
        <p14:creationId xmlns:p14="http://schemas.microsoft.com/office/powerpoint/2010/main" val="376578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dissolve">
                                      <p:cBhvr>
                                        <p:cTn id="1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ith her hands on her face&#10;&#10;Description automatically generated with medium confidence">
            <a:extLst>
              <a:ext uri="{FF2B5EF4-FFF2-40B4-BE49-F238E27FC236}">
                <a16:creationId xmlns:a16="http://schemas.microsoft.com/office/drawing/2014/main" id="{B477674D-BC6D-1093-EDE7-49E9737E61F2}"/>
              </a:ext>
            </a:extLst>
          </p:cNvPr>
          <p:cNvPicPr>
            <a:picLocks noChangeAspect="1"/>
          </p:cNvPicPr>
          <p:nvPr/>
        </p:nvPicPr>
        <p:blipFill rotWithShape="1">
          <a:blip r:embed="rId2"/>
          <a:srcRect r="5882" b="-1"/>
          <a:stretch/>
        </p:blipFill>
        <p:spPr>
          <a:xfrm>
            <a:off x="0"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B31AE-4D71-0690-3193-BD669B103A52}"/>
              </a:ext>
            </a:extLst>
          </p:cNvPr>
          <p:cNvSpPr>
            <a:spLocks noGrp="1"/>
          </p:cNvSpPr>
          <p:nvPr>
            <p:ph type="title"/>
          </p:nvPr>
        </p:nvSpPr>
        <p:spPr>
          <a:xfrm>
            <a:off x="6800850" y="365125"/>
            <a:ext cx="4552949" cy="1899912"/>
          </a:xfrm>
        </p:spPr>
        <p:txBody>
          <a:bodyPr>
            <a:normAutofit/>
          </a:bodyPr>
          <a:lstStyle/>
          <a:p>
            <a:r>
              <a:rPr lang="en-US" sz="6000" dirty="0"/>
              <a:t>Worry</a:t>
            </a:r>
          </a:p>
        </p:txBody>
      </p:sp>
      <p:sp>
        <p:nvSpPr>
          <p:cNvPr id="11" name="Content Placeholder 10">
            <a:extLst>
              <a:ext uri="{FF2B5EF4-FFF2-40B4-BE49-F238E27FC236}">
                <a16:creationId xmlns:a16="http://schemas.microsoft.com/office/drawing/2014/main" id="{D3C182EE-1759-611C-4166-F4B3F2242097}"/>
              </a:ext>
            </a:extLst>
          </p:cNvPr>
          <p:cNvSpPr>
            <a:spLocks noGrp="1"/>
          </p:cNvSpPr>
          <p:nvPr>
            <p:ph idx="1"/>
          </p:nvPr>
        </p:nvSpPr>
        <p:spPr>
          <a:xfrm>
            <a:off x="6800850" y="2434201"/>
            <a:ext cx="5157788" cy="3742762"/>
          </a:xfrm>
        </p:spPr>
        <p:txBody>
          <a:bodyPr>
            <a:normAutofit/>
          </a:bodyPr>
          <a:lstStyle/>
          <a:p>
            <a:r>
              <a:rPr lang="en-US" sz="3200" dirty="0"/>
              <a:t>“Anxiety in the heart of man causes depression, But a good word makes it glad” </a:t>
            </a:r>
          </a:p>
          <a:p>
            <a:pPr lvl="1"/>
            <a:r>
              <a:rPr lang="en-US" sz="2800" dirty="0">
                <a:solidFill>
                  <a:schemeClr val="accent2"/>
                </a:solidFill>
              </a:rPr>
              <a:t>(Prov.12:25)</a:t>
            </a:r>
          </a:p>
        </p:txBody>
      </p:sp>
    </p:spTree>
    <p:extLst>
      <p:ext uri="{BB962C8B-B14F-4D97-AF65-F5344CB8AC3E}">
        <p14:creationId xmlns:p14="http://schemas.microsoft.com/office/powerpoint/2010/main" val="148167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dissolve">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ocky beach next to a body of water&#10;&#10;Description automatically generated">
            <a:extLst>
              <a:ext uri="{FF2B5EF4-FFF2-40B4-BE49-F238E27FC236}">
                <a16:creationId xmlns:a16="http://schemas.microsoft.com/office/drawing/2014/main" id="{339A8C50-E11C-8E48-AA94-14683D571023}"/>
              </a:ext>
            </a:extLst>
          </p:cNvPr>
          <p:cNvPicPr>
            <a:picLocks noChangeAspect="1"/>
          </p:cNvPicPr>
          <p:nvPr/>
        </p:nvPicPr>
        <p:blipFill rotWithShape="1">
          <a:blip r:embed="rId2"/>
          <a:srcRect r="11111"/>
          <a:stretch/>
        </p:blipFill>
        <p:spPr>
          <a:xfrm>
            <a:off x="3048000" y="0"/>
            <a:ext cx="9144000" cy="6858000"/>
          </a:xfrm>
          <a:prstGeom prst="rect">
            <a:avLst/>
          </a:prstGeom>
        </p:spPr>
      </p:pic>
      <p:sp>
        <p:nvSpPr>
          <p:cNvPr id="6" name="Rectangle 5">
            <a:extLst>
              <a:ext uri="{FF2B5EF4-FFF2-40B4-BE49-F238E27FC236}">
                <a16:creationId xmlns:a16="http://schemas.microsoft.com/office/drawing/2014/main" id="{715820C1-4158-1D45-8E68-4D1F362E42D9}"/>
              </a:ext>
            </a:extLst>
          </p:cNvPr>
          <p:cNvSpPr/>
          <p:nvPr/>
        </p:nvSpPr>
        <p:spPr>
          <a:xfrm>
            <a:off x="-627322" y="0"/>
            <a:ext cx="12819321" cy="6858000"/>
          </a:xfrm>
          <a:prstGeom prst="rect">
            <a:avLst/>
          </a:prstGeom>
          <a:gradFill flip="none" rotWithShape="1">
            <a:gsLst>
              <a:gs pos="40000">
                <a:schemeClr val="accent1">
                  <a:lumMod val="20000"/>
                  <a:lumOff val="80000"/>
                  <a:alpha val="0"/>
                </a:schemeClr>
              </a:gs>
              <a:gs pos="64000">
                <a:schemeClr val="tx1">
                  <a:lumMod val="95000"/>
                  <a:lumOff val="5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163BE-777A-9D4D-97E6-FE2CDA7A9F01}"/>
              </a:ext>
            </a:extLst>
          </p:cNvPr>
          <p:cNvSpPr>
            <a:spLocks noGrp="1"/>
          </p:cNvSpPr>
          <p:nvPr>
            <p:ph type="title"/>
          </p:nvPr>
        </p:nvSpPr>
        <p:spPr/>
        <p:txBody>
          <a:bodyPr>
            <a:normAutofit/>
          </a:bodyPr>
          <a:lstStyle/>
          <a:p>
            <a:r>
              <a:rPr lang="en-US" sz="5400" dirty="0">
                <a:solidFill>
                  <a:schemeClr val="bg1"/>
                </a:solidFill>
                <a:effectLst>
                  <a:outerShdw blurRad="50800" dist="38100" dir="2700000" algn="tl" rotWithShape="0">
                    <a:prstClr val="black">
                      <a:alpha val="40000"/>
                    </a:prstClr>
                  </a:outerShdw>
                </a:effectLst>
              </a:rPr>
              <a:t>Matthew 6:24-34</a:t>
            </a:r>
          </a:p>
        </p:txBody>
      </p:sp>
      <p:cxnSp>
        <p:nvCxnSpPr>
          <p:cNvPr id="7" name="Straight Connector 6">
            <a:extLst>
              <a:ext uri="{FF2B5EF4-FFF2-40B4-BE49-F238E27FC236}">
                <a16:creationId xmlns:a16="http://schemas.microsoft.com/office/drawing/2014/main" id="{EF5F4609-0B2B-0E42-B08F-4A0C06A8C07D}"/>
              </a:ext>
            </a:extLst>
          </p:cNvPr>
          <p:cNvCxnSpPr>
            <a:cxnSpLocks/>
          </p:cNvCxnSpPr>
          <p:nvPr/>
        </p:nvCxnSpPr>
        <p:spPr>
          <a:xfrm>
            <a:off x="838200" y="1539240"/>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2A6E196F-D4D0-1C9A-F2D1-01C5AD821BD1}"/>
              </a:ext>
            </a:extLst>
          </p:cNvPr>
          <p:cNvSpPr txBox="1">
            <a:spLocks/>
          </p:cNvSpPr>
          <p:nvPr/>
        </p:nvSpPr>
        <p:spPr>
          <a:xfrm>
            <a:off x="8382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aseline="30000" dirty="0">
                <a:solidFill>
                  <a:schemeClr val="bg1"/>
                </a:solidFill>
                <a:effectLst>
                  <a:outerShdw blurRad="50800" dist="38100" dir="2700000" algn="tl" rotWithShape="0">
                    <a:prstClr val="black">
                      <a:alpha val="40000"/>
                    </a:prstClr>
                  </a:outerShdw>
                </a:effectLst>
              </a:rPr>
              <a:t>24</a:t>
            </a:r>
            <a:r>
              <a:rPr lang="en-US" sz="3200" dirty="0">
                <a:solidFill>
                  <a:schemeClr val="bg1"/>
                </a:solidFill>
                <a:effectLst>
                  <a:outerShdw blurRad="50800" dist="38100" dir="2700000" algn="tl" rotWithShape="0">
                    <a:prstClr val="black">
                      <a:alpha val="40000"/>
                    </a:prstClr>
                  </a:outerShdw>
                </a:effectLst>
              </a:rPr>
              <a:t> “No one can serve two masters; for either he will hate the one and love the other, or else he will be loyal to the one and despise the other. You cannot serve God and mammon.</a:t>
            </a:r>
          </a:p>
        </p:txBody>
      </p:sp>
    </p:spTree>
    <p:extLst>
      <p:ext uri="{BB962C8B-B14F-4D97-AF65-F5344CB8AC3E}">
        <p14:creationId xmlns:p14="http://schemas.microsoft.com/office/powerpoint/2010/main" val="22970020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D3364986-B0DE-994B-A527-A01E328AA3E7}"/>
              </a:ext>
            </a:extLst>
          </p:cNvPr>
          <p:cNvPicPr>
            <a:picLocks noChangeAspect="1"/>
          </p:cNvPicPr>
          <p:nvPr/>
        </p:nvPicPr>
        <p:blipFill rotWithShape="1">
          <a:blip r:embed="rId2"/>
          <a:srcRect r="10235"/>
          <a:stretch/>
        </p:blipFill>
        <p:spPr>
          <a:xfrm>
            <a:off x="1247775" y="0"/>
            <a:ext cx="10944225" cy="6858000"/>
          </a:xfrm>
          <a:prstGeom prst="rect">
            <a:avLst/>
          </a:prstGeom>
        </p:spPr>
      </p:pic>
      <p:sp>
        <p:nvSpPr>
          <p:cNvPr id="7" name="Rectangle 6">
            <a:extLst>
              <a:ext uri="{FF2B5EF4-FFF2-40B4-BE49-F238E27FC236}">
                <a16:creationId xmlns:a16="http://schemas.microsoft.com/office/drawing/2014/main" id="{09B67CF5-5A9F-4E48-B8C7-11EA80B84683}"/>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7949D-B6D6-D944-9D9F-8CF839F6D85D}"/>
              </a:ext>
            </a:extLst>
          </p:cNvPr>
          <p:cNvSpPr>
            <a:spLocks noGrp="1"/>
          </p:cNvSpPr>
          <p:nvPr>
            <p:ph type="title"/>
          </p:nvPr>
        </p:nvSpPr>
        <p:spPr/>
        <p:txBody>
          <a:bodyPr>
            <a:normAutofit/>
          </a:bodyPr>
          <a:lstStyle/>
          <a:p>
            <a:r>
              <a:rPr lang="en-US" sz="5400" dirty="0"/>
              <a:t>Worry Can Be Controlled</a:t>
            </a:r>
          </a:p>
        </p:txBody>
      </p:sp>
      <p:sp>
        <p:nvSpPr>
          <p:cNvPr id="3" name="Content Placeholder 2">
            <a:extLst>
              <a:ext uri="{FF2B5EF4-FFF2-40B4-BE49-F238E27FC236}">
                <a16:creationId xmlns:a16="http://schemas.microsoft.com/office/drawing/2014/main" id="{1EF5D0F7-BD57-6442-B79D-436539D979E0}"/>
              </a:ext>
            </a:extLst>
          </p:cNvPr>
          <p:cNvSpPr>
            <a:spLocks noGrp="1"/>
          </p:cNvSpPr>
          <p:nvPr>
            <p:ph idx="1"/>
          </p:nvPr>
        </p:nvSpPr>
        <p:spPr>
          <a:xfrm>
            <a:off x="838201" y="1825625"/>
            <a:ext cx="5257800" cy="4351338"/>
          </a:xfrm>
        </p:spPr>
        <p:txBody>
          <a:bodyPr>
            <a:normAutofit/>
          </a:bodyPr>
          <a:lstStyle/>
          <a:p>
            <a:pPr marL="0" indent="0">
              <a:buNone/>
            </a:pPr>
            <a:r>
              <a:rPr lang="en-US" sz="3200" b="1" dirty="0"/>
              <a:t>Philippians 4:4-8</a:t>
            </a:r>
          </a:p>
          <a:p>
            <a:pPr marL="0" indent="0">
              <a:buNone/>
            </a:pPr>
            <a:r>
              <a:rPr lang="en-US" baseline="30000" dirty="0"/>
              <a:t>4</a:t>
            </a:r>
            <a:r>
              <a:rPr lang="en-US" dirty="0"/>
              <a:t> Rejoice in the Lord always. Again I will say, rejoice!</a:t>
            </a:r>
          </a:p>
          <a:p>
            <a:pPr marL="0" indent="0">
              <a:buNone/>
            </a:pPr>
            <a:r>
              <a:rPr lang="en-US" baseline="30000" dirty="0"/>
              <a:t>5</a:t>
            </a:r>
            <a:r>
              <a:rPr lang="en-US" dirty="0"/>
              <a:t> Let your gentleness be known to all men. The Lord is at hand.</a:t>
            </a:r>
          </a:p>
        </p:txBody>
      </p:sp>
    </p:spTree>
    <p:extLst>
      <p:ext uri="{BB962C8B-B14F-4D97-AF65-F5344CB8AC3E}">
        <p14:creationId xmlns:p14="http://schemas.microsoft.com/office/powerpoint/2010/main" val="1358438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D3364986-B0DE-994B-A527-A01E328AA3E7}"/>
              </a:ext>
            </a:extLst>
          </p:cNvPr>
          <p:cNvPicPr>
            <a:picLocks noChangeAspect="1"/>
          </p:cNvPicPr>
          <p:nvPr/>
        </p:nvPicPr>
        <p:blipFill rotWithShape="1">
          <a:blip r:embed="rId2"/>
          <a:srcRect r="10235"/>
          <a:stretch/>
        </p:blipFill>
        <p:spPr>
          <a:xfrm>
            <a:off x="1247775" y="0"/>
            <a:ext cx="10944225" cy="6858000"/>
          </a:xfrm>
          <a:prstGeom prst="rect">
            <a:avLst/>
          </a:prstGeom>
        </p:spPr>
      </p:pic>
      <p:sp>
        <p:nvSpPr>
          <p:cNvPr id="7" name="Rectangle 6">
            <a:extLst>
              <a:ext uri="{FF2B5EF4-FFF2-40B4-BE49-F238E27FC236}">
                <a16:creationId xmlns:a16="http://schemas.microsoft.com/office/drawing/2014/main" id="{09B67CF5-5A9F-4E48-B8C7-11EA80B84683}"/>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7949D-B6D6-D944-9D9F-8CF839F6D85D}"/>
              </a:ext>
            </a:extLst>
          </p:cNvPr>
          <p:cNvSpPr>
            <a:spLocks noGrp="1"/>
          </p:cNvSpPr>
          <p:nvPr>
            <p:ph type="title"/>
          </p:nvPr>
        </p:nvSpPr>
        <p:spPr/>
        <p:txBody>
          <a:bodyPr>
            <a:normAutofit/>
          </a:bodyPr>
          <a:lstStyle/>
          <a:p>
            <a:r>
              <a:rPr lang="en-US" sz="5400" dirty="0"/>
              <a:t>Worry Can Be Controlled</a:t>
            </a:r>
          </a:p>
        </p:txBody>
      </p:sp>
      <p:sp>
        <p:nvSpPr>
          <p:cNvPr id="3" name="Content Placeholder 2">
            <a:extLst>
              <a:ext uri="{FF2B5EF4-FFF2-40B4-BE49-F238E27FC236}">
                <a16:creationId xmlns:a16="http://schemas.microsoft.com/office/drawing/2014/main" id="{1EF5D0F7-BD57-6442-B79D-436539D979E0}"/>
              </a:ext>
            </a:extLst>
          </p:cNvPr>
          <p:cNvSpPr>
            <a:spLocks noGrp="1"/>
          </p:cNvSpPr>
          <p:nvPr>
            <p:ph idx="1"/>
          </p:nvPr>
        </p:nvSpPr>
        <p:spPr>
          <a:xfrm>
            <a:off x="838201" y="1825625"/>
            <a:ext cx="5257800" cy="4351338"/>
          </a:xfrm>
        </p:spPr>
        <p:txBody>
          <a:bodyPr>
            <a:normAutofit/>
          </a:bodyPr>
          <a:lstStyle/>
          <a:p>
            <a:pPr marL="0" indent="0">
              <a:buNone/>
            </a:pPr>
            <a:r>
              <a:rPr lang="en-US" sz="3200" b="1" dirty="0"/>
              <a:t>Philippians 4:4-8</a:t>
            </a:r>
          </a:p>
          <a:p>
            <a:pPr marL="0" indent="0">
              <a:buNone/>
            </a:pPr>
            <a:r>
              <a:rPr lang="en-US" baseline="30000" dirty="0"/>
              <a:t>6</a:t>
            </a:r>
            <a:r>
              <a:rPr lang="en-US" dirty="0"/>
              <a:t> </a:t>
            </a:r>
            <a:r>
              <a:rPr lang="en-US" b="1" u="sng" dirty="0"/>
              <a:t>Be anxious for nothing</a:t>
            </a:r>
            <a:r>
              <a:rPr lang="en-US" dirty="0"/>
              <a:t>, but in everything by prayer and supplication, with thanksgiving, let your requests be made known to God;</a:t>
            </a:r>
          </a:p>
        </p:txBody>
      </p:sp>
    </p:spTree>
    <p:extLst>
      <p:ext uri="{BB962C8B-B14F-4D97-AF65-F5344CB8AC3E}">
        <p14:creationId xmlns:p14="http://schemas.microsoft.com/office/powerpoint/2010/main" val="15086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D3364986-B0DE-994B-A527-A01E328AA3E7}"/>
              </a:ext>
            </a:extLst>
          </p:cNvPr>
          <p:cNvPicPr>
            <a:picLocks noChangeAspect="1"/>
          </p:cNvPicPr>
          <p:nvPr/>
        </p:nvPicPr>
        <p:blipFill rotWithShape="1">
          <a:blip r:embed="rId2"/>
          <a:srcRect r="10235"/>
          <a:stretch/>
        </p:blipFill>
        <p:spPr>
          <a:xfrm>
            <a:off x="1247775" y="0"/>
            <a:ext cx="10944225" cy="6858000"/>
          </a:xfrm>
          <a:prstGeom prst="rect">
            <a:avLst/>
          </a:prstGeom>
        </p:spPr>
      </p:pic>
      <p:sp>
        <p:nvSpPr>
          <p:cNvPr id="7" name="Rectangle 6">
            <a:extLst>
              <a:ext uri="{FF2B5EF4-FFF2-40B4-BE49-F238E27FC236}">
                <a16:creationId xmlns:a16="http://schemas.microsoft.com/office/drawing/2014/main" id="{09B67CF5-5A9F-4E48-B8C7-11EA80B84683}"/>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7949D-B6D6-D944-9D9F-8CF839F6D85D}"/>
              </a:ext>
            </a:extLst>
          </p:cNvPr>
          <p:cNvSpPr>
            <a:spLocks noGrp="1"/>
          </p:cNvSpPr>
          <p:nvPr>
            <p:ph type="title"/>
          </p:nvPr>
        </p:nvSpPr>
        <p:spPr/>
        <p:txBody>
          <a:bodyPr>
            <a:normAutofit/>
          </a:bodyPr>
          <a:lstStyle/>
          <a:p>
            <a:r>
              <a:rPr lang="en-US" sz="5400" dirty="0"/>
              <a:t>Worry Can Be Controlled</a:t>
            </a:r>
          </a:p>
        </p:txBody>
      </p:sp>
      <p:sp>
        <p:nvSpPr>
          <p:cNvPr id="3" name="Content Placeholder 2">
            <a:extLst>
              <a:ext uri="{FF2B5EF4-FFF2-40B4-BE49-F238E27FC236}">
                <a16:creationId xmlns:a16="http://schemas.microsoft.com/office/drawing/2014/main" id="{1EF5D0F7-BD57-6442-B79D-436539D979E0}"/>
              </a:ext>
            </a:extLst>
          </p:cNvPr>
          <p:cNvSpPr>
            <a:spLocks noGrp="1"/>
          </p:cNvSpPr>
          <p:nvPr>
            <p:ph idx="1"/>
          </p:nvPr>
        </p:nvSpPr>
        <p:spPr>
          <a:xfrm>
            <a:off x="838201" y="1825625"/>
            <a:ext cx="5257800" cy="4351338"/>
          </a:xfrm>
        </p:spPr>
        <p:txBody>
          <a:bodyPr>
            <a:normAutofit/>
          </a:bodyPr>
          <a:lstStyle/>
          <a:p>
            <a:pPr marL="0" indent="0">
              <a:buNone/>
            </a:pPr>
            <a:r>
              <a:rPr lang="en-US" sz="3200" b="1" dirty="0"/>
              <a:t>Philippians 4:4-8</a:t>
            </a:r>
          </a:p>
          <a:p>
            <a:pPr marL="0" indent="0">
              <a:buNone/>
            </a:pPr>
            <a:r>
              <a:rPr lang="en-US" baseline="30000" dirty="0"/>
              <a:t>7</a:t>
            </a:r>
            <a:r>
              <a:rPr lang="en-US" dirty="0"/>
              <a:t> and </a:t>
            </a:r>
            <a:r>
              <a:rPr lang="en-US" b="1" u="sng" dirty="0"/>
              <a:t>the peace of God</a:t>
            </a:r>
            <a:r>
              <a:rPr lang="en-US" dirty="0"/>
              <a:t>, which surpasses all understanding, will guard your hearts and minds through Christ Jesus.</a:t>
            </a:r>
          </a:p>
        </p:txBody>
      </p:sp>
    </p:spTree>
    <p:extLst>
      <p:ext uri="{BB962C8B-B14F-4D97-AF65-F5344CB8AC3E}">
        <p14:creationId xmlns:p14="http://schemas.microsoft.com/office/powerpoint/2010/main" val="19933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D3364986-B0DE-994B-A527-A01E328AA3E7}"/>
              </a:ext>
            </a:extLst>
          </p:cNvPr>
          <p:cNvPicPr>
            <a:picLocks noChangeAspect="1"/>
          </p:cNvPicPr>
          <p:nvPr/>
        </p:nvPicPr>
        <p:blipFill rotWithShape="1">
          <a:blip r:embed="rId2"/>
          <a:srcRect r="10235"/>
          <a:stretch/>
        </p:blipFill>
        <p:spPr>
          <a:xfrm>
            <a:off x="1247775" y="0"/>
            <a:ext cx="10944225" cy="6858000"/>
          </a:xfrm>
          <a:prstGeom prst="rect">
            <a:avLst/>
          </a:prstGeom>
        </p:spPr>
      </p:pic>
      <p:sp>
        <p:nvSpPr>
          <p:cNvPr id="7" name="Rectangle 6">
            <a:extLst>
              <a:ext uri="{FF2B5EF4-FFF2-40B4-BE49-F238E27FC236}">
                <a16:creationId xmlns:a16="http://schemas.microsoft.com/office/drawing/2014/main" id="{09B67CF5-5A9F-4E48-B8C7-11EA80B84683}"/>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7949D-B6D6-D944-9D9F-8CF839F6D85D}"/>
              </a:ext>
            </a:extLst>
          </p:cNvPr>
          <p:cNvSpPr>
            <a:spLocks noGrp="1"/>
          </p:cNvSpPr>
          <p:nvPr>
            <p:ph type="title"/>
          </p:nvPr>
        </p:nvSpPr>
        <p:spPr/>
        <p:txBody>
          <a:bodyPr>
            <a:normAutofit/>
          </a:bodyPr>
          <a:lstStyle/>
          <a:p>
            <a:r>
              <a:rPr lang="en-US" sz="5400" dirty="0"/>
              <a:t>Worry Can Be Controlled</a:t>
            </a:r>
          </a:p>
        </p:txBody>
      </p:sp>
      <p:sp>
        <p:nvSpPr>
          <p:cNvPr id="3" name="Content Placeholder 2">
            <a:extLst>
              <a:ext uri="{FF2B5EF4-FFF2-40B4-BE49-F238E27FC236}">
                <a16:creationId xmlns:a16="http://schemas.microsoft.com/office/drawing/2014/main" id="{1EF5D0F7-BD57-6442-B79D-436539D979E0}"/>
              </a:ext>
            </a:extLst>
          </p:cNvPr>
          <p:cNvSpPr>
            <a:spLocks noGrp="1"/>
          </p:cNvSpPr>
          <p:nvPr>
            <p:ph idx="1"/>
          </p:nvPr>
        </p:nvSpPr>
        <p:spPr>
          <a:xfrm>
            <a:off x="838201" y="1825625"/>
            <a:ext cx="5257800" cy="4351338"/>
          </a:xfrm>
        </p:spPr>
        <p:txBody>
          <a:bodyPr>
            <a:normAutofit/>
          </a:bodyPr>
          <a:lstStyle/>
          <a:p>
            <a:pPr marL="0" indent="0">
              <a:buNone/>
            </a:pPr>
            <a:r>
              <a:rPr lang="en-US" sz="3200" b="1" dirty="0"/>
              <a:t>Philippians 4:4-8</a:t>
            </a:r>
          </a:p>
          <a:p>
            <a:pPr marL="0" indent="0">
              <a:buNone/>
            </a:pPr>
            <a:r>
              <a:rPr lang="en-US" baseline="30000" dirty="0"/>
              <a:t>7</a:t>
            </a:r>
            <a:r>
              <a:rPr lang="en-US" dirty="0"/>
              <a:t> and </a:t>
            </a:r>
            <a:r>
              <a:rPr lang="en-US" b="1" u="sng" dirty="0"/>
              <a:t>the peace of God</a:t>
            </a:r>
            <a:r>
              <a:rPr lang="en-US" dirty="0"/>
              <a:t>, which surpasses all understanding, </a:t>
            </a:r>
            <a:r>
              <a:rPr lang="en-US" b="1" u="sng" dirty="0"/>
              <a:t>will guard your hearts and minds</a:t>
            </a:r>
            <a:r>
              <a:rPr lang="en-US" dirty="0"/>
              <a:t> through Christ Jesus.</a:t>
            </a:r>
          </a:p>
        </p:txBody>
      </p:sp>
    </p:spTree>
    <p:extLst>
      <p:ext uri="{BB962C8B-B14F-4D97-AF65-F5344CB8AC3E}">
        <p14:creationId xmlns:p14="http://schemas.microsoft.com/office/powerpoint/2010/main" val="249350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E8230651-1611-CF41-AE77-CB9B1286C25D}"/>
              </a:ext>
            </a:extLst>
          </p:cNvPr>
          <p:cNvPicPr>
            <a:picLocks noChangeAspect="1"/>
          </p:cNvPicPr>
          <p:nvPr/>
        </p:nvPicPr>
        <p:blipFill rotWithShape="1">
          <a:blip r:embed="rId2"/>
          <a:srcRect r="10235"/>
          <a:stretch/>
        </p:blipFill>
        <p:spPr>
          <a:xfrm>
            <a:off x="1247775" y="0"/>
            <a:ext cx="10944225" cy="6858000"/>
          </a:xfrm>
          <a:prstGeom prst="rect">
            <a:avLst/>
          </a:prstGeom>
        </p:spPr>
      </p:pic>
      <p:sp>
        <p:nvSpPr>
          <p:cNvPr id="5" name="Rectangle 4">
            <a:extLst>
              <a:ext uri="{FF2B5EF4-FFF2-40B4-BE49-F238E27FC236}">
                <a16:creationId xmlns:a16="http://schemas.microsoft.com/office/drawing/2014/main" id="{1B97E16A-DE26-ED41-AD03-CBDB499E9597}"/>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7949D-B6D6-D944-9D9F-8CF839F6D85D}"/>
              </a:ext>
            </a:extLst>
          </p:cNvPr>
          <p:cNvSpPr>
            <a:spLocks noGrp="1"/>
          </p:cNvSpPr>
          <p:nvPr>
            <p:ph type="title"/>
          </p:nvPr>
        </p:nvSpPr>
        <p:spPr/>
        <p:txBody>
          <a:bodyPr>
            <a:normAutofit/>
          </a:bodyPr>
          <a:lstStyle/>
          <a:p>
            <a:r>
              <a:rPr lang="en-US" sz="5400" dirty="0"/>
              <a:t>Worry Can Be Controlled</a:t>
            </a:r>
          </a:p>
        </p:txBody>
      </p:sp>
      <p:sp>
        <p:nvSpPr>
          <p:cNvPr id="3" name="Content Placeholder 2">
            <a:extLst>
              <a:ext uri="{FF2B5EF4-FFF2-40B4-BE49-F238E27FC236}">
                <a16:creationId xmlns:a16="http://schemas.microsoft.com/office/drawing/2014/main" id="{1EF5D0F7-BD57-6442-B79D-436539D979E0}"/>
              </a:ext>
            </a:extLst>
          </p:cNvPr>
          <p:cNvSpPr>
            <a:spLocks noGrp="1"/>
          </p:cNvSpPr>
          <p:nvPr>
            <p:ph idx="1"/>
          </p:nvPr>
        </p:nvSpPr>
        <p:spPr>
          <a:xfrm>
            <a:off x="838200" y="1825625"/>
            <a:ext cx="5676900" cy="4667250"/>
          </a:xfrm>
        </p:spPr>
        <p:txBody>
          <a:bodyPr>
            <a:normAutofit/>
          </a:bodyPr>
          <a:lstStyle/>
          <a:p>
            <a:pPr marL="0" indent="0">
              <a:buNone/>
            </a:pPr>
            <a:r>
              <a:rPr lang="en-US" sz="3200" b="1" dirty="0"/>
              <a:t>Philippians 4:4-8</a:t>
            </a:r>
          </a:p>
          <a:p>
            <a:pPr marL="0" indent="0">
              <a:buNone/>
            </a:pPr>
            <a:r>
              <a:rPr lang="en-US" baseline="30000" dirty="0"/>
              <a:t>8</a:t>
            </a:r>
            <a:r>
              <a:rPr lang="en-US" dirty="0"/>
              <a:t> 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372272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E8230651-1611-CF41-AE77-CB9B1286C25D}"/>
              </a:ext>
            </a:extLst>
          </p:cNvPr>
          <p:cNvPicPr>
            <a:picLocks noChangeAspect="1"/>
          </p:cNvPicPr>
          <p:nvPr/>
        </p:nvPicPr>
        <p:blipFill rotWithShape="1">
          <a:blip r:embed="rId2"/>
          <a:srcRect r="10235"/>
          <a:stretch/>
        </p:blipFill>
        <p:spPr>
          <a:xfrm>
            <a:off x="1247775" y="0"/>
            <a:ext cx="10944225" cy="6858000"/>
          </a:xfrm>
          <a:prstGeom prst="rect">
            <a:avLst/>
          </a:prstGeom>
        </p:spPr>
      </p:pic>
      <p:sp>
        <p:nvSpPr>
          <p:cNvPr id="5" name="Rectangle 4">
            <a:extLst>
              <a:ext uri="{FF2B5EF4-FFF2-40B4-BE49-F238E27FC236}">
                <a16:creationId xmlns:a16="http://schemas.microsoft.com/office/drawing/2014/main" id="{1B97E16A-DE26-ED41-AD03-CBDB499E9597}"/>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7949D-B6D6-D944-9D9F-8CF839F6D85D}"/>
              </a:ext>
            </a:extLst>
          </p:cNvPr>
          <p:cNvSpPr>
            <a:spLocks noGrp="1"/>
          </p:cNvSpPr>
          <p:nvPr>
            <p:ph type="title"/>
          </p:nvPr>
        </p:nvSpPr>
        <p:spPr/>
        <p:txBody>
          <a:bodyPr>
            <a:normAutofit/>
          </a:bodyPr>
          <a:lstStyle/>
          <a:p>
            <a:r>
              <a:rPr lang="en-US" sz="5400" dirty="0"/>
              <a:t>Worry Can Be Controlled</a:t>
            </a:r>
          </a:p>
        </p:txBody>
      </p:sp>
      <p:sp>
        <p:nvSpPr>
          <p:cNvPr id="3" name="Content Placeholder 2">
            <a:extLst>
              <a:ext uri="{FF2B5EF4-FFF2-40B4-BE49-F238E27FC236}">
                <a16:creationId xmlns:a16="http://schemas.microsoft.com/office/drawing/2014/main" id="{1EF5D0F7-BD57-6442-B79D-436539D979E0}"/>
              </a:ext>
            </a:extLst>
          </p:cNvPr>
          <p:cNvSpPr>
            <a:spLocks noGrp="1"/>
          </p:cNvSpPr>
          <p:nvPr>
            <p:ph idx="1"/>
          </p:nvPr>
        </p:nvSpPr>
        <p:spPr>
          <a:xfrm>
            <a:off x="838200" y="1825625"/>
            <a:ext cx="5676900" cy="4667250"/>
          </a:xfrm>
        </p:spPr>
        <p:txBody>
          <a:bodyPr>
            <a:normAutofit/>
          </a:bodyPr>
          <a:lstStyle/>
          <a:p>
            <a:pPr marL="0" indent="0">
              <a:buNone/>
            </a:pPr>
            <a:r>
              <a:rPr lang="en-US" sz="3200" b="1" dirty="0"/>
              <a:t>Philippians 4:4-8</a:t>
            </a:r>
          </a:p>
          <a:p>
            <a:pPr marL="0" indent="0">
              <a:buNone/>
            </a:pPr>
            <a:r>
              <a:rPr lang="en-US" baseline="30000" dirty="0"/>
              <a:t>8</a:t>
            </a:r>
            <a:r>
              <a:rPr lang="en-US" dirty="0"/>
              <a:t> Finally, brethren, whatever things are true, whatever things are noble, whatever things are just, whatever things are pure, whatever things are lovely, whatever things are of good report, if there is any virtue and if there is anything praiseworthy—</a:t>
            </a:r>
            <a:r>
              <a:rPr lang="en-US" b="1" u="sng" dirty="0"/>
              <a:t>meditate on these things</a:t>
            </a:r>
            <a:r>
              <a:rPr lang="en-US" dirty="0"/>
              <a:t>.</a:t>
            </a:r>
          </a:p>
        </p:txBody>
      </p:sp>
    </p:spTree>
    <p:extLst>
      <p:ext uri="{BB962C8B-B14F-4D97-AF65-F5344CB8AC3E}">
        <p14:creationId xmlns:p14="http://schemas.microsoft.com/office/powerpoint/2010/main" val="2287539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chat or text message&#10;&#10;Description automatically generated">
            <a:extLst>
              <a:ext uri="{FF2B5EF4-FFF2-40B4-BE49-F238E27FC236}">
                <a16:creationId xmlns:a16="http://schemas.microsoft.com/office/drawing/2014/main" id="{9C679F20-668F-C44F-B9FC-1C72EA831F9C}"/>
              </a:ext>
            </a:extLst>
          </p:cNvPr>
          <p:cNvPicPr>
            <a:picLocks noChangeAspect="1"/>
          </p:cNvPicPr>
          <p:nvPr/>
        </p:nvPicPr>
        <p:blipFill rotWithShape="1">
          <a:blip r:embed="rId2"/>
          <a:srcRect r="11555" b="-1"/>
          <a:stretch/>
        </p:blipFill>
        <p:spPr>
          <a:xfrm>
            <a:off x="20" y="10"/>
            <a:ext cx="12191981" cy="6857990"/>
          </a:xfrm>
          <a:prstGeom prst="rect">
            <a:avLst/>
          </a:prstGeom>
        </p:spPr>
      </p:pic>
      <p:sp>
        <p:nvSpPr>
          <p:cNvPr id="33" name="Rectangle 2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A6662D-FFF6-204A-A769-0F95781C699B}"/>
              </a:ext>
            </a:extLst>
          </p:cNvPr>
          <p:cNvSpPr>
            <a:spLocks noGrp="1"/>
          </p:cNvSpPr>
          <p:nvPr>
            <p:ph type="ctrTitle"/>
          </p:nvPr>
        </p:nvSpPr>
        <p:spPr>
          <a:xfrm>
            <a:off x="404553" y="2786063"/>
            <a:ext cx="9078562" cy="2693465"/>
          </a:xfrm>
        </p:spPr>
        <p:txBody>
          <a:bodyPr>
            <a:normAutofit/>
          </a:bodyPr>
          <a:lstStyle/>
          <a:p>
            <a:pPr algn="l"/>
            <a:r>
              <a:rPr lang="en-US" sz="6600" b="1" dirty="0">
                <a:effectLst>
                  <a:outerShdw blurRad="50800" dist="38100" dir="2700000" algn="tl" rotWithShape="0">
                    <a:prstClr val="black">
                      <a:alpha val="40000"/>
                    </a:prstClr>
                  </a:outerShdw>
                </a:effectLst>
                <a:ea typeface="Tahoma" panose="020B0604030504040204" pitchFamily="34" charset="0"/>
                <a:cs typeface="Tahoma" panose="020B0604030504040204" pitchFamily="34" charset="0"/>
              </a:rPr>
              <a:t>Prescription </a:t>
            </a:r>
            <a:r>
              <a:rPr lang="en-US" b="1" dirty="0">
                <a:effectLst>
                  <a:outerShdw blurRad="50800" dist="38100" dir="2700000" algn="tl" rotWithShape="0">
                    <a:prstClr val="black">
                      <a:alpha val="40000"/>
                    </a:prstClr>
                  </a:outerShdw>
                </a:effectLst>
                <a:ea typeface="Tahoma" panose="020B0604030504040204" pitchFamily="34" charset="0"/>
                <a:cs typeface="Tahoma" panose="020B0604030504040204" pitchFamily="34" charset="0"/>
              </a:rPr>
              <a:t>For</a:t>
            </a:r>
            <a:br>
              <a:rPr lang="en-US" sz="6600" b="1" dirty="0">
                <a:effectLst>
                  <a:outerShdw blurRad="50800" dist="38100" dir="2700000" algn="tl" rotWithShape="0">
                    <a:prstClr val="black">
                      <a:alpha val="40000"/>
                    </a:prstClr>
                  </a:outerShdw>
                </a:effectLst>
                <a:ea typeface="Tahoma" panose="020B0604030504040204" pitchFamily="34" charset="0"/>
                <a:cs typeface="Tahoma" panose="020B0604030504040204" pitchFamily="34" charset="0"/>
              </a:rPr>
            </a:br>
            <a:r>
              <a:rPr lang="en-US" sz="6600" b="1" dirty="0">
                <a:effectLst>
                  <a:outerShdw blurRad="50800" dist="38100" dir="2700000" algn="tl" rotWithShape="0">
                    <a:prstClr val="black">
                      <a:alpha val="40000"/>
                    </a:prstClr>
                  </a:outerShdw>
                </a:effectLst>
                <a:ea typeface="Tahoma" panose="020B0604030504040204" pitchFamily="34" charset="0"/>
                <a:cs typeface="Tahoma" panose="020B0604030504040204" pitchFamily="34" charset="0"/>
              </a:rPr>
              <a:t>A Worry-Free Life</a:t>
            </a:r>
          </a:p>
        </p:txBody>
      </p:sp>
      <p:sp>
        <p:nvSpPr>
          <p:cNvPr id="34" name="Rectangle: Rounded Corners 2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0990FF9-3DBB-5047-8391-1CA8D2A742D9}"/>
              </a:ext>
            </a:extLst>
          </p:cNvPr>
          <p:cNvSpPr>
            <a:spLocks noGrp="1"/>
          </p:cNvSpPr>
          <p:nvPr>
            <p:ph type="subTitle" idx="1"/>
          </p:nvPr>
        </p:nvSpPr>
        <p:spPr>
          <a:xfrm>
            <a:off x="404553" y="5624945"/>
            <a:ext cx="9078562" cy="592975"/>
          </a:xfrm>
        </p:spPr>
        <p:txBody>
          <a:bodyPr anchor="ctr">
            <a:normAutofit/>
          </a:bodyPr>
          <a:lstStyle/>
          <a:p>
            <a:pPr algn="l"/>
            <a:r>
              <a:rPr lang="en-US" dirty="0"/>
              <a:t>Matthew 6:24-34</a:t>
            </a:r>
          </a:p>
        </p:txBody>
      </p:sp>
    </p:spTree>
    <p:extLst>
      <p:ext uri="{BB962C8B-B14F-4D97-AF65-F5344CB8AC3E}">
        <p14:creationId xmlns:p14="http://schemas.microsoft.com/office/powerpoint/2010/main" val="188967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 computer, front&#10;&#10;Description automatically generated">
            <a:extLst>
              <a:ext uri="{FF2B5EF4-FFF2-40B4-BE49-F238E27FC236}">
                <a16:creationId xmlns:a16="http://schemas.microsoft.com/office/drawing/2014/main" id="{B01C6997-E7FE-054D-9A6C-6BA2FCE75FDA}"/>
              </a:ext>
            </a:extLst>
          </p:cNvPr>
          <p:cNvPicPr>
            <a:picLocks noChangeAspect="1"/>
          </p:cNvPicPr>
          <p:nvPr/>
        </p:nvPicPr>
        <p:blipFill>
          <a:blip r:embed="rId2"/>
          <a:stretch>
            <a:fillRect/>
          </a:stretch>
        </p:blipFill>
        <p:spPr>
          <a:xfrm>
            <a:off x="0" y="0"/>
            <a:ext cx="10568836" cy="6858000"/>
          </a:xfrm>
          <a:prstGeom prst="rect">
            <a:avLst/>
          </a:prstGeom>
        </p:spPr>
      </p:pic>
      <p:sp>
        <p:nvSpPr>
          <p:cNvPr id="5" name="Rectangle 4">
            <a:extLst>
              <a:ext uri="{FF2B5EF4-FFF2-40B4-BE49-F238E27FC236}">
                <a16:creationId xmlns:a16="http://schemas.microsoft.com/office/drawing/2014/main" id="{D28662B4-0460-E149-8F25-3E1D567E54AB}"/>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01863-FD72-BE40-B911-5DCFA3750052}"/>
              </a:ext>
            </a:extLst>
          </p:cNvPr>
          <p:cNvSpPr>
            <a:spLocks noGrp="1"/>
          </p:cNvSpPr>
          <p:nvPr>
            <p:ph type="title"/>
          </p:nvPr>
        </p:nvSpPr>
        <p:spPr>
          <a:xfrm>
            <a:off x="6096000" y="365125"/>
            <a:ext cx="5257800" cy="1784349"/>
          </a:xfrm>
        </p:spPr>
        <p:txBody>
          <a:bodyPr>
            <a:normAutofit/>
          </a:bodyPr>
          <a:lstStyle/>
          <a:p>
            <a:r>
              <a:rPr lang="en-US" sz="4800" dirty="0"/>
              <a:t>Prescription For</a:t>
            </a:r>
            <a:br>
              <a:rPr lang="en-US" sz="4800" dirty="0"/>
            </a:br>
            <a:r>
              <a:rPr lang="en-US" sz="4800" dirty="0"/>
              <a:t>A Worry-Free Life</a:t>
            </a:r>
          </a:p>
        </p:txBody>
      </p:sp>
      <p:sp>
        <p:nvSpPr>
          <p:cNvPr id="3" name="Content Placeholder 2">
            <a:extLst>
              <a:ext uri="{FF2B5EF4-FFF2-40B4-BE49-F238E27FC236}">
                <a16:creationId xmlns:a16="http://schemas.microsoft.com/office/drawing/2014/main" id="{0423D4D5-2047-DE4C-A78C-1042BA571BBA}"/>
              </a:ext>
            </a:extLst>
          </p:cNvPr>
          <p:cNvSpPr>
            <a:spLocks noGrp="1"/>
          </p:cNvSpPr>
          <p:nvPr>
            <p:ph idx="1"/>
          </p:nvPr>
        </p:nvSpPr>
        <p:spPr>
          <a:xfrm>
            <a:off x="5472114" y="2514599"/>
            <a:ext cx="6400800" cy="3978276"/>
          </a:xfrm>
        </p:spPr>
        <p:txBody>
          <a:bodyPr>
            <a:normAutofit/>
          </a:bodyPr>
          <a:lstStyle/>
          <a:p>
            <a:r>
              <a:rPr lang="en-US" sz="3200" b="1" dirty="0">
                <a:effectLst>
                  <a:outerShdw blurRad="50800" dist="38100" dir="2700000" algn="tl" rotWithShape="0">
                    <a:prstClr val="black">
                      <a:alpha val="40000"/>
                    </a:prstClr>
                  </a:outerShdw>
                </a:effectLst>
              </a:rPr>
              <a:t>Get your priorities straight</a:t>
            </a:r>
          </a:p>
          <a:p>
            <a:pPr lvl="1">
              <a:buFont typeface="Courier New" panose="02070309020205020404" pitchFamily="49" charset="0"/>
              <a:buChar char="o"/>
            </a:pPr>
            <a:r>
              <a:rPr lang="en-US" sz="2800" dirty="0"/>
              <a:t>What comes first in your life? </a:t>
            </a:r>
            <a:r>
              <a:rPr lang="en-US" sz="2800" dirty="0">
                <a:solidFill>
                  <a:schemeClr val="accent1"/>
                </a:solidFill>
              </a:rPr>
              <a:t>(v.24)</a:t>
            </a:r>
          </a:p>
          <a:p>
            <a:pPr lvl="1">
              <a:buFont typeface="Courier New" panose="02070309020205020404" pitchFamily="49" charset="0"/>
              <a:buChar char="o"/>
            </a:pPr>
            <a:r>
              <a:rPr lang="en-US" sz="2800" dirty="0"/>
              <a:t>Life is more than food and clothing (temporal things) </a:t>
            </a:r>
            <a:r>
              <a:rPr lang="en-US" sz="2800" dirty="0">
                <a:solidFill>
                  <a:schemeClr val="accent1"/>
                </a:solidFill>
              </a:rPr>
              <a:t>(v.25)</a:t>
            </a:r>
          </a:p>
          <a:p>
            <a:pPr lvl="1">
              <a:buFont typeface="Courier New" panose="02070309020205020404" pitchFamily="49" charset="0"/>
              <a:buChar char="o"/>
            </a:pPr>
            <a:r>
              <a:rPr lang="en-US" sz="2800" dirty="0"/>
              <a:t>Concern over “this world” will choke out spiritual life </a:t>
            </a:r>
            <a:r>
              <a:rPr lang="en-US" sz="2800" dirty="0">
                <a:solidFill>
                  <a:schemeClr val="accent1"/>
                </a:solidFill>
              </a:rPr>
              <a:t>(Matt.13:22)</a:t>
            </a:r>
          </a:p>
        </p:txBody>
      </p:sp>
      <p:cxnSp>
        <p:nvCxnSpPr>
          <p:cNvPr id="6" name="Straight Connector 5">
            <a:extLst>
              <a:ext uri="{FF2B5EF4-FFF2-40B4-BE49-F238E27FC236}">
                <a16:creationId xmlns:a16="http://schemas.microsoft.com/office/drawing/2014/main" id="{06CD12C0-729C-1F4E-B35F-6AF59BCDA57E}"/>
              </a:ext>
            </a:extLst>
          </p:cNvPr>
          <p:cNvCxnSpPr>
            <a:cxnSpLocks/>
          </p:cNvCxnSpPr>
          <p:nvPr/>
        </p:nvCxnSpPr>
        <p:spPr>
          <a:xfrm>
            <a:off x="5638800" y="2134234"/>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03911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 computer, front&#10;&#10;Description automatically generated">
            <a:extLst>
              <a:ext uri="{FF2B5EF4-FFF2-40B4-BE49-F238E27FC236}">
                <a16:creationId xmlns:a16="http://schemas.microsoft.com/office/drawing/2014/main" id="{B01C6997-E7FE-054D-9A6C-6BA2FCE75FDA}"/>
              </a:ext>
            </a:extLst>
          </p:cNvPr>
          <p:cNvPicPr>
            <a:picLocks noChangeAspect="1"/>
          </p:cNvPicPr>
          <p:nvPr/>
        </p:nvPicPr>
        <p:blipFill>
          <a:blip r:embed="rId2"/>
          <a:stretch>
            <a:fillRect/>
          </a:stretch>
        </p:blipFill>
        <p:spPr>
          <a:xfrm>
            <a:off x="0" y="0"/>
            <a:ext cx="10568836" cy="6858000"/>
          </a:xfrm>
          <a:prstGeom prst="rect">
            <a:avLst/>
          </a:prstGeom>
        </p:spPr>
      </p:pic>
      <p:sp>
        <p:nvSpPr>
          <p:cNvPr id="5" name="Rectangle 4">
            <a:extLst>
              <a:ext uri="{FF2B5EF4-FFF2-40B4-BE49-F238E27FC236}">
                <a16:creationId xmlns:a16="http://schemas.microsoft.com/office/drawing/2014/main" id="{D28662B4-0460-E149-8F25-3E1D567E54AB}"/>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01863-FD72-BE40-B911-5DCFA3750052}"/>
              </a:ext>
            </a:extLst>
          </p:cNvPr>
          <p:cNvSpPr>
            <a:spLocks noGrp="1"/>
          </p:cNvSpPr>
          <p:nvPr>
            <p:ph type="title"/>
          </p:nvPr>
        </p:nvSpPr>
        <p:spPr>
          <a:xfrm>
            <a:off x="6096000" y="365125"/>
            <a:ext cx="5257800" cy="1784349"/>
          </a:xfrm>
        </p:spPr>
        <p:txBody>
          <a:bodyPr>
            <a:normAutofit/>
          </a:bodyPr>
          <a:lstStyle/>
          <a:p>
            <a:r>
              <a:rPr lang="en-US" sz="4800" dirty="0"/>
              <a:t>Prescription For</a:t>
            </a:r>
            <a:br>
              <a:rPr lang="en-US" sz="4800" dirty="0"/>
            </a:br>
            <a:r>
              <a:rPr lang="en-US" sz="4800" dirty="0"/>
              <a:t>A Worry-Free Life</a:t>
            </a:r>
          </a:p>
        </p:txBody>
      </p:sp>
      <p:sp>
        <p:nvSpPr>
          <p:cNvPr id="3" name="Content Placeholder 2">
            <a:extLst>
              <a:ext uri="{FF2B5EF4-FFF2-40B4-BE49-F238E27FC236}">
                <a16:creationId xmlns:a16="http://schemas.microsoft.com/office/drawing/2014/main" id="{0423D4D5-2047-DE4C-A78C-1042BA571BBA}"/>
              </a:ext>
            </a:extLst>
          </p:cNvPr>
          <p:cNvSpPr>
            <a:spLocks noGrp="1"/>
          </p:cNvSpPr>
          <p:nvPr>
            <p:ph idx="1"/>
          </p:nvPr>
        </p:nvSpPr>
        <p:spPr>
          <a:xfrm>
            <a:off x="5472114" y="2514599"/>
            <a:ext cx="6400800" cy="3978276"/>
          </a:xfrm>
        </p:spPr>
        <p:txBody>
          <a:bodyPr>
            <a:normAutofit/>
          </a:bodyPr>
          <a:lstStyle/>
          <a:p>
            <a:r>
              <a:rPr lang="en-US" sz="3200" b="1" dirty="0">
                <a:effectLst>
                  <a:outerShdw blurRad="50800" dist="38100" dir="2700000" algn="tl" rotWithShape="0">
                    <a:prstClr val="black">
                      <a:alpha val="40000"/>
                    </a:prstClr>
                  </a:outerShdw>
                </a:effectLst>
              </a:rPr>
              <a:t>Trust in the providence of God</a:t>
            </a:r>
          </a:p>
          <a:p>
            <a:pPr lvl="1">
              <a:buFont typeface="Courier New" panose="02070309020205020404" pitchFamily="49" charset="0"/>
              <a:buChar char="o"/>
            </a:pPr>
            <a:r>
              <a:rPr lang="en-US" sz="2800" dirty="0"/>
              <a:t>God will take care of you </a:t>
            </a:r>
            <a:r>
              <a:rPr lang="en-US" sz="2800" dirty="0">
                <a:solidFill>
                  <a:schemeClr val="accent1"/>
                </a:solidFill>
              </a:rPr>
              <a:t>(v.30)</a:t>
            </a:r>
          </a:p>
          <a:p>
            <a:pPr lvl="1">
              <a:buFont typeface="Courier New" panose="02070309020205020404" pitchFamily="49" charset="0"/>
              <a:buChar char="o"/>
            </a:pPr>
            <a:r>
              <a:rPr lang="en-US" sz="2800" dirty="0"/>
              <a:t>God is the giver of life and every good gift </a:t>
            </a:r>
            <a:r>
              <a:rPr lang="en-US" sz="2800" dirty="0">
                <a:solidFill>
                  <a:schemeClr val="accent1"/>
                </a:solidFill>
              </a:rPr>
              <a:t>(Ac.17:25)</a:t>
            </a:r>
          </a:p>
          <a:p>
            <a:pPr lvl="1">
              <a:buFont typeface="Courier New" panose="02070309020205020404" pitchFamily="49" charset="0"/>
              <a:buChar char="o"/>
            </a:pPr>
            <a:r>
              <a:rPr lang="en-US" sz="2800" dirty="0"/>
              <a:t>See His providential care for His creation </a:t>
            </a:r>
            <a:r>
              <a:rPr lang="en-US" sz="2800" dirty="0">
                <a:solidFill>
                  <a:schemeClr val="accent1"/>
                </a:solidFill>
              </a:rPr>
              <a:t>(Matt.6:26-29) (1Pet.5:7)</a:t>
            </a:r>
          </a:p>
        </p:txBody>
      </p:sp>
      <p:cxnSp>
        <p:nvCxnSpPr>
          <p:cNvPr id="6" name="Straight Connector 5">
            <a:extLst>
              <a:ext uri="{FF2B5EF4-FFF2-40B4-BE49-F238E27FC236}">
                <a16:creationId xmlns:a16="http://schemas.microsoft.com/office/drawing/2014/main" id="{2BB7EF90-2BCD-AF4A-85BB-F0B777EFBA92}"/>
              </a:ext>
            </a:extLst>
          </p:cNvPr>
          <p:cNvCxnSpPr>
            <a:cxnSpLocks/>
          </p:cNvCxnSpPr>
          <p:nvPr/>
        </p:nvCxnSpPr>
        <p:spPr>
          <a:xfrm>
            <a:off x="5638800" y="2134234"/>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4857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 computer, front&#10;&#10;Description automatically generated">
            <a:extLst>
              <a:ext uri="{FF2B5EF4-FFF2-40B4-BE49-F238E27FC236}">
                <a16:creationId xmlns:a16="http://schemas.microsoft.com/office/drawing/2014/main" id="{B01C6997-E7FE-054D-9A6C-6BA2FCE75FDA}"/>
              </a:ext>
            </a:extLst>
          </p:cNvPr>
          <p:cNvPicPr>
            <a:picLocks noChangeAspect="1"/>
          </p:cNvPicPr>
          <p:nvPr/>
        </p:nvPicPr>
        <p:blipFill>
          <a:blip r:embed="rId2"/>
          <a:stretch>
            <a:fillRect/>
          </a:stretch>
        </p:blipFill>
        <p:spPr>
          <a:xfrm>
            <a:off x="0" y="0"/>
            <a:ext cx="10568836" cy="6858000"/>
          </a:xfrm>
          <a:prstGeom prst="rect">
            <a:avLst/>
          </a:prstGeom>
        </p:spPr>
      </p:pic>
      <p:sp>
        <p:nvSpPr>
          <p:cNvPr id="5" name="Rectangle 4">
            <a:extLst>
              <a:ext uri="{FF2B5EF4-FFF2-40B4-BE49-F238E27FC236}">
                <a16:creationId xmlns:a16="http://schemas.microsoft.com/office/drawing/2014/main" id="{D28662B4-0460-E149-8F25-3E1D567E54AB}"/>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01863-FD72-BE40-B911-5DCFA3750052}"/>
              </a:ext>
            </a:extLst>
          </p:cNvPr>
          <p:cNvSpPr>
            <a:spLocks noGrp="1"/>
          </p:cNvSpPr>
          <p:nvPr>
            <p:ph type="title"/>
          </p:nvPr>
        </p:nvSpPr>
        <p:spPr>
          <a:xfrm>
            <a:off x="6096000" y="365125"/>
            <a:ext cx="5257800" cy="1784349"/>
          </a:xfrm>
        </p:spPr>
        <p:txBody>
          <a:bodyPr>
            <a:normAutofit/>
          </a:bodyPr>
          <a:lstStyle/>
          <a:p>
            <a:r>
              <a:rPr lang="en-US" sz="4800" dirty="0"/>
              <a:t>Prescription For</a:t>
            </a:r>
            <a:br>
              <a:rPr lang="en-US" sz="4800" dirty="0"/>
            </a:br>
            <a:r>
              <a:rPr lang="en-US" sz="4800" dirty="0"/>
              <a:t>A Worry-Free Life</a:t>
            </a:r>
          </a:p>
        </p:txBody>
      </p:sp>
      <p:sp>
        <p:nvSpPr>
          <p:cNvPr id="3" name="Content Placeholder 2">
            <a:extLst>
              <a:ext uri="{FF2B5EF4-FFF2-40B4-BE49-F238E27FC236}">
                <a16:creationId xmlns:a16="http://schemas.microsoft.com/office/drawing/2014/main" id="{0423D4D5-2047-DE4C-A78C-1042BA571BBA}"/>
              </a:ext>
            </a:extLst>
          </p:cNvPr>
          <p:cNvSpPr>
            <a:spLocks noGrp="1"/>
          </p:cNvSpPr>
          <p:nvPr>
            <p:ph idx="1"/>
          </p:nvPr>
        </p:nvSpPr>
        <p:spPr>
          <a:xfrm>
            <a:off x="5472114" y="2514599"/>
            <a:ext cx="6400800" cy="3978276"/>
          </a:xfrm>
        </p:spPr>
        <p:txBody>
          <a:bodyPr>
            <a:normAutofit/>
          </a:bodyPr>
          <a:lstStyle/>
          <a:p>
            <a:r>
              <a:rPr lang="en-US" sz="3200" b="1" dirty="0">
                <a:effectLst>
                  <a:outerShdw blurRad="50800" dist="38100" dir="2700000" algn="tl" rotWithShape="0">
                    <a:prstClr val="black">
                      <a:alpha val="40000"/>
                    </a:prstClr>
                  </a:outerShdw>
                </a:effectLst>
              </a:rPr>
              <a:t>Don’t worry about what you can’t change</a:t>
            </a:r>
          </a:p>
          <a:p>
            <a:pPr lvl="1">
              <a:buFont typeface="Courier New" panose="02070309020205020404" pitchFamily="49" charset="0"/>
              <a:buChar char="o"/>
            </a:pPr>
            <a:r>
              <a:rPr lang="en-US" sz="2800" dirty="0"/>
              <a:t>Leave those things in God’s hands </a:t>
            </a:r>
            <a:r>
              <a:rPr lang="en-US" sz="2800" dirty="0">
                <a:solidFill>
                  <a:schemeClr val="accent1"/>
                </a:solidFill>
              </a:rPr>
              <a:t>(v.27)</a:t>
            </a:r>
          </a:p>
        </p:txBody>
      </p:sp>
      <p:cxnSp>
        <p:nvCxnSpPr>
          <p:cNvPr id="6" name="Straight Connector 5">
            <a:extLst>
              <a:ext uri="{FF2B5EF4-FFF2-40B4-BE49-F238E27FC236}">
                <a16:creationId xmlns:a16="http://schemas.microsoft.com/office/drawing/2014/main" id="{956147D2-3DC7-CE48-9EF5-50289F7C32A4}"/>
              </a:ext>
            </a:extLst>
          </p:cNvPr>
          <p:cNvCxnSpPr>
            <a:cxnSpLocks/>
          </p:cNvCxnSpPr>
          <p:nvPr/>
        </p:nvCxnSpPr>
        <p:spPr>
          <a:xfrm>
            <a:off x="5638800" y="2134234"/>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8936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ocky beach next to a body of water&#10;&#10;Description automatically generated">
            <a:extLst>
              <a:ext uri="{FF2B5EF4-FFF2-40B4-BE49-F238E27FC236}">
                <a16:creationId xmlns:a16="http://schemas.microsoft.com/office/drawing/2014/main" id="{339A8C50-E11C-8E48-AA94-14683D571023}"/>
              </a:ext>
            </a:extLst>
          </p:cNvPr>
          <p:cNvPicPr>
            <a:picLocks noChangeAspect="1"/>
          </p:cNvPicPr>
          <p:nvPr/>
        </p:nvPicPr>
        <p:blipFill rotWithShape="1">
          <a:blip r:embed="rId2"/>
          <a:srcRect r="11111"/>
          <a:stretch/>
        </p:blipFill>
        <p:spPr>
          <a:xfrm>
            <a:off x="3048000" y="0"/>
            <a:ext cx="9144000" cy="6858000"/>
          </a:xfrm>
          <a:prstGeom prst="rect">
            <a:avLst/>
          </a:prstGeom>
        </p:spPr>
      </p:pic>
      <p:sp>
        <p:nvSpPr>
          <p:cNvPr id="4" name="Rectangle 3">
            <a:extLst>
              <a:ext uri="{FF2B5EF4-FFF2-40B4-BE49-F238E27FC236}">
                <a16:creationId xmlns:a16="http://schemas.microsoft.com/office/drawing/2014/main" id="{5014CB03-EEEE-688D-4B95-4209C6720A66}"/>
              </a:ext>
            </a:extLst>
          </p:cNvPr>
          <p:cNvSpPr/>
          <p:nvPr/>
        </p:nvSpPr>
        <p:spPr>
          <a:xfrm>
            <a:off x="-627322" y="0"/>
            <a:ext cx="12819321" cy="6858000"/>
          </a:xfrm>
          <a:prstGeom prst="rect">
            <a:avLst/>
          </a:prstGeom>
          <a:gradFill flip="none" rotWithShape="1">
            <a:gsLst>
              <a:gs pos="40000">
                <a:schemeClr val="accent1">
                  <a:lumMod val="20000"/>
                  <a:lumOff val="80000"/>
                  <a:alpha val="0"/>
                </a:schemeClr>
              </a:gs>
              <a:gs pos="64000">
                <a:schemeClr val="tx1">
                  <a:lumMod val="95000"/>
                  <a:lumOff val="5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2B10FB-0494-4846-B812-5ED6732DCD35}"/>
              </a:ext>
            </a:extLst>
          </p:cNvPr>
          <p:cNvSpPr>
            <a:spLocks noGrp="1"/>
          </p:cNvSpPr>
          <p:nvPr>
            <p:ph idx="1"/>
          </p:nvPr>
        </p:nvSpPr>
        <p:spPr>
          <a:xfrm>
            <a:off x="838200" y="1825625"/>
            <a:ext cx="5257800" cy="4667250"/>
          </a:xfrm>
        </p:spPr>
        <p:txBody>
          <a:bodyPr>
            <a:normAutofit/>
          </a:bodyPr>
          <a:lstStyle/>
          <a:p>
            <a:pPr marL="0" indent="0">
              <a:buNone/>
            </a:pPr>
            <a:r>
              <a:rPr lang="en-US" sz="3200" baseline="30000" dirty="0">
                <a:solidFill>
                  <a:schemeClr val="bg1"/>
                </a:solidFill>
                <a:effectLst>
                  <a:outerShdw blurRad="50800" dist="38100" dir="2700000" algn="tl" rotWithShape="0">
                    <a:prstClr val="black">
                      <a:alpha val="40000"/>
                    </a:prstClr>
                  </a:outerShdw>
                </a:effectLst>
              </a:rPr>
              <a:t>25</a:t>
            </a:r>
            <a:r>
              <a:rPr lang="en-US" sz="3200" dirty="0">
                <a:solidFill>
                  <a:schemeClr val="bg1"/>
                </a:solidFill>
                <a:effectLst>
                  <a:outerShdw blurRad="50800" dist="38100" dir="2700000" algn="tl" rotWithShape="0">
                    <a:prstClr val="black">
                      <a:alpha val="40000"/>
                    </a:prstClr>
                  </a:outerShdw>
                </a:effectLst>
              </a:rPr>
              <a:t> “Therefore I say to you, do not </a:t>
            </a:r>
            <a:r>
              <a:rPr lang="en-US" sz="3200" b="1" dirty="0">
                <a:solidFill>
                  <a:schemeClr val="accent2"/>
                </a:solidFill>
                <a:effectLst>
                  <a:outerShdw blurRad="50800" dist="38100" dir="2700000" algn="tl" rotWithShape="0">
                    <a:prstClr val="black">
                      <a:alpha val="40000"/>
                    </a:prstClr>
                  </a:outerShdw>
                </a:effectLst>
              </a:rPr>
              <a:t>worry</a:t>
            </a:r>
            <a:r>
              <a:rPr lang="en-US" sz="3200" dirty="0">
                <a:solidFill>
                  <a:schemeClr val="bg1"/>
                </a:solidFill>
                <a:effectLst>
                  <a:outerShdw blurRad="50800" dist="38100" dir="2700000" algn="tl" rotWithShape="0">
                    <a:prstClr val="black">
                      <a:alpha val="40000"/>
                    </a:prstClr>
                  </a:outerShdw>
                </a:effectLst>
              </a:rPr>
              <a:t> about your life, what you will eat or what you will drink; nor about your body, what you will put on. Is not life more than food and the body more than clothing?</a:t>
            </a:r>
          </a:p>
        </p:txBody>
      </p:sp>
      <p:sp>
        <p:nvSpPr>
          <p:cNvPr id="2" name="Title 1">
            <a:extLst>
              <a:ext uri="{FF2B5EF4-FFF2-40B4-BE49-F238E27FC236}">
                <a16:creationId xmlns:a16="http://schemas.microsoft.com/office/drawing/2014/main" id="{DBA163BE-777A-9D4D-97E6-FE2CDA7A9F01}"/>
              </a:ext>
            </a:extLst>
          </p:cNvPr>
          <p:cNvSpPr>
            <a:spLocks noGrp="1"/>
          </p:cNvSpPr>
          <p:nvPr>
            <p:ph type="title"/>
          </p:nvPr>
        </p:nvSpPr>
        <p:spPr/>
        <p:txBody>
          <a:bodyPr>
            <a:normAutofit/>
          </a:bodyPr>
          <a:lstStyle/>
          <a:p>
            <a:r>
              <a:rPr lang="en-US" sz="5400" dirty="0">
                <a:solidFill>
                  <a:schemeClr val="bg1"/>
                </a:solidFill>
                <a:effectLst>
                  <a:outerShdw blurRad="50800" dist="38100" dir="2700000" algn="tl" rotWithShape="0">
                    <a:prstClr val="black">
                      <a:alpha val="40000"/>
                    </a:prstClr>
                  </a:outerShdw>
                </a:effectLst>
              </a:rPr>
              <a:t>Matthew 6:24-34</a:t>
            </a:r>
          </a:p>
        </p:txBody>
      </p:sp>
      <p:cxnSp>
        <p:nvCxnSpPr>
          <p:cNvPr id="7" name="Straight Connector 6">
            <a:extLst>
              <a:ext uri="{FF2B5EF4-FFF2-40B4-BE49-F238E27FC236}">
                <a16:creationId xmlns:a16="http://schemas.microsoft.com/office/drawing/2014/main" id="{116EDBE8-053D-874B-A47A-F45A8BE22357}"/>
              </a:ext>
            </a:extLst>
          </p:cNvPr>
          <p:cNvCxnSpPr>
            <a:cxnSpLocks/>
          </p:cNvCxnSpPr>
          <p:nvPr/>
        </p:nvCxnSpPr>
        <p:spPr>
          <a:xfrm>
            <a:off x="838200" y="1539240"/>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919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 computer, front&#10;&#10;Description automatically generated">
            <a:extLst>
              <a:ext uri="{FF2B5EF4-FFF2-40B4-BE49-F238E27FC236}">
                <a16:creationId xmlns:a16="http://schemas.microsoft.com/office/drawing/2014/main" id="{B01C6997-E7FE-054D-9A6C-6BA2FCE75FDA}"/>
              </a:ext>
            </a:extLst>
          </p:cNvPr>
          <p:cNvPicPr>
            <a:picLocks noChangeAspect="1"/>
          </p:cNvPicPr>
          <p:nvPr/>
        </p:nvPicPr>
        <p:blipFill>
          <a:blip r:embed="rId2"/>
          <a:stretch>
            <a:fillRect/>
          </a:stretch>
        </p:blipFill>
        <p:spPr>
          <a:xfrm>
            <a:off x="0" y="0"/>
            <a:ext cx="10568836" cy="6858000"/>
          </a:xfrm>
          <a:prstGeom prst="rect">
            <a:avLst/>
          </a:prstGeom>
        </p:spPr>
      </p:pic>
      <p:sp>
        <p:nvSpPr>
          <p:cNvPr id="5" name="Rectangle 4">
            <a:extLst>
              <a:ext uri="{FF2B5EF4-FFF2-40B4-BE49-F238E27FC236}">
                <a16:creationId xmlns:a16="http://schemas.microsoft.com/office/drawing/2014/main" id="{D28662B4-0460-E149-8F25-3E1D567E54AB}"/>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01863-FD72-BE40-B911-5DCFA3750052}"/>
              </a:ext>
            </a:extLst>
          </p:cNvPr>
          <p:cNvSpPr>
            <a:spLocks noGrp="1"/>
          </p:cNvSpPr>
          <p:nvPr>
            <p:ph type="title"/>
          </p:nvPr>
        </p:nvSpPr>
        <p:spPr>
          <a:xfrm>
            <a:off x="6096000" y="365125"/>
            <a:ext cx="5257800" cy="1784349"/>
          </a:xfrm>
        </p:spPr>
        <p:txBody>
          <a:bodyPr>
            <a:normAutofit/>
          </a:bodyPr>
          <a:lstStyle/>
          <a:p>
            <a:r>
              <a:rPr lang="en-US" sz="4800" dirty="0"/>
              <a:t>Prescription For</a:t>
            </a:r>
            <a:br>
              <a:rPr lang="en-US" sz="4800" dirty="0"/>
            </a:br>
            <a:r>
              <a:rPr lang="en-US" sz="4800" dirty="0"/>
              <a:t>A Worry-Free Life</a:t>
            </a:r>
          </a:p>
        </p:txBody>
      </p:sp>
      <p:sp>
        <p:nvSpPr>
          <p:cNvPr id="3" name="Content Placeholder 2">
            <a:extLst>
              <a:ext uri="{FF2B5EF4-FFF2-40B4-BE49-F238E27FC236}">
                <a16:creationId xmlns:a16="http://schemas.microsoft.com/office/drawing/2014/main" id="{0423D4D5-2047-DE4C-A78C-1042BA571BBA}"/>
              </a:ext>
            </a:extLst>
          </p:cNvPr>
          <p:cNvSpPr>
            <a:spLocks noGrp="1"/>
          </p:cNvSpPr>
          <p:nvPr>
            <p:ph idx="1"/>
          </p:nvPr>
        </p:nvSpPr>
        <p:spPr>
          <a:xfrm>
            <a:off x="5472114" y="2514599"/>
            <a:ext cx="6400800" cy="3978276"/>
          </a:xfrm>
        </p:spPr>
        <p:txBody>
          <a:bodyPr>
            <a:normAutofit/>
          </a:bodyPr>
          <a:lstStyle/>
          <a:p>
            <a:r>
              <a:rPr lang="en-US" sz="3200" b="1" dirty="0">
                <a:effectLst>
                  <a:outerShdw blurRad="50800" dist="38100" dir="2700000" algn="tl" rotWithShape="0">
                    <a:prstClr val="black">
                      <a:alpha val="40000"/>
                    </a:prstClr>
                  </a:outerShdw>
                </a:effectLst>
              </a:rPr>
              <a:t>Seek first the kingdom of God</a:t>
            </a:r>
          </a:p>
          <a:p>
            <a:pPr lvl="1">
              <a:buFont typeface="Courier New" panose="02070309020205020404" pitchFamily="49" charset="0"/>
              <a:buChar char="o"/>
            </a:pPr>
            <a:r>
              <a:rPr lang="en-US" sz="2800" dirty="0"/>
              <a:t>Eternal before temporal </a:t>
            </a:r>
            <a:r>
              <a:rPr lang="en-US" sz="2800" dirty="0">
                <a:solidFill>
                  <a:schemeClr val="accent1"/>
                </a:solidFill>
              </a:rPr>
              <a:t>(v.33) (Lk.10:41-42) (Rom.14:17)</a:t>
            </a:r>
          </a:p>
        </p:txBody>
      </p:sp>
      <p:cxnSp>
        <p:nvCxnSpPr>
          <p:cNvPr id="6" name="Straight Connector 5">
            <a:extLst>
              <a:ext uri="{FF2B5EF4-FFF2-40B4-BE49-F238E27FC236}">
                <a16:creationId xmlns:a16="http://schemas.microsoft.com/office/drawing/2014/main" id="{B1FDFD9C-A039-404A-86F7-8357D297B802}"/>
              </a:ext>
            </a:extLst>
          </p:cNvPr>
          <p:cNvCxnSpPr>
            <a:cxnSpLocks/>
          </p:cNvCxnSpPr>
          <p:nvPr/>
        </p:nvCxnSpPr>
        <p:spPr>
          <a:xfrm>
            <a:off x="5638800" y="2134234"/>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479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 computer, front&#10;&#10;Description automatically generated">
            <a:extLst>
              <a:ext uri="{FF2B5EF4-FFF2-40B4-BE49-F238E27FC236}">
                <a16:creationId xmlns:a16="http://schemas.microsoft.com/office/drawing/2014/main" id="{B01C6997-E7FE-054D-9A6C-6BA2FCE75FDA}"/>
              </a:ext>
            </a:extLst>
          </p:cNvPr>
          <p:cNvPicPr>
            <a:picLocks noChangeAspect="1"/>
          </p:cNvPicPr>
          <p:nvPr/>
        </p:nvPicPr>
        <p:blipFill>
          <a:blip r:embed="rId2"/>
          <a:stretch>
            <a:fillRect/>
          </a:stretch>
        </p:blipFill>
        <p:spPr>
          <a:xfrm>
            <a:off x="0" y="0"/>
            <a:ext cx="10568836" cy="6858000"/>
          </a:xfrm>
          <a:prstGeom prst="rect">
            <a:avLst/>
          </a:prstGeom>
        </p:spPr>
      </p:pic>
      <p:sp>
        <p:nvSpPr>
          <p:cNvPr id="5" name="Rectangle 4">
            <a:extLst>
              <a:ext uri="{FF2B5EF4-FFF2-40B4-BE49-F238E27FC236}">
                <a16:creationId xmlns:a16="http://schemas.microsoft.com/office/drawing/2014/main" id="{D28662B4-0460-E149-8F25-3E1D567E54AB}"/>
              </a:ext>
            </a:extLst>
          </p:cNvPr>
          <p:cNvSpPr/>
          <p:nvPr/>
        </p:nvSpPr>
        <p:spPr>
          <a:xfrm>
            <a:off x="0" y="0"/>
            <a:ext cx="12192000" cy="6858000"/>
          </a:xfrm>
          <a:prstGeom prst="rect">
            <a:avLst/>
          </a:prstGeom>
          <a:gradFill flip="none" rotWithShape="1">
            <a:gsLst>
              <a:gs pos="75000">
                <a:schemeClr val="bg1">
                  <a:alpha val="0"/>
                </a:schemeClr>
              </a:gs>
              <a:gs pos="85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01863-FD72-BE40-B911-5DCFA3750052}"/>
              </a:ext>
            </a:extLst>
          </p:cNvPr>
          <p:cNvSpPr>
            <a:spLocks noGrp="1"/>
          </p:cNvSpPr>
          <p:nvPr>
            <p:ph type="title"/>
          </p:nvPr>
        </p:nvSpPr>
        <p:spPr>
          <a:xfrm>
            <a:off x="6096000" y="365125"/>
            <a:ext cx="5257800" cy="1784349"/>
          </a:xfrm>
        </p:spPr>
        <p:txBody>
          <a:bodyPr>
            <a:normAutofit/>
          </a:bodyPr>
          <a:lstStyle/>
          <a:p>
            <a:r>
              <a:rPr lang="en-US" sz="4800" dirty="0"/>
              <a:t>Prescription For</a:t>
            </a:r>
            <a:br>
              <a:rPr lang="en-US" sz="4800" dirty="0"/>
            </a:br>
            <a:r>
              <a:rPr lang="en-US" sz="4800" dirty="0"/>
              <a:t>A Worry-Free Life</a:t>
            </a:r>
          </a:p>
        </p:txBody>
      </p:sp>
      <p:sp>
        <p:nvSpPr>
          <p:cNvPr id="3" name="Content Placeholder 2">
            <a:extLst>
              <a:ext uri="{FF2B5EF4-FFF2-40B4-BE49-F238E27FC236}">
                <a16:creationId xmlns:a16="http://schemas.microsoft.com/office/drawing/2014/main" id="{0423D4D5-2047-DE4C-A78C-1042BA571BBA}"/>
              </a:ext>
            </a:extLst>
          </p:cNvPr>
          <p:cNvSpPr>
            <a:spLocks noGrp="1"/>
          </p:cNvSpPr>
          <p:nvPr>
            <p:ph idx="1"/>
          </p:nvPr>
        </p:nvSpPr>
        <p:spPr>
          <a:xfrm>
            <a:off x="5472114" y="2514599"/>
            <a:ext cx="6400800" cy="3978276"/>
          </a:xfrm>
        </p:spPr>
        <p:txBody>
          <a:bodyPr>
            <a:normAutofit/>
          </a:bodyPr>
          <a:lstStyle/>
          <a:p>
            <a:r>
              <a:rPr lang="en-US" sz="3200" b="1" dirty="0">
                <a:effectLst>
                  <a:outerShdw blurRad="50800" dist="38100" dir="2700000" algn="tl" rotWithShape="0">
                    <a:prstClr val="black">
                      <a:alpha val="40000"/>
                    </a:prstClr>
                  </a:outerShdw>
                </a:effectLst>
              </a:rPr>
              <a:t>Live one day at a time</a:t>
            </a:r>
          </a:p>
          <a:p>
            <a:pPr lvl="1">
              <a:buFont typeface="Courier New" panose="02070309020205020404" pitchFamily="49" charset="0"/>
              <a:buChar char="o"/>
            </a:pPr>
            <a:r>
              <a:rPr lang="en-US" sz="2800" dirty="0"/>
              <a:t>While it is called today… </a:t>
            </a:r>
            <a:r>
              <a:rPr lang="en-US" sz="2800" dirty="0">
                <a:solidFill>
                  <a:schemeClr val="accent1"/>
                </a:solidFill>
              </a:rPr>
              <a:t>(v.34) (Jas.4:14)</a:t>
            </a:r>
          </a:p>
          <a:p>
            <a:pPr lvl="1">
              <a:buFont typeface="Courier New" panose="02070309020205020404" pitchFamily="49" charset="0"/>
              <a:buChar char="o"/>
            </a:pPr>
            <a:r>
              <a:rPr lang="en-US" sz="2800" i="1" dirty="0"/>
              <a:t>“Worry is interest paid on trouble that hasn’t come due”</a:t>
            </a:r>
          </a:p>
        </p:txBody>
      </p:sp>
      <p:cxnSp>
        <p:nvCxnSpPr>
          <p:cNvPr id="6" name="Straight Connector 5">
            <a:extLst>
              <a:ext uri="{FF2B5EF4-FFF2-40B4-BE49-F238E27FC236}">
                <a16:creationId xmlns:a16="http://schemas.microsoft.com/office/drawing/2014/main" id="{8183F0D0-396C-A640-A9E7-38790F5A9E28}"/>
              </a:ext>
            </a:extLst>
          </p:cNvPr>
          <p:cNvCxnSpPr>
            <a:cxnSpLocks/>
          </p:cNvCxnSpPr>
          <p:nvPr/>
        </p:nvCxnSpPr>
        <p:spPr>
          <a:xfrm>
            <a:off x="5638800" y="2134234"/>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8007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chat or text message&#10;&#10;Description automatically generated">
            <a:extLst>
              <a:ext uri="{FF2B5EF4-FFF2-40B4-BE49-F238E27FC236}">
                <a16:creationId xmlns:a16="http://schemas.microsoft.com/office/drawing/2014/main" id="{9C679F20-668F-C44F-B9FC-1C72EA831F9C}"/>
              </a:ext>
            </a:extLst>
          </p:cNvPr>
          <p:cNvPicPr>
            <a:picLocks noChangeAspect="1"/>
          </p:cNvPicPr>
          <p:nvPr/>
        </p:nvPicPr>
        <p:blipFill rotWithShape="1">
          <a:blip r:embed="rId2"/>
          <a:srcRect r="11555" b="-1"/>
          <a:stretch/>
        </p:blipFill>
        <p:spPr>
          <a:xfrm>
            <a:off x="20" y="10"/>
            <a:ext cx="12191981" cy="6857990"/>
          </a:xfrm>
          <a:prstGeom prst="rect">
            <a:avLst/>
          </a:prstGeom>
        </p:spPr>
      </p:pic>
      <p:sp>
        <p:nvSpPr>
          <p:cNvPr id="33" name="Rectangle 2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A6662D-FFF6-204A-A769-0F95781C699B}"/>
              </a:ext>
            </a:extLst>
          </p:cNvPr>
          <p:cNvSpPr>
            <a:spLocks noGrp="1"/>
          </p:cNvSpPr>
          <p:nvPr>
            <p:ph type="ctrTitle"/>
          </p:nvPr>
        </p:nvSpPr>
        <p:spPr>
          <a:xfrm>
            <a:off x="404553" y="2786063"/>
            <a:ext cx="9078562" cy="2693465"/>
          </a:xfrm>
        </p:spPr>
        <p:txBody>
          <a:bodyPr>
            <a:normAutofit/>
          </a:bodyPr>
          <a:lstStyle/>
          <a:p>
            <a:pPr algn="l"/>
            <a:r>
              <a:rPr lang="en-US" sz="6600" b="1" dirty="0">
                <a:effectLst>
                  <a:outerShdw blurRad="50800" dist="38100" dir="2700000" algn="tl" rotWithShape="0">
                    <a:prstClr val="black">
                      <a:alpha val="40000"/>
                    </a:prstClr>
                  </a:outerShdw>
                </a:effectLst>
                <a:ea typeface="Tahoma" panose="020B0604030504040204" pitchFamily="34" charset="0"/>
                <a:cs typeface="Tahoma" panose="020B0604030504040204" pitchFamily="34" charset="0"/>
              </a:rPr>
              <a:t>Prescription </a:t>
            </a:r>
            <a:r>
              <a:rPr lang="en-US" b="1" dirty="0">
                <a:effectLst>
                  <a:outerShdw blurRad="50800" dist="38100" dir="2700000" algn="tl" rotWithShape="0">
                    <a:prstClr val="black">
                      <a:alpha val="40000"/>
                    </a:prstClr>
                  </a:outerShdw>
                </a:effectLst>
                <a:ea typeface="Tahoma" panose="020B0604030504040204" pitchFamily="34" charset="0"/>
                <a:cs typeface="Tahoma" panose="020B0604030504040204" pitchFamily="34" charset="0"/>
              </a:rPr>
              <a:t>For</a:t>
            </a:r>
            <a:br>
              <a:rPr lang="en-US" sz="6600" b="1" dirty="0">
                <a:effectLst>
                  <a:outerShdw blurRad="50800" dist="38100" dir="2700000" algn="tl" rotWithShape="0">
                    <a:prstClr val="black">
                      <a:alpha val="40000"/>
                    </a:prstClr>
                  </a:outerShdw>
                </a:effectLst>
                <a:ea typeface="Tahoma" panose="020B0604030504040204" pitchFamily="34" charset="0"/>
                <a:cs typeface="Tahoma" panose="020B0604030504040204" pitchFamily="34" charset="0"/>
              </a:rPr>
            </a:br>
            <a:r>
              <a:rPr lang="en-US" sz="6600" b="1" dirty="0">
                <a:effectLst>
                  <a:outerShdw blurRad="50800" dist="38100" dir="2700000" algn="tl" rotWithShape="0">
                    <a:prstClr val="black">
                      <a:alpha val="40000"/>
                    </a:prstClr>
                  </a:outerShdw>
                </a:effectLst>
                <a:ea typeface="Tahoma" panose="020B0604030504040204" pitchFamily="34" charset="0"/>
                <a:cs typeface="Tahoma" panose="020B0604030504040204" pitchFamily="34" charset="0"/>
              </a:rPr>
              <a:t>A Worry-Free Life</a:t>
            </a:r>
          </a:p>
        </p:txBody>
      </p:sp>
      <p:sp>
        <p:nvSpPr>
          <p:cNvPr id="34" name="Rectangle: Rounded Corners 2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0990FF9-3DBB-5047-8391-1CA8D2A742D9}"/>
              </a:ext>
            </a:extLst>
          </p:cNvPr>
          <p:cNvSpPr>
            <a:spLocks noGrp="1"/>
          </p:cNvSpPr>
          <p:nvPr>
            <p:ph type="subTitle" idx="1"/>
          </p:nvPr>
        </p:nvSpPr>
        <p:spPr>
          <a:xfrm>
            <a:off x="404553" y="5624945"/>
            <a:ext cx="9078562" cy="592975"/>
          </a:xfrm>
        </p:spPr>
        <p:txBody>
          <a:bodyPr anchor="ctr">
            <a:normAutofit/>
          </a:bodyPr>
          <a:lstStyle/>
          <a:p>
            <a:pPr algn="l"/>
            <a:r>
              <a:rPr lang="en-US" dirty="0"/>
              <a:t>Matthew 6:24-34</a:t>
            </a:r>
          </a:p>
        </p:txBody>
      </p:sp>
    </p:spTree>
    <p:extLst>
      <p:ext uri="{BB962C8B-B14F-4D97-AF65-F5344CB8AC3E}">
        <p14:creationId xmlns:p14="http://schemas.microsoft.com/office/powerpoint/2010/main" val="30271335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ocky beach next to a body of water&#10;&#10;Description automatically generated">
            <a:extLst>
              <a:ext uri="{FF2B5EF4-FFF2-40B4-BE49-F238E27FC236}">
                <a16:creationId xmlns:a16="http://schemas.microsoft.com/office/drawing/2014/main" id="{339A8C50-E11C-8E48-AA94-14683D571023}"/>
              </a:ext>
            </a:extLst>
          </p:cNvPr>
          <p:cNvPicPr>
            <a:picLocks noChangeAspect="1"/>
          </p:cNvPicPr>
          <p:nvPr/>
        </p:nvPicPr>
        <p:blipFill rotWithShape="1">
          <a:blip r:embed="rId2"/>
          <a:srcRect r="11111"/>
          <a:stretch/>
        </p:blipFill>
        <p:spPr>
          <a:xfrm>
            <a:off x="3048000" y="0"/>
            <a:ext cx="9144000" cy="6858000"/>
          </a:xfrm>
          <a:prstGeom prst="rect">
            <a:avLst/>
          </a:prstGeom>
        </p:spPr>
      </p:pic>
      <p:sp>
        <p:nvSpPr>
          <p:cNvPr id="4" name="Rectangle 3">
            <a:extLst>
              <a:ext uri="{FF2B5EF4-FFF2-40B4-BE49-F238E27FC236}">
                <a16:creationId xmlns:a16="http://schemas.microsoft.com/office/drawing/2014/main" id="{F92951E0-8FCE-AEA5-7EF7-C03936CE1213}"/>
              </a:ext>
            </a:extLst>
          </p:cNvPr>
          <p:cNvSpPr/>
          <p:nvPr/>
        </p:nvSpPr>
        <p:spPr>
          <a:xfrm>
            <a:off x="-627322" y="0"/>
            <a:ext cx="12819321" cy="6858000"/>
          </a:xfrm>
          <a:prstGeom prst="rect">
            <a:avLst/>
          </a:prstGeom>
          <a:gradFill flip="none" rotWithShape="1">
            <a:gsLst>
              <a:gs pos="40000">
                <a:schemeClr val="accent1">
                  <a:lumMod val="20000"/>
                  <a:lumOff val="80000"/>
                  <a:alpha val="0"/>
                </a:schemeClr>
              </a:gs>
              <a:gs pos="64000">
                <a:schemeClr val="tx1">
                  <a:lumMod val="95000"/>
                  <a:lumOff val="5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2B10FB-0494-4846-B812-5ED6732DCD35}"/>
              </a:ext>
            </a:extLst>
          </p:cNvPr>
          <p:cNvSpPr>
            <a:spLocks noGrp="1"/>
          </p:cNvSpPr>
          <p:nvPr>
            <p:ph idx="1"/>
          </p:nvPr>
        </p:nvSpPr>
        <p:spPr>
          <a:xfrm>
            <a:off x="838200" y="1825625"/>
            <a:ext cx="5257800" cy="4351338"/>
          </a:xfrm>
        </p:spPr>
        <p:txBody>
          <a:bodyPr>
            <a:normAutofit/>
          </a:bodyPr>
          <a:lstStyle/>
          <a:p>
            <a:pPr marL="0" indent="0">
              <a:buNone/>
            </a:pPr>
            <a:r>
              <a:rPr lang="en-US" sz="3200" baseline="30000" dirty="0">
                <a:solidFill>
                  <a:schemeClr val="bg1"/>
                </a:solidFill>
                <a:effectLst>
                  <a:outerShdw blurRad="50800" dist="38100" dir="2700000" algn="tl" rotWithShape="0">
                    <a:prstClr val="black">
                      <a:alpha val="40000"/>
                    </a:prstClr>
                  </a:outerShdw>
                </a:effectLst>
              </a:rPr>
              <a:t>26</a:t>
            </a:r>
            <a:r>
              <a:rPr lang="en-US" sz="3200" dirty="0">
                <a:solidFill>
                  <a:schemeClr val="bg1"/>
                </a:solidFill>
                <a:effectLst>
                  <a:outerShdw blurRad="50800" dist="38100" dir="2700000" algn="tl" rotWithShape="0">
                    <a:prstClr val="black">
                      <a:alpha val="40000"/>
                    </a:prstClr>
                  </a:outerShdw>
                </a:effectLst>
              </a:rPr>
              <a:t> Look at the birds of the air, for they neither sow nor reap nor gather into barns; yet your heavenly Father feeds them. Are you not of more value than they?</a:t>
            </a:r>
          </a:p>
        </p:txBody>
      </p:sp>
      <p:sp>
        <p:nvSpPr>
          <p:cNvPr id="2" name="Title 1">
            <a:extLst>
              <a:ext uri="{FF2B5EF4-FFF2-40B4-BE49-F238E27FC236}">
                <a16:creationId xmlns:a16="http://schemas.microsoft.com/office/drawing/2014/main" id="{DBA163BE-777A-9D4D-97E6-FE2CDA7A9F01}"/>
              </a:ext>
            </a:extLst>
          </p:cNvPr>
          <p:cNvSpPr>
            <a:spLocks noGrp="1"/>
          </p:cNvSpPr>
          <p:nvPr>
            <p:ph type="title"/>
          </p:nvPr>
        </p:nvSpPr>
        <p:spPr/>
        <p:txBody>
          <a:bodyPr>
            <a:normAutofit/>
          </a:bodyPr>
          <a:lstStyle/>
          <a:p>
            <a:r>
              <a:rPr lang="en-US" sz="5400" dirty="0">
                <a:solidFill>
                  <a:schemeClr val="bg1"/>
                </a:solidFill>
                <a:effectLst>
                  <a:outerShdw blurRad="50800" dist="38100" dir="2700000" algn="tl" rotWithShape="0">
                    <a:prstClr val="black">
                      <a:alpha val="40000"/>
                    </a:prstClr>
                  </a:outerShdw>
                </a:effectLst>
              </a:rPr>
              <a:t>Matthew 6:24-34</a:t>
            </a:r>
          </a:p>
        </p:txBody>
      </p:sp>
      <p:cxnSp>
        <p:nvCxnSpPr>
          <p:cNvPr id="7" name="Straight Connector 6">
            <a:extLst>
              <a:ext uri="{FF2B5EF4-FFF2-40B4-BE49-F238E27FC236}">
                <a16:creationId xmlns:a16="http://schemas.microsoft.com/office/drawing/2014/main" id="{825DF061-427C-D24E-995E-BD1B29D3E01D}"/>
              </a:ext>
            </a:extLst>
          </p:cNvPr>
          <p:cNvCxnSpPr>
            <a:cxnSpLocks/>
          </p:cNvCxnSpPr>
          <p:nvPr/>
        </p:nvCxnSpPr>
        <p:spPr>
          <a:xfrm>
            <a:off x="838200" y="1539240"/>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926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ocky beach next to a body of water&#10;&#10;Description automatically generated">
            <a:extLst>
              <a:ext uri="{FF2B5EF4-FFF2-40B4-BE49-F238E27FC236}">
                <a16:creationId xmlns:a16="http://schemas.microsoft.com/office/drawing/2014/main" id="{339A8C50-E11C-8E48-AA94-14683D571023}"/>
              </a:ext>
            </a:extLst>
          </p:cNvPr>
          <p:cNvPicPr>
            <a:picLocks noChangeAspect="1"/>
          </p:cNvPicPr>
          <p:nvPr/>
        </p:nvPicPr>
        <p:blipFill rotWithShape="1">
          <a:blip r:embed="rId2"/>
          <a:srcRect r="11111"/>
          <a:stretch/>
        </p:blipFill>
        <p:spPr>
          <a:xfrm>
            <a:off x="3048000" y="0"/>
            <a:ext cx="9144000" cy="6858000"/>
          </a:xfrm>
          <a:prstGeom prst="rect">
            <a:avLst/>
          </a:prstGeom>
        </p:spPr>
      </p:pic>
      <p:sp>
        <p:nvSpPr>
          <p:cNvPr id="4" name="Rectangle 3">
            <a:extLst>
              <a:ext uri="{FF2B5EF4-FFF2-40B4-BE49-F238E27FC236}">
                <a16:creationId xmlns:a16="http://schemas.microsoft.com/office/drawing/2014/main" id="{7B34D800-FB6D-562C-B90A-FC9DEA08473C}"/>
              </a:ext>
            </a:extLst>
          </p:cNvPr>
          <p:cNvSpPr/>
          <p:nvPr/>
        </p:nvSpPr>
        <p:spPr>
          <a:xfrm>
            <a:off x="-627322" y="0"/>
            <a:ext cx="12819321" cy="6858000"/>
          </a:xfrm>
          <a:prstGeom prst="rect">
            <a:avLst/>
          </a:prstGeom>
          <a:gradFill flip="none" rotWithShape="1">
            <a:gsLst>
              <a:gs pos="40000">
                <a:schemeClr val="accent1">
                  <a:lumMod val="20000"/>
                  <a:lumOff val="80000"/>
                  <a:alpha val="0"/>
                </a:schemeClr>
              </a:gs>
              <a:gs pos="64000">
                <a:schemeClr val="tx1">
                  <a:lumMod val="95000"/>
                  <a:lumOff val="5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2B10FB-0494-4846-B812-5ED6732DCD35}"/>
              </a:ext>
            </a:extLst>
          </p:cNvPr>
          <p:cNvSpPr>
            <a:spLocks noGrp="1"/>
          </p:cNvSpPr>
          <p:nvPr>
            <p:ph idx="1"/>
          </p:nvPr>
        </p:nvSpPr>
        <p:spPr>
          <a:xfrm>
            <a:off x="838200" y="1825625"/>
            <a:ext cx="5257800" cy="4351338"/>
          </a:xfrm>
        </p:spPr>
        <p:txBody>
          <a:bodyPr>
            <a:normAutofit/>
          </a:bodyPr>
          <a:lstStyle/>
          <a:p>
            <a:pPr marL="0" indent="0">
              <a:buNone/>
            </a:pPr>
            <a:r>
              <a:rPr lang="en-US" sz="3200" baseline="30000" dirty="0">
                <a:solidFill>
                  <a:schemeClr val="bg1"/>
                </a:solidFill>
                <a:effectLst>
                  <a:outerShdw blurRad="50800" dist="38100" dir="2700000" algn="tl" rotWithShape="0">
                    <a:prstClr val="black">
                      <a:alpha val="40000"/>
                    </a:prstClr>
                  </a:outerShdw>
                </a:effectLst>
              </a:rPr>
              <a:t>27</a:t>
            </a:r>
            <a:r>
              <a:rPr lang="en-US" sz="3200" dirty="0">
                <a:solidFill>
                  <a:schemeClr val="bg1"/>
                </a:solidFill>
                <a:effectLst>
                  <a:outerShdw blurRad="50800" dist="38100" dir="2700000" algn="tl" rotWithShape="0">
                    <a:prstClr val="black">
                      <a:alpha val="40000"/>
                    </a:prstClr>
                  </a:outerShdw>
                </a:effectLst>
              </a:rPr>
              <a:t> Which of you by </a:t>
            </a:r>
            <a:r>
              <a:rPr lang="en-US" sz="3200" b="1" dirty="0">
                <a:solidFill>
                  <a:schemeClr val="accent2"/>
                </a:solidFill>
                <a:effectLst>
                  <a:outerShdw blurRad="50800" dist="38100" dir="2700000" algn="tl" rotWithShape="0">
                    <a:prstClr val="black">
                      <a:alpha val="40000"/>
                    </a:prstClr>
                  </a:outerShdw>
                </a:effectLst>
              </a:rPr>
              <a:t>worrying</a:t>
            </a:r>
            <a:r>
              <a:rPr lang="en-US" sz="3200" dirty="0">
                <a:solidFill>
                  <a:schemeClr val="bg1"/>
                </a:solidFill>
                <a:effectLst>
                  <a:outerShdw blurRad="50800" dist="38100" dir="2700000" algn="tl" rotWithShape="0">
                    <a:prstClr val="black">
                      <a:alpha val="40000"/>
                    </a:prstClr>
                  </a:outerShdw>
                </a:effectLst>
              </a:rPr>
              <a:t> can add one cubit to his stature?</a:t>
            </a:r>
          </a:p>
        </p:txBody>
      </p:sp>
      <p:sp>
        <p:nvSpPr>
          <p:cNvPr id="2" name="Title 1">
            <a:extLst>
              <a:ext uri="{FF2B5EF4-FFF2-40B4-BE49-F238E27FC236}">
                <a16:creationId xmlns:a16="http://schemas.microsoft.com/office/drawing/2014/main" id="{DBA163BE-777A-9D4D-97E6-FE2CDA7A9F01}"/>
              </a:ext>
            </a:extLst>
          </p:cNvPr>
          <p:cNvSpPr>
            <a:spLocks noGrp="1"/>
          </p:cNvSpPr>
          <p:nvPr>
            <p:ph type="title"/>
          </p:nvPr>
        </p:nvSpPr>
        <p:spPr/>
        <p:txBody>
          <a:bodyPr>
            <a:normAutofit/>
          </a:bodyPr>
          <a:lstStyle/>
          <a:p>
            <a:r>
              <a:rPr lang="en-US" sz="5400" dirty="0">
                <a:solidFill>
                  <a:schemeClr val="bg1"/>
                </a:solidFill>
                <a:effectLst>
                  <a:outerShdw blurRad="50800" dist="38100" dir="2700000" algn="tl" rotWithShape="0">
                    <a:prstClr val="black">
                      <a:alpha val="40000"/>
                    </a:prstClr>
                  </a:outerShdw>
                </a:effectLst>
              </a:rPr>
              <a:t>Matthew 6:24-34</a:t>
            </a:r>
          </a:p>
        </p:txBody>
      </p:sp>
      <p:cxnSp>
        <p:nvCxnSpPr>
          <p:cNvPr id="7" name="Straight Connector 6">
            <a:extLst>
              <a:ext uri="{FF2B5EF4-FFF2-40B4-BE49-F238E27FC236}">
                <a16:creationId xmlns:a16="http://schemas.microsoft.com/office/drawing/2014/main" id="{C9276846-33DF-0947-BDDE-11D29D4B4407}"/>
              </a:ext>
            </a:extLst>
          </p:cNvPr>
          <p:cNvCxnSpPr>
            <a:cxnSpLocks/>
          </p:cNvCxnSpPr>
          <p:nvPr/>
        </p:nvCxnSpPr>
        <p:spPr>
          <a:xfrm>
            <a:off x="838200" y="1539240"/>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928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ocky beach next to a body of water&#10;&#10;Description automatically generated">
            <a:extLst>
              <a:ext uri="{FF2B5EF4-FFF2-40B4-BE49-F238E27FC236}">
                <a16:creationId xmlns:a16="http://schemas.microsoft.com/office/drawing/2014/main" id="{339A8C50-E11C-8E48-AA94-14683D571023}"/>
              </a:ext>
            </a:extLst>
          </p:cNvPr>
          <p:cNvPicPr>
            <a:picLocks noChangeAspect="1"/>
          </p:cNvPicPr>
          <p:nvPr/>
        </p:nvPicPr>
        <p:blipFill rotWithShape="1">
          <a:blip r:embed="rId2"/>
          <a:srcRect r="11111"/>
          <a:stretch/>
        </p:blipFill>
        <p:spPr>
          <a:xfrm>
            <a:off x="3048000" y="0"/>
            <a:ext cx="9144000" cy="6858000"/>
          </a:xfrm>
          <a:prstGeom prst="rect">
            <a:avLst/>
          </a:prstGeom>
        </p:spPr>
      </p:pic>
      <p:sp>
        <p:nvSpPr>
          <p:cNvPr id="4" name="Rectangle 3">
            <a:extLst>
              <a:ext uri="{FF2B5EF4-FFF2-40B4-BE49-F238E27FC236}">
                <a16:creationId xmlns:a16="http://schemas.microsoft.com/office/drawing/2014/main" id="{A7F802B1-EA76-AA10-287F-D0BF18640BFD}"/>
              </a:ext>
            </a:extLst>
          </p:cNvPr>
          <p:cNvSpPr/>
          <p:nvPr/>
        </p:nvSpPr>
        <p:spPr>
          <a:xfrm>
            <a:off x="-627322" y="0"/>
            <a:ext cx="12819321" cy="6858000"/>
          </a:xfrm>
          <a:prstGeom prst="rect">
            <a:avLst/>
          </a:prstGeom>
          <a:gradFill flip="none" rotWithShape="1">
            <a:gsLst>
              <a:gs pos="40000">
                <a:schemeClr val="accent1">
                  <a:lumMod val="20000"/>
                  <a:lumOff val="80000"/>
                  <a:alpha val="0"/>
                </a:schemeClr>
              </a:gs>
              <a:gs pos="64000">
                <a:schemeClr val="tx1">
                  <a:lumMod val="95000"/>
                  <a:lumOff val="5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2B10FB-0494-4846-B812-5ED6732DCD35}"/>
              </a:ext>
            </a:extLst>
          </p:cNvPr>
          <p:cNvSpPr>
            <a:spLocks noGrp="1"/>
          </p:cNvSpPr>
          <p:nvPr>
            <p:ph idx="1"/>
          </p:nvPr>
        </p:nvSpPr>
        <p:spPr>
          <a:xfrm>
            <a:off x="838200" y="1825625"/>
            <a:ext cx="5257800" cy="4667250"/>
          </a:xfrm>
        </p:spPr>
        <p:txBody>
          <a:bodyPr>
            <a:normAutofit/>
          </a:bodyPr>
          <a:lstStyle/>
          <a:p>
            <a:pPr marL="0" indent="0">
              <a:buNone/>
            </a:pPr>
            <a:r>
              <a:rPr lang="en-US" sz="3200" baseline="30000" dirty="0">
                <a:solidFill>
                  <a:schemeClr val="bg1"/>
                </a:solidFill>
                <a:effectLst>
                  <a:outerShdw blurRad="50800" dist="38100" dir="2700000" algn="tl" rotWithShape="0">
                    <a:prstClr val="black">
                      <a:alpha val="40000"/>
                    </a:prstClr>
                  </a:outerShdw>
                </a:effectLst>
              </a:rPr>
              <a:t>28</a:t>
            </a:r>
            <a:r>
              <a:rPr lang="en-US" sz="3200" dirty="0">
                <a:solidFill>
                  <a:schemeClr val="bg1"/>
                </a:solidFill>
                <a:effectLst>
                  <a:outerShdw blurRad="50800" dist="38100" dir="2700000" algn="tl" rotWithShape="0">
                    <a:prstClr val="black">
                      <a:alpha val="40000"/>
                    </a:prstClr>
                  </a:outerShdw>
                </a:effectLst>
              </a:rPr>
              <a:t> “So why do you </a:t>
            </a:r>
            <a:r>
              <a:rPr lang="en-US" sz="3200" b="1" dirty="0">
                <a:solidFill>
                  <a:schemeClr val="accent2"/>
                </a:solidFill>
                <a:effectLst>
                  <a:outerShdw blurRad="50800" dist="38100" dir="2700000" algn="tl" rotWithShape="0">
                    <a:prstClr val="black">
                      <a:alpha val="40000"/>
                    </a:prstClr>
                  </a:outerShdw>
                </a:effectLst>
              </a:rPr>
              <a:t>worry</a:t>
            </a:r>
            <a:r>
              <a:rPr lang="en-US" sz="3200" dirty="0">
                <a:solidFill>
                  <a:schemeClr val="bg1"/>
                </a:solidFill>
                <a:effectLst>
                  <a:outerShdw blurRad="50800" dist="38100" dir="2700000" algn="tl" rotWithShape="0">
                    <a:prstClr val="black">
                      <a:alpha val="40000"/>
                    </a:prstClr>
                  </a:outerShdw>
                </a:effectLst>
              </a:rPr>
              <a:t> about clothing? Consider the lilies of the field, how they grow: they neither toil nor spin; </a:t>
            </a:r>
            <a:r>
              <a:rPr lang="en-US" sz="3200" baseline="30000" dirty="0">
                <a:solidFill>
                  <a:schemeClr val="bg1"/>
                </a:solidFill>
                <a:effectLst>
                  <a:outerShdw blurRad="50800" dist="38100" dir="2700000" algn="tl" rotWithShape="0">
                    <a:prstClr val="black">
                      <a:alpha val="40000"/>
                    </a:prstClr>
                  </a:outerShdw>
                </a:effectLst>
              </a:rPr>
              <a:t>29</a:t>
            </a:r>
            <a:r>
              <a:rPr lang="en-US" sz="3200" dirty="0">
                <a:solidFill>
                  <a:schemeClr val="bg1"/>
                </a:solidFill>
                <a:effectLst>
                  <a:outerShdw blurRad="50800" dist="38100" dir="2700000" algn="tl" rotWithShape="0">
                    <a:prstClr val="black">
                      <a:alpha val="40000"/>
                    </a:prstClr>
                  </a:outerShdw>
                </a:effectLst>
              </a:rPr>
              <a:t> and yet I say to you that even Solomon in all his glory was not arrayed like one of these.</a:t>
            </a:r>
          </a:p>
        </p:txBody>
      </p:sp>
      <p:sp>
        <p:nvSpPr>
          <p:cNvPr id="2" name="Title 1">
            <a:extLst>
              <a:ext uri="{FF2B5EF4-FFF2-40B4-BE49-F238E27FC236}">
                <a16:creationId xmlns:a16="http://schemas.microsoft.com/office/drawing/2014/main" id="{DBA163BE-777A-9D4D-97E6-FE2CDA7A9F01}"/>
              </a:ext>
            </a:extLst>
          </p:cNvPr>
          <p:cNvSpPr>
            <a:spLocks noGrp="1"/>
          </p:cNvSpPr>
          <p:nvPr>
            <p:ph type="title"/>
          </p:nvPr>
        </p:nvSpPr>
        <p:spPr/>
        <p:txBody>
          <a:bodyPr>
            <a:normAutofit/>
          </a:bodyPr>
          <a:lstStyle/>
          <a:p>
            <a:r>
              <a:rPr lang="en-US" sz="5400" dirty="0">
                <a:solidFill>
                  <a:schemeClr val="bg1"/>
                </a:solidFill>
                <a:effectLst>
                  <a:outerShdw blurRad="50800" dist="38100" dir="2700000" algn="tl" rotWithShape="0">
                    <a:prstClr val="black">
                      <a:alpha val="40000"/>
                    </a:prstClr>
                  </a:outerShdw>
                </a:effectLst>
              </a:rPr>
              <a:t>Matthew 6:24-34</a:t>
            </a:r>
          </a:p>
        </p:txBody>
      </p:sp>
      <p:cxnSp>
        <p:nvCxnSpPr>
          <p:cNvPr id="7" name="Straight Connector 6">
            <a:extLst>
              <a:ext uri="{FF2B5EF4-FFF2-40B4-BE49-F238E27FC236}">
                <a16:creationId xmlns:a16="http://schemas.microsoft.com/office/drawing/2014/main" id="{2F7E6BEF-A268-1043-AA53-4E1714F2464E}"/>
              </a:ext>
            </a:extLst>
          </p:cNvPr>
          <p:cNvCxnSpPr>
            <a:cxnSpLocks/>
          </p:cNvCxnSpPr>
          <p:nvPr/>
        </p:nvCxnSpPr>
        <p:spPr>
          <a:xfrm>
            <a:off x="838200" y="1539240"/>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8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ocky beach next to a body of water&#10;&#10;Description automatically generated">
            <a:extLst>
              <a:ext uri="{FF2B5EF4-FFF2-40B4-BE49-F238E27FC236}">
                <a16:creationId xmlns:a16="http://schemas.microsoft.com/office/drawing/2014/main" id="{339A8C50-E11C-8E48-AA94-14683D571023}"/>
              </a:ext>
            </a:extLst>
          </p:cNvPr>
          <p:cNvPicPr>
            <a:picLocks noChangeAspect="1"/>
          </p:cNvPicPr>
          <p:nvPr/>
        </p:nvPicPr>
        <p:blipFill rotWithShape="1">
          <a:blip r:embed="rId2"/>
          <a:srcRect r="11111"/>
          <a:stretch/>
        </p:blipFill>
        <p:spPr>
          <a:xfrm>
            <a:off x="3048000" y="0"/>
            <a:ext cx="9144000" cy="6858000"/>
          </a:xfrm>
          <a:prstGeom prst="rect">
            <a:avLst/>
          </a:prstGeom>
        </p:spPr>
      </p:pic>
      <p:sp>
        <p:nvSpPr>
          <p:cNvPr id="4" name="Rectangle 3">
            <a:extLst>
              <a:ext uri="{FF2B5EF4-FFF2-40B4-BE49-F238E27FC236}">
                <a16:creationId xmlns:a16="http://schemas.microsoft.com/office/drawing/2014/main" id="{C7761B9A-D670-549F-0EBB-DBDE6B74B40B}"/>
              </a:ext>
            </a:extLst>
          </p:cNvPr>
          <p:cNvSpPr/>
          <p:nvPr/>
        </p:nvSpPr>
        <p:spPr>
          <a:xfrm>
            <a:off x="-627322" y="0"/>
            <a:ext cx="12819321" cy="6858000"/>
          </a:xfrm>
          <a:prstGeom prst="rect">
            <a:avLst/>
          </a:prstGeom>
          <a:gradFill flip="none" rotWithShape="1">
            <a:gsLst>
              <a:gs pos="40000">
                <a:schemeClr val="accent1">
                  <a:lumMod val="20000"/>
                  <a:lumOff val="80000"/>
                  <a:alpha val="0"/>
                </a:schemeClr>
              </a:gs>
              <a:gs pos="64000">
                <a:schemeClr val="tx1">
                  <a:lumMod val="95000"/>
                  <a:lumOff val="5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2B10FB-0494-4846-B812-5ED6732DCD35}"/>
              </a:ext>
            </a:extLst>
          </p:cNvPr>
          <p:cNvSpPr>
            <a:spLocks noGrp="1"/>
          </p:cNvSpPr>
          <p:nvPr>
            <p:ph idx="1"/>
          </p:nvPr>
        </p:nvSpPr>
        <p:spPr>
          <a:xfrm>
            <a:off x="838200" y="1825625"/>
            <a:ext cx="5257800" cy="4351338"/>
          </a:xfrm>
        </p:spPr>
        <p:txBody>
          <a:bodyPr>
            <a:normAutofit/>
          </a:bodyPr>
          <a:lstStyle/>
          <a:p>
            <a:pPr marL="0" indent="0">
              <a:buNone/>
            </a:pPr>
            <a:r>
              <a:rPr lang="en-US" sz="3200" baseline="30000" dirty="0">
                <a:solidFill>
                  <a:schemeClr val="bg1"/>
                </a:solidFill>
              </a:rPr>
              <a:t>30</a:t>
            </a:r>
            <a:r>
              <a:rPr lang="en-US" sz="3200" dirty="0">
                <a:solidFill>
                  <a:schemeClr val="bg1"/>
                </a:solidFill>
              </a:rPr>
              <a:t> Now if God so clothes the grass of the field, which today is, and tomorrow is thrown into the oven, will He not much more clothe you, O you of little faith?</a:t>
            </a:r>
          </a:p>
        </p:txBody>
      </p:sp>
      <p:sp>
        <p:nvSpPr>
          <p:cNvPr id="2" name="Title 1">
            <a:extLst>
              <a:ext uri="{FF2B5EF4-FFF2-40B4-BE49-F238E27FC236}">
                <a16:creationId xmlns:a16="http://schemas.microsoft.com/office/drawing/2014/main" id="{DBA163BE-777A-9D4D-97E6-FE2CDA7A9F01}"/>
              </a:ext>
            </a:extLst>
          </p:cNvPr>
          <p:cNvSpPr>
            <a:spLocks noGrp="1"/>
          </p:cNvSpPr>
          <p:nvPr>
            <p:ph type="title"/>
          </p:nvPr>
        </p:nvSpPr>
        <p:spPr/>
        <p:txBody>
          <a:bodyPr>
            <a:normAutofit/>
          </a:bodyPr>
          <a:lstStyle/>
          <a:p>
            <a:r>
              <a:rPr lang="en-US" sz="5400" dirty="0">
                <a:solidFill>
                  <a:schemeClr val="bg1"/>
                </a:solidFill>
                <a:effectLst>
                  <a:outerShdw blurRad="50800" dist="38100" dir="2700000" algn="tl" rotWithShape="0">
                    <a:prstClr val="black">
                      <a:alpha val="40000"/>
                    </a:prstClr>
                  </a:outerShdw>
                </a:effectLst>
              </a:rPr>
              <a:t>Matthew 6:24-34</a:t>
            </a:r>
          </a:p>
        </p:txBody>
      </p:sp>
      <p:cxnSp>
        <p:nvCxnSpPr>
          <p:cNvPr id="7" name="Straight Connector 6">
            <a:extLst>
              <a:ext uri="{FF2B5EF4-FFF2-40B4-BE49-F238E27FC236}">
                <a16:creationId xmlns:a16="http://schemas.microsoft.com/office/drawing/2014/main" id="{6A920570-0031-1448-B5B8-2CBD218265FF}"/>
              </a:ext>
            </a:extLst>
          </p:cNvPr>
          <p:cNvCxnSpPr>
            <a:cxnSpLocks/>
          </p:cNvCxnSpPr>
          <p:nvPr/>
        </p:nvCxnSpPr>
        <p:spPr>
          <a:xfrm>
            <a:off x="838200" y="1539240"/>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37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ocky beach next to a body of water&#10;&#10;Description automatically generated">
            <a:extLst>
              <a:ext uri="{FF2B5EF4-FFF2-40B4-BE49-F238E27FC236}">
                <a16:creationId xmlns:a16="http://schemas.microsoft.com/office/drawing/2014/main" id="{339A8C50-E11C-8E48-AA94-14683D571023}"/>
              </a:ext>
            </a:extLst>
          </p:cNvPr>
          <p:cNvPicPr>
            <a:picLocks noChangeAspect="1"/>
          </p:cNvPicPr>
          <p:nvPr/>
        </p:nvPicPr>
        <p:blipFill rotWithShape="1">
          <a:blip r:embed="rId2"/>
          <a:srcRect r="11111"/>
          <a:stretch/>
        </p:blipFill>
        <p:spPr>
          <a:xfrm>
            <a:off x="3048000" y="0"/>
            <a:ext cx="9144000" cy="6858000"/>
          </a:xfrm>
          <a:prstGeom prst="rect">
            <a:avLst/>
          </a:prstGeom>
        </p:spPr>
      </p:pic>
      <p:sp>
        <p:nvSpPr>
          <p:cNvPr id="4" name="Rectangle 3">
            <a:extLst>
              <a:ext uri="{FF2B5EF4-FFF2-40B4-BE49-F238E27FC236}">
                <a16:creationId xmlns:a16="http://schemas.microsoft.com/office/drawing/2014/main" id="{5034D43D-FBDB-ED56-5A1A-5C76BF4A632B}"/>
              </a:ext>
            </a:extLst>
          </p:cNvPr>
          <p:cNvSpPr/>
          <p:nvPr/>
        </p:nvSpPr>
        <p:spPr>
          <a:xfrm>
            <a:off x="-627322" y="0"/>
            <a:ext cx="12819321" cy="6858000"/>
          </a:xfrm>
          <a:prstGeom prst="rect">
            <a:avLst/>
          </a:prstGeom>
          <a:gradFill flip="none" rotWithShape="1">
            <a:gsLst>
              <a:gs pos="40000">
                <a:schemeClr val="accent1">
                  <a:lumMod val="20000"/>
                  <a:lumOff val="80000"/>
                  <a:alpha val="0"/>
                </a:schemeClr>
              </a:gs>
              <a:gs pos="64000">
                <a:schemeClr val="tx1">
                  <a:lumMod val="95000"/>
                  <a:lumOff val="5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2B10FB-0494-4846-B812-5ED6732DCD35}"/>
              </a:ext>
            </a:extLst>
          </p:cNvPr>
          <p:cNvSpPr>
            <a:spLocks noGrp="1"/>
          </p:cNvSpPr>
          <p:nvPr>
            <p:ph idx="1"/>
          </p:nvPr>
        </p:nvSpPr>
        <p:spPr>
          <a:xfrm>
            <a:off x="838200" y="1825625"/>
            <a:ext cx="5257800" cy="4667250"/>
          </a:xfrm>
        </p:spPr>
        <p:txBody>
          <a:bodyPr>
            <a:normAutofit/>
          </a:bodyPr>
          <a:lstStyle/>
          <a:p>
            <a:pPr marL="0" indent="0">
              <a:buNone/>
            </a:pPr>
            <a:r>
              <a:rPr lang="en-US" sz="3200" baseline="30000" dirty="0">
                <a:solidFill>
                  <a:schemeClr val="bg1"/>
                </a:solidFill>
              </a:rPr>
              <a:t>31</a:t>
            </a:r>
            <a:r>
              <a:rPr lang="en-US" sz="3200" dirty="0">
                <a:solidFill>
                  <a:schemeClr val="bg1"/>
                </a:solidFill>
              </a:rPr>
              <a:t> “Therefore </a:t>
            </a:r>
            <a:r>
              <a:rPr lang="en-US" sz="3200" b="1" dirty="0">
                <a:solidFill>
                  <a:schemeClr val="accent2"/>
                </a:solidFill>
              </a:rPr>
              <a:t>do not worry</a:t>
            </a:r>
            <a:r>
              <a:rPr lang="en-US" sz="3200" dirty="0">
                <a:solidFill>
                  <a:schemeClr val="bg1"/>
                </a:solidFill>
              </a:rPr>
              <a:t>, saying, ‘What shall we eat?’ or ‘What shall we drink?’ or ‘What shall we wear?’ </a:t>
            </a:r>
            <a:r>
              <a:rPr lang="en-US" sz="3200" baseline="30000" dirty="0">
                <a:solidFill>
                  <a:schemeClr val="bg1"/>
                </a:solidFill>
              </a:rPr>
              <a:t>32</a:t>
            </a:r>
            <a:r>
              <a:rPr lang="en-US" sz="3200" dirty="0">
                <a:solidFill>
                  <a:schemeClr val="bg1"/>
                </a:solidFill>
              </a:rPr>
              <a:t> For after all these things the Gentiles seek. For your heavenly Father knows that you need all these things.</a:t>
            </a:r>
          </a:p>
        </p:txBody>
      </p:sp>
      <p:sp>
        <p:nvSpPr>
          <p:cNvPr id="2" name="Title 1">
            <a:extLst>
              <a:ext uri="{FF2B5EF4-FFF2-40B4-BE49-F238E27FC236}">
                <a16:creationId xmlns:a16="http://schemas.microsoft.com/office/drawing/2014/main" id="{DBA163BE-777A-9D4D-97E6-FE2CDA7A9F01}"/>
              </a:ext>
            </a:extLst>
          </p:cNvPr>
          <p:cNvSpPr>
            <a:spLocks noGrp="1"/>
          </p:cNvSpPr>
          <p:nvPr>
            <p:ph type="title"/>
          </p:nvPr>
        </p:nvSpPr>
        <p:spPr/>
        <p:txBody>
          <a:bodyPr>
            <a:normAutofit/>
          </a:bodyPr>
          <a:lstStyle/>
          <a:p>
            <a:r>
              <a:rPr lang="en-US" sz="5400" dirty="0">
                <a:solidFill>
                  <a:schemeClr val="bg1"/>
                </a:solidFill>
                <a:effectLst>
                  <a:outerShdw blurRad="50800" dist="38100" dir="2700000" algn="tl" rotWithShape="0">
                    <a:prstClr val="black">
                      <a:alpha val="40000"/>
                    </a:prstClr>
                  </a:outerShdw>
                </a:effectLst>
              </a:rPr>
              <a:t>Matthew 6:24-34</a:t>
            </a:r>
          </a:p>
        </p:txBody>
      </p:sp>
      <p:cxnSp>
        <p:nvCxnSpPr>
          <p:cNvPr id="7" name="Straight Connector 6">
            <a:extLst>
              <a:ext uri="{FF2B5EF4-FFF2-40B4-BE49-F238E27FC236}">
                <a16:creationId xmlns:a16="http://schemas.microsoft.com/office/drawing/2014/main" id="{281354DF-46AF-DD4C-8236-98143AE31C13}"/>
              </a:ext>
            </a:extLst>
          </p:cNvPr>
          <p:cNvCxnSpPr>
            <a:cxnSpLocks/>
          </p:cNvCxnSpPr>
          <p:nvPr/>
        </p:nvCxnSpPr>
        <p:spPr>
          <a:xfrm>
            <a:off x="838200" y="1539240"/>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604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ocky beach next to a body of water&#10;&#10;Description automatically generated">
            <a:extLst>
              <a:ext uri="{FF2B5EF4-FFF2-40B4-BE49-F238E27FC236}">
                <a16:creationId xmlns:a16="http://schemas.microsoft.com/office/drawing/2014/main" id="{339A8C50-E11C-8E48-AA94-14683D571023}"/>
              </a:ext>
            </a:extLst>
          </p:cNvPr>
          <p:cNvPicPr>
            <a:picLocks noChangeAspect="1"/>
          </p:cNvPicPr>
          <p:nvPr/>
        </p:nvPicPr>
        <p:blipFill rotWithShape="1">
          <a:blip r:embed="rId2"/>
          <a:srcRect r="11111"/>
          <a:stretch/>
        </p:blipFill>
        <p:spPr>
          <a:xfrm>
            <a:off x="3048000" y="0"/>
            <a:ext cx="9144000" cy="6858000"/>
          </a:xfrm>
          <a:prstGeom prst="rect">
            <a:avLst/>
          </a:prstGeom>
        </p:spPr>
      </p:pic>
      <p:sp>
        <p:nvSpPr>
          <p:cNvPr id="4" name="Rectangle 3">
            <a:extLst>
              <a:ext uri="{FF2B5EF4-FFF2-40B4-BE49-F238E27FC236}">
                <a16:creationId xmlns:a16="http://schemas.microsoft.com/office/drawing/2014/main" id="{82B0790B-5649-FF5F-8A75-232EE3D29935}"/>
              </a:ext>
            </a:extLst>
          </p:cNvPr>
          <p:cNvSpPr/>
          <p:nvPr/>
        </p:nvSpPr>
        <p:spPr>
          <a:xfrm>
            <a:off x="-627322" y="0"/>
            <a:ext cx="12819321" cy="6858000"/>
          </a:xfrm>
          <a:prstGeom prst="rect">
            <a:avLst/>
          </a:prstGeom>
          <a:gradFill flip="none" rotWithShape="1">
            <a:gsLst>
              <a:gs pos="40000">
                <a:schemeClr val="accent1">
                  <a:lumMod val="20000"/>
                  <a:lumOff val="80000"/>
                  <a:alpha val="0"/>
                </a:schemeClr>
              </a:gs>
              <a:gs pos="64000">
                <a:schemeClr val="tx1">
                  <a:lumMod val="95000"/>
                  <a:lumOff val="5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2B10FB-0494-4846-B812-5ED6732DCD35}"/>
              </a:ext>
            </a:extLst>
          </p:cNvPr>
          <p:cNvSpPr>
            <a:spLocks noGrp="1"/>
          </p:cNvSpPr>
          <p:nvPr>
            <p:ph idx="1"/>
          </p:nvPr>
        </p:nvSpPr>
        <p:spPr>
          <a:xfrm>
            <a:off x="838200" y="1825625"/>
            <a:ext cx="5257800" cy="4351338"/>
          </a:xfrm>
        </p:spPr>
        <p:txBody>
          <a:bodyPr>
            <a:normAutofit/>
          </a:bodyPr>
          <a:lstStyle/>
          <a:p>
            <a:pPr marL="0" indent="0">
              <a:buNone/>
            </a:pPr>
            <a:r>
              <a:rPr lang="en-US" sz="3200" baseline="30000" dirty="0">
                <a:solidFill>
                  <a:schemeClr val="bg1"/>
                </a:solidFill>
              </a:rPr>
              <a:t>33</a:t>
            </a:r>
            <a:r>
              <a:rPr lang="en-US" sz="3200" dirty="0">
                <a:solidFill>
                  <a:schemeClr val="bg1"/>
                </a:solidFill>
              </a:rPr>
              <a:t> But seek first the kingdom of God and His righteousness, and all these things shall be added to you.</a:t>
            </a:r>
          </a:p>
        </p:txBody>
      </p:sp>
      <p:sp>
        <p:nvSpPr>
          <p:cNvPr id="2" name="Title 1">
            <a:extLst>
              <a:ext uri="{FF2B5EF4-FFF2-40B4-BE49-F238E27FC236}">
                <a16:creationId xmlns:a16="http://schemas.microsoft.com/office/drawing/2014/main" id="{DBA163BE-777A-9D4D-97E6-FE2CDA7A9F01}"/>
              </a:ext>
            </a:extLst>
          </p:cNvPr>
          <p:cNvSpPr>
            <a:spLocks noGrp="1"/>
          </p:cNvSpPr>
          <p:nvPr>
            <p:ph type="title"/>
          </p:nvPr>
        </p:nvSpPr>
        <p:spPr/>
        <p:txBody>
          <a:bodyPr>
            <a:normAutofit/>
          </a:bodyPr>
          <a:lstStyle/>
          <a:p>
            <a:r>
              <a:rPr lang="en-US" sz="5400" dirty="0">
                <a:solidFill>
                  <a:schemeClr val="bg1"/>
                </a:solidFill>
                <a:effectLst>
                  <a:outerShdw blurRad="50800" dist="38100" dir="2700000" algn="tl" rotWithShape="0">
                    <a:prstClr val="black">
                      <a:alpha val="40000"/>
                    </a:prstClr>
                  </a:outerShdw>
                </a:effectLst>
              </a:rPr>
              <a:t>Matthew 6:24-34</a:t>
            </a:r>
          </a:p>
        </p:txBody>
      </p:sp>
      <p:cxnSp>
        <p:nvCxnSpPr>
          <p:cNvPr id="7" name="Straight Connector 6">
            <a:extLst>
              <a:ext uri="{FF2B5EF4-FFF2-40B4-BE49-F238E27FC236}">
                <a16:creationId xmlns:a16="http://schemas.microsoft.com/office/drawing/2014/main" id="{25D2399F-31EE-4440-8195-4A12849C6F52}"/>
              </a:ext>
            </a:extLst>
          </p:cNvPr>
          <p:cNvCxnSpPr>
            <a:cxnSpLocks/>
          </p:cNvCxnSpPr>
          <p:nvPr/>
        </p:nvCxnSpPr>
        <p:spPr>
          <a:xfrm>
            <a:off x="838200" y="1539240"/>
            <a:ext cx="57150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9701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1097</Words>
  <Application>Microsoft Macintosh PowerPoint</Application>
  <PresentationFormat>Widescreen</PresentationFormat>
  <Paragraphs>93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Courier New</vt:lpstr>
      <vt:lpstr>Tahoma</vt:lpstr>
      <vt:lpstr>Arial</vt:lpstr>
      <vt:lpstr>Century Gothic</vt:lpstr>
      <vt:lpstr>Calibri</vt:lpstr>
      <vt:lpstr>Office Theme</vt:lpstr>
      <vt:lpstr>PowerPoint Presentation</vt:lpstr>
      <vt:lpstr>Matthew 6:24-34</vt:lpstr>
      <vt:lpstr>Matthew 6:24-34</vt:lpstr>
      <vt:lpstr>Matthew 6:24-34</vt:lpstr>
      <vt:lpstr>Matthew 6:24-34</vt:lpstr>
      <vt:lpstr>Matthew 6:24-34</vt:lpstr>
      <vt:lpstr>Matthew 6:24-34</vt:lpstr>
      <vt:lpstr>Matthew 6:24-34</vt:lpstr>
      <vt:lpstr>Matthew 6:24-34</vt:lpstr>
      <vt:lpstr>Matthew 6:24-34</vt:lpstr>
      <vt:lpstr>Worry</vt:lpstr>
      <vt:lpstr>Worry: /ˈwərē/</vt:lpstr>
      <vt:lpstr>Worry: /ˈwərē/</vt:lpstr>
      <vt:lpstr>Worry: /ˈwərē/</vt:lpstr>
      <vt:lpstr>Worry: /ˈwərē/</vt:lpstr>
      <vt:lpstr>Worry: /ˈwərē/</vt:lpstr>
      <vt:lpstr>Worry</vt:lpstr>
      <vt:lpstr>Worry</vt:lpstr>
      <vt:lpstr>Worry</vt:lpstr>
      <vt:lpstr>Worry Can Be Controlled</vt:lpstr>
      <vt:lpstr>Worry Can Be Controlled</vt:lpstr>
      <vt:lpstr>Worry Can Be Controlled</vt:lpstr>
      <vt:lpstr>Worry Can Be Controlled</vt:lpstr>
      <vt:lpstr>Worry Can Be Controlled</vt:lpstr>
      <vt:lpstr>Worry Can Be Controlled</vt:lpstr>
      <vt:lpstr>Prescription For A Worry-Free Life</vt:lpstr>
      <vt:lpstr>Prescription For A Worry-Free Life</vt:lpstr>
      <vt:lpstr>Prescription For A Worry-Free Life</vt:lpstr>
      <vt:lpstr>Prescription For A Worry-Free Life</vt:lpstr>
      <vt:lpstr>Prescription For A Worry-Free Life</vt:lpstr>
      <vt:lpstr>Prescription For A Worry-Free Life</vt:lpstr>
      <vt:lpstr>Prescription For A Worry-Free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Prescription For A Worry-Free Life</dc:title>
  <dc:creator>Brett Hogland</dc:creator>
  <cp:lastModifiedBy>Brett Hogland</cp:lastModifiedBy>
  <cp:revision>41</cp:revision>
  <dcterms:created xsi:type="dcterms:W3CDTF">2020-11-28T23:46:10Z</dcterms:created>
  <dcterms:modified xsi:type="dcterms:W3CDTF">2024-02-25T04:29:58Z</dcterms:modified>
</cp:coreProperties>
</file>