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1"/>
    <p:sldMasterId id="2147483708" r:id="rId2"/>
  </p:sldMasterIdLst>
  <p:sldIdLst>
    <p:sldId id="269" r:id="rId3"/>
    <p:sldId id="326" r:id="rId4"/>
    <p:sldId id="330" r:id="rId5"/>
    <p:sldId id="328" r:id="rId6"/>
    <p:sldId id="329" r:id="rId7"/>
    <p:sldId id="332" r:id="rId8"/>
    <p:sldId id="333" r:id="rId9"/>
    <p:sldId id="331" r:id="rId10"/>
    <p:sldId id="334" r:id="rId11"/>
    <p:sldId id="335" r:id="rId12"/>
    <p:sldId id="327" r:id="rId13"/>
    <p:sldId id="305" r:id="rId14"/>
    <p:sldId id="323" r:id="rId15"/>
    <p:sldId id="322" r:id="rId16"/>
    <p:sldId id="306" r:id="rId17"/>
    <p:sldId id="312" r:id="rId18"/>
    <p:sldId id="314" r:id="rId19"/>
    <p:sldId id="313" r:id="rId20"/>
    <p:sldId id="315" r:id="rId21"/>
    <p:sldId id="316" r:id="rId22"/>
    <p:sldId id="317" r:id="rId23"/>
    <p:sldId id="318" r:id="rId24"/>
    <p:sldId id="325" r:id="rId25"/>
  </p:sldIdLst>
  <p:sldSz cx="9144000" cy="5143500" type="screen16x9"/>
  <p:notesSz cx="6858000" cy="9144000"/>
  <p:embeddedFontLst>
    <p:embeddedFont>
      <p:font typeface="Constantia" panose="02030602050306030303" pitchFamily="18" charset="0"/>
      <p:regular r:id="rId26"/>
      <p:bold r:id="rId27"/>
      <p:italic r:id="rId28"/>
      <p:boldItalic r:id="rId29"/>
    </p:embeddedFont>
    <p:embeddedFont>
      <p:font typeface="Wingdings 2" panose="05020102010507070707" pitchFamily="18" charset="2"/>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A56"/>
    <a:srgbClr val="213205"/>
    <a:srgbClr val="DCA792"/>
    <a:srgbClr val="AB8966"/>
    <a:srgbClr val="6033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976CE-48A7-40D1-AA1F-03E8B98ADB94}" v="4" dt="2024-05-06T18:40:42.7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7"/>
    <p:restoredTop sz="94694"/>
  </p:normalViewPr>
  <p:slideViewPr>
    <p:cSldViewPr>
      <p:cViewPr varScale="1">
        <p:scale>
          <a:sx n="99" d="100"/>
          <a:sy n="99" d="100"/>
        </p:scale>
        <p:origin x="1042" y="72"/>
      </p:cViewPr>
      <p:guideLst>
        <p:guide orient="horz" pos="162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5/10/relationships/revisionInfo" Target="revisionInfo.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93CE241-825A-471A-BFC8-0E457243A1BE}" type="datetimeFigureOut">
              <a:rPr lang="en-US" smtClean="0"/>
              <a:pPr/>
              <a:t>5/6/2024</a:t>
            </a:fld>
            <a:endParaRPr lang="en-US"/>
          </a:p>
        </p:txBody>
      </p:sp>
      <p:sp>
        <p:nvSpPr>
          <p:cNvPr id="16" name="Slide Number Placeholder 15"/>
          <p:cNvSpPr>
            <a:spLocks noGrp="1"/>
          </p:cNvSpPr>
          <p:nvPr>
            <p:ph type="sldNum" sz="quarter" idx="11"/>
          </p:nvPr>
        </p:nvSpPr>
        <p:spPr/>
        <p:txBody>
          <a:bodyPr/>
          <a:lstStyle/>
          <a:p>
            <a:fld id="{2086C577-7C47-445C-8950-02CA7EA0C0F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3CE241-825A-471A-BFC8-0E457243A1BE}"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6C577-7C47-445C-8950-02CA7EA0C0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3CE241-825A-471A-BFC8-0E457243A1BE}"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6C577-7C47-445C-8950-02CA7EA0C0F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CE241-825A-471A-BFC8-0E457243A1BE}" type="datetimeFigureOut">
              <a:rPr lang="en-US" smtClean="0"/>
              <a:pPr/>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86C577-7C47-445C-8950-02CA7EA0C0FF}" type="slidenum">
              <a:rPr lang="en-US" smtClean="0"/>
              <a:pPr/>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3CE241-825A-471A-BFC8-0E457243A1BE}"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6C577-7C47-445C-8950-02CA7EA0C0F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CE241-825A-471A-BFC8-0E457243A1BE}"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6C577-7C47-445C-8950-02CA7EA0C0F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3CE241-825A-471A-BFC8-0E457243A1BE}"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6C577-7C47-445C-8950-02CA7EA0C0F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3CE241-825A-471A-BFC8-0E457243A1BE}" type="datetimeFigureOut">
              <a:rPr lang="en-US" smtClean="0"/>
              <a:pPr/>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6C577-7C47-445C-8950-02CA7EA0C0F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3CE241-825A-471A-BFC8-0E457243A1BE}" type="datetimeFigureOut">
              <a:rPr lang="en-US" smtClean="0"/>
              <a:pPr/>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86C577-7C47-445C-8950-02CA7EA0C0F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3CE241-825A-471A-BFC8-0E457243A1BE}" type="datetimeFigureOut">
              <a:rPr lang="en-US" smtClean="0"/>
              <a:pPr/>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86C577-7C47-445C-8950-02CA7EA0C0F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CE241-825A-471A-BFC8-0E457243A1BE}" type="datetimeFigureOut">
              <a:rPr lang="en-US" smtClean="0"/>
              <a:pPr/>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86C577-7C47-445C-8950-02CA7EA0C0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3429000"/>
          </a:xfrm>
        </p:spPr>
        <p:txBody>
          <a:bodyPr/>
          <a:lstStyle>
            <a:lvl2pPr>
              <a:buClr>
                <a:schemeClr val="accent3"/>
              </a:buClr>
              <a:buFont typeface="Wingdings" pitchFamily="2" charset="2"/>
              <a:buChar char="§"/>
              <a:defRPr/>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4" name="Date Placeholder 13"/>
          <p:cNvSpPr>
            <a:spLocks noGrp="1"/>
          </p:cNvSpPr>
          <p:nvPr>
            <p:ph type="dt" sz="half" idx="14"/>
          </p:nvPr>
        </p:nvSpPr>
        <p:spPr/>
        <p:txBody>
          <a:bodyPr/>
          <a:lstStyle/>
          <a:p>
            <a:fld id="{093CE241-825A-471A-BFC8-0E457243A1BE}" type="datetimeFigureOut">
              <a:rPr lang="en-US" smtClean="0"/>
              <a:pPr/>
              <a:t>5/6/2024</a:t>
            </a:fld>
            <a:endParaRPr lang="en-US"/>
          </a:p>
        </p:txBody>
      </p:sp>
      <p:sp>
        <p:nvSpPr>
          <p:cNvPr id="15" name="Slide Number Placeholder 14"/>
          <p:cNvSpPr>
            <a:spLocks noGrp="1"/>
          </p:cNvSpPr>
          <p:nvPr>
            <p:ph type="sldNum" sz="quarter" idx="15"/>
          </p:nvPr>
        </p:nvSpPr>
        <p:spPr/>
        <p:txBody>
          <a:bodyPr/>
          <a:lstStyle>
            <a:lvl1pPr algn="ctr">
              <a:defRPr/>
            </a:lvl1pPr>
          </a:lstStyle>
          <a:p>
            <a:fld id="{2086C577-7C47-445C-8950-02CA7EA0C0FF}"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3CE241-825A-471A-BFC8-0E457243A1BE}" type="datetimeFigureOut">
              <a:rPr lang="en-US" smtClean="0"/>
              <a:pPr/>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6C577-7C47-445C-8950-02CA7EA0C0F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3CE241-825A-471A-BFC8-0E457243A1BE}" type="datetimeFigureOut">
              <a:rPr lang="en-US" smtClean="0"/>
              <a:pPr/>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6C577-7C47-445C-8950-02CA7EA0C0F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CE241-825A-471A-BFC8-0E457243A1BE}"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6C577-7C47-445C-8950-02CA7EA0C0F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CE241-825A-471A-BFC8-0E457243A1BE}"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6C577-7C47-445C-8950-02CA7EA0C0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3CE241-825A-471A-BFC8-0E457243A1BE}"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6C577-7C47-445C-8950-02CA7EA0C0FF}" type="slidenum">
              <a:rPr lang="en-US" smtClean="0"/>
              <a:pPr/>
              <a:t>‹#›</a:t>
            </a:fld>
            <a:endParaRPr lang="en-US"/>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3CE241-825A-471A-BFC8-0E457243A1BE}" type="datetimeFigureOut">
              <a:rPr lang="en-US" smtClean="0"/>
              <a:pPr/>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6C577-7C47-445C-8950-02CA7EA0C0FF}"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143000"/>
            <a:ext cx="4059936"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143000"/>
            <a:ext cx="4059936"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086C577-7C47-445C-8950-02CA7EA0C0FF}"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093CE241-825A-471A-BFC8-0E457243A1BE}" type="datetimeFigureOut">
              <a:rPr lang="en-US" smtClean="0"/>
              <a:pPr/>
              <a:t>5/6/2024</a:t>
            </a:fld>
            <a:endParaRPr lang="en-US"/>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3CE241-825A-471A-BFC8-0E457243A1BE}" type="datetimeFigureOut">
              <a:rPr lang="en-US" smtClean="0"/>
              <a:pPr/>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86C577-7C47-445C-8950-02CA7EA0C0FF}"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CE241-825A-471A-BFC8-0E457243A1BE}" type="datetimeFigureOut">
              <a:rPr lang="en-US" smtClean="0"/>
              <a:pPr/>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86C577-7C47-445C-8950-02CA7EA0C0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0"/>
            <a:ext cx="6248400" cy="42862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093CE241-825A-471A-BFC8-0E457243A1BE}" type="datetimeFigureOut">
              <a:rPr lang="en-US" smtClean="0"/>
              <a:pPr/>
              <a:t>5/6/2024</a:t>
            </a:fld>
            <a:endParaRPr lang="en-US"/>
          </a:p>
        </p:txBody>
      </p:sp>
      <p:sp>
        <p:nvSpPr>
          <p:cNvPr id="9" name="Slide Number Placeholder 8"/>
          <p:cNvSpPr>
            <a:spLocks noGrp="1"/>
          </p:cNvSpPr>
          <p:nvPr>
            <p:ph type="sldNum" sz="quarter" idx="15"/>
          </p:nvPr>
        </p:nvSpPr>
        <p:spPr/>
        <p:txBody>
          <a:bodyPr/>
          <a:lstStyle/>
          <a:p>
            <a:fld id="{2086C577-7C47-445C-8950-02CA7EA0C0FF}"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093CE241-825A-471A-BFC8-0E457243A1BE}" type="datetimeFigureOut">
              <a:rPr lang="en-US" smtClean="0"/>
              <a:pPr/>
              <a:t>5/6/2024</a:t>
            </a:fld>
            <a:endParaRPr lang="en-US"/>
          </a:p>
        </p:txBody>
      </p:sp>
      <p:sp>
        <p:nvSpPr>
          <p:cNvPr id="9" name="Slide Number Placeholder 8"/>
          <p:cNvSpPr>
            <a:spLocks noGrp="1"/>
          </p:cNvSpPr>
          <p:nvPr>
            <p:ph type="sldNum" sz="quarter" idx="11"/>
          </p:nvPr>
        </p:nvSpPr>
        <p:spPr/>
        <p:txBody>
          <a:bodyPr/>
          <a:lstStyle/>
          <a:p>
            <a:fld id="{2086C577-7C47-445C-8950-02CA7EA0C0F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093CE241-825A-471A-BFC8-0E457243A1BE}" type="datetimeFigureOut">
              <a:rPr lang="en-US" smtClean="0"/>
              <a:pPr/>
              <a:t>5/6/2024</a:t>
            </a:fld>
            <a:endParaRPr lang="en-US"/>
          </a:p>
        </p:txBody>
      </p:sp>
      <p:sp>
        <p:nvSpPr>
          <p:cNvPr id="10"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086C577-7C47-445C-8950-02CA7EA0C0FF}" type="slidenum">
              <a:rPr lang="en-US" smtClean="0"/>
              <a:pPr/>
              <a:t>‹#›</a:t>
            </a:fld>
            <a:endParaRPr lang="en-US"/>
          </a:p>
        </p:txBody>
      </p:sp>
      <p:sp>
        <p:nvSpPr>
          <p:cNvPr id="5"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691"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3CE241-825A-471A-BFC8-0E457243A1BE}" type="datetimeFigureOut">
              <a:rPr lang="en-US" smtClean="0"/>
              <a:pPr/>
              <a:t>5/6/2024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86C577-7C47-445C-8950-02CA7EA0C0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A rocky beach next to a body of water&#10;&#10;Description automatically generated">
            <a:extLst>
              <a:ext uri="{FF2B5EF4-FFF2-40B4-BE49-F238E27FC236}">
                <a16:creationId xmlns:a16="http://schemas.microsoft.com/office/drawing/2014/main" id="{D04AC3EF-3810-D75E-02CB-99EF4ABE3341}"/>
              </a:ext>
            </a:extLst>
          </p:cNvPr>
          <p:cNvPicPr>
            <a:picLocks noChangeAspect="1"/>
          </p:cNvPicPr>
          <p:nvPr/>
        </p:nvPicPr>
        <p:blipFill rotWithShape="1">
          <a:blip r:embed="rId2"/>
          <a:srcRect r="11111"/>
          <a:stretch/>
        </p:blipFill>
        <p:spPr>
          <a:xfrm>
            <a:off x="2286000" y="0"/>
            <a:ext cx="6858000" cy="5143500"/>
          </a:xfrm>
          <a:prstGeom prst="rect">
            <a:avLst/>
          </a:prstGeom>
        </p:spPr>
      </p:pic>
      <p:sp>
        <p:nvSpPr>
          <p:cNvPr id="8" name="Rectangle 7">
            <a:extLst>
              <a:ext uri="{FF2B5EF4-FFF2-40B4-BE49-F238E27FC236}">
                <a16:creationId xmlns:a16="http://schemas.microsoft.com/office/drawing/2014/main" id="{23257228-58F5-B205-1ADA-CB31C2F13879}"/>
              </a:ext>
            </a:extLst>
          </p:cNvPr>
          <p:cNvSpPr/>
          <p:nvPr/>
        </p:nvSpPr>
        <p:spPr>
          <a:xfrm>
            <a:off x="0" y="0"/>
            <a:ext cx="9144000" cy="5143500"/>
          </a:xfrm>
          <a:prstGeom prst="rect">
            <a:avLst/>
          </a:prstGeom>
          <a:gradFill flip="none" rotWithShape="1">
            <a:gsLst>
              <a:gs pos="40000">
                <a:schemeClr val="bg1">
                  <a:alpha val="0"/>
                </a:schemeClr>
              </a:gs>
              <a:gs pos="68000">
                <a:schemeClr val="bg1"/>
              </a:gs>
              <a:gs pos="100000">
                <a:schemeClr val="bg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F0E595D-FAC8-34EB-5E1C-413FC94C48C9}"/>
              </a:ext>
            </a:extLst>
          </p:cNvPr>
          <p:cNvSpPr>
            <a:spLocks noGrp="1"/>
          </p:cNvSpPr>
          <p:nvPr>
            <p:ph idx="1"/>
          </p:nvPr>
        </p:nvSpPr>
        <p:spPr>
          <a:xfrm>
            <a:off x="457200" y="1143000"/>
            <a:ext cx="4114800" cy="3429000"/>
          </a:xfrm>
        </p:spPr>
        <p:txBody>
          <a:bodyPr>
            <a:normAutofit/>
          </a:bodyPr>
          <a:lstStyle/>
          <a:p>
            <a:pPr marL="0" indent="0">
              <a:buNone/>
            </a:pPr>
            <a:r>
              <a:rPr lang="en-US" sz="2400" baseline="30000" dirty="0"/>
              <a:t>31</a:t>
            </a:r>
            <a:r>
              <a:rPr lang="en-US" sz="2400" dirty="0"/>
              <a:t> But he said to him, 'If they do not hear Moses and the prophets, neither will they be persuaded though one rise from the dead.'"</a:t>
            </a:r>
          </a:p>
        </p:txBody>
      </p:sp>
      <p:sp>
        <p:nvSpPr>
          <p:cNvPr id="3" name="Title 2">
            <a:extLst>
              <a:ext uri="{FF2B5EF4-FFF2-40B4-BE49-F238E27FC236}">
                <a16:creationId xmlns:a16="http://schemas.microsoft.com/office/drawing/2014/main" id="{B15E7D00-E72A-8A6F-B4CF-FFBD4254A638}"/>
              </a:ext>
            </a:extLst>
          </p:cNvPr>
          <p:cNvSpPr>
            <a:spLocks noGrp="1"/>
          </p:cNvSpPr>
          <p:nvPr>
            <p:ph type="title"/>
          </p:nvPr>
        </p:nvSpPr>
        <p:spPr/>
        <p:txBody>
          <a:bodyPr/>
          <a:lstStyle/>
          <a:p>
            <a:r>
              <a:rPr lang="en-US" dirty="0"/>
              <a:t>Luke 16:19-31</a:t>
            </a:r>
          </a:p>
        </p:txBody>
      </p:sp>
    </p:spTree>
    <p:extLst>
      <p:ext uri="{BB962C8B-B14F-4D97-AF65-F5344CB8AC3E}">
        <p14:creationId xmlns:p14="http://schemas.microsoft.com/office/powerpoint/2010/main" val="70018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A rocky beach next to a body of water&#10;&#10;Description automatically generated">
            <a:extLst>
              <a:ext uri="{FF2B5EF4-FFF2-40B4-BE49-F238E27FC236}">
                <a16:creationId xmlns:a16="http://schemas.microsoft.com/office/drawing/2014/main" id="{D04AC3EF-3810-D75E-02CB-99EF4ABE3341}"/>
              </a:ext>
            </a:extLst>
          </p:cNvPr>
          <p:cNvPicPr>
            <a:picLocks noChangeAspect="1"/>
          </p:cNvPicPr>
          <p:nvPr/>
        </p:nvPicPr>
        <p:blipFill rotWithShape="1">
          <a:blip r:embed="rId2"/>
          <a:srcRect r="11111"/>
          <a:stretch/>
        </p:blipFill>
        <p:spPr>
          <a:xfrm>
            <a:off x="2286000" y="0"/>
            <a:ext cx="6858000" cy="5143500"/>
          </a:xfrm>
          <a:prstGeom prst="rect">
            <a:avLst/>
          </a:prstGeom>
        </p:spPr>
      </p:pic>
      <p:sp>
        <p:nvSpPr>
          <p:cNvPr id="8" name="Rectangle 7">
            <a:extLst>
              <a:ext uri="{FF2B5EF4-FFF2-40B4-BE49-F238E27FC236}">
                <a16:creationId xmlns:a16="http://schemas.microsoft.com/office/drawing/2014/main" id="{23257228-58F5-B205-1ADA-CB31C2F13879}"/>
              </a:ext>
            </a:extLst>
          </p:cNvPr>
          <p:cNvSpPr/>
          <p:nvPr/>
        </p:nvSpPr>
        <p:spPr>
          <a:xfrm>
            <a:off x="0" y="0"/>
            <a:ext cx="9144000" cy="5143500"/>
          </a:xfrm>
          <a:prstGeom prst="rect">
            <a:avLst/>
          </a:prstGeom>
          <a:gradFill flip="none" rotWithShape="1">
            <a:gsLst>
              <a:gs pos="40000">
                <a:schemeClr val="bg1">
                  <a:alpha val="0"/>
                </a:schemeClr>
              </a:gs>
              <a:gs pos="68000">
                <a:schemeClr val="bg1"/>
              </a:gs>
              <a:gs pos="100000">
                <a:schemeClr val="bg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F0E595D-FAC8-34EB-5E1C-413FC94C48C9}"/>
              </a:ext>
            </a:extLst>
          </p:cNvPr>
          <p:cNvSpPr>
            <a:spLocks noGrp="1"/>
          </p:cNvSpPr>
          <p:nvPr>
            <p:ph idx="1"/>
          </p:nvPr>
        </p:nvSpPr>
        <p:spPr>
          <a:xfrm>
            <a:off x="457200" y="1143000"/>
            <a:ext cx="4114800" cy="3429000"/>
          </a:xfrm>
        </p:spPr>
        <p:txBody>
          <a:bodyPr>
            <a:normAutofit/>
          </a:bodyPr>
          <a:lstStyle/>
          <a:p>
            <a:r>
              <a:rPr lang="en-US" sz="2400" dirty="0"/>
              <a:t>The rich man’s request for Lazarus to warn his family</a:t>
            </a:r>
          </a:p>
          <a:p>
            <a:r>
              <a:rPr lang="en-US" sz="2400" dirty="0"/>
              <a:t>Abraham’s reply was “No - The have Moses and the Prophets”</a:t>
            </a:r>
          </a:p>
          <a:p>
            <a:r>
              <a:rPr lang="en-US" sz="2400" dirty="0"/>
              <a:t>The rich man believed that his family needed more than the Word of God</a:t>
            </a:r>
          </a:p>
        </p:txBody>
      </p:sp>
      <p:sp>
        <p:nvSpPr>
          <p:cNvPr id="3" name="Title 2">
            <a:extLst>
              <a:ext uri="{FF2B5EF4-FFF2-40B4-BE49-F238E27FC236}">
                <a16:creationId xmlns:a16="http://schemas.microsoft.com/office/drawing/2014/main" id="{B15E7D00-E72A-8A6F-B4CF-FFBD4254A638}"/>
              </a:ext>
            </a:extLst>
          </p:cNvPr>
          <p:cNvSpPr>
            <a:spLocks noGrp="1"/>
          </p:cNvSpPr>
          <p:nvPr>
            <p:ph type="title"/>
          </p:nvPr>
        </p:nvSpPr>
        <p:spPr/>
        <p:txBody>
          <a:bodyPr/>
          <a:lstStyle/>
          <a:p>
            <a:r>
              <a:rPr lang="en-US" dirty="0"/>
              <a:t>Luke 16:19-31</a:t>
            </a:r>
          </a:p>
        </p:txBody>
      </p:sp>
    </p:spTree>
    <p:extLst>
      <p:ext uri="{BB962C8B-B14F-4D97-AF65-F5344CB8AC3E}">
        <p14:creationId xmlns:p14="http://schemas.microsoft.com/office/powerpoint/2010/main" val="400902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B59CA3-453F-2A49-87AC-0AAFF450D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
            <a:ext cx="9144000" cy="5142523"/>
          </a:xfrm>
          <a:prstGeom prst="rect">
            <a:avLst/>
          </a:prstGeom>
        </p:spPr>
      </p:pic>
      <p:sp>
        <p:nvSpPr>
          <p:cNvPr id="6" name="Rectangle 5">
            <a:extLst>
              <a:ext uri="{FF2B5EF4-FFF2-40B4-BE49-F238E27FC236}">
                <a16:creationId xmlns:a16="http://schemas.microsoft.com/office/drawing/2014/main" id="{2BE09EB2-FA5B-374D-8415-99039888C404}"/>
              </a:ext>
            </a:extLst>
          </p:cNvPr>
          <p:cNvSpPr/>
          <p:nvPr/>
        </p:nvSpPr>
        <p:spPr>
          <a:xfrm>
            <a:off x="4267199" y="217807"/>
            <a:ext cx="4761663" cy="212534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19600" y="142046"/>
            <a:ext cx="4572000" cy="1818249"/>
          </a:xfrm>
        </p:spPr>
        <p:txBody>
          <a:bodyPr>
            <a:normAutofit/>
          </a:bodyPr>
          <a:lstStyle/>
          <a:p>
            <a:r>
              <a:rPr lang="en-US" sz="5400" dirty="0"/>
              <a:t>The Sufficiency </a:t>
            </a:r>
            <a:r>
              <a:rPr lang="en-US" dirty="0"/>
              <a:t>of</a:t>
            </a:r>
            <a:r>
              <a:rPr lang="en-US" sz="5400" dirty="0"/>
              <a:t> God’s Word</a:t>
            </a:r>
            <a:endParaRPr lang="en-US" sz="5400" dirty="0">
              <a:solidFill>
                <a:schemeClr val="tx2"/>
              </a:solidFill>
            </a:endParaRPr>
          </a:p>
        </p:txBody>
      </p:sp>
      <p:sp>
        <p:nvSpPr>
          <p:cNvPr id="7" name="Subtitle 6">
            <a:extLst>
              <a:ext uri="{FF2B5EF4-FFF2-40B4-BE49-F238E27FC236}">
                <a16:creationId xmlns:a16="http://schemas.microsoft.com/office/drawing/2014/main" id="{41CBAB45-9EBB-B94B-9282-8F650CEF40F4}"/>
              </a:ext>
            </a:extLst>
          </p:cNvPr>
          <p:cNvSpPr>
            <a:spLocks noGrp="1"/>
          </p:cNvSpPr>
          <p:nvPr>
            <p:ph type="subTitle" idx="1"/>
          </p:nvPr>
        </p:nvSpPr>
        <p:spPr>
          <a:xfrm>
            <a:off x="4362030" y="1807656"/>
            <a:ext cx="4572000" cy="781050"/>
          </a:xfrm>
        </p:spPr>
        <p:txBody>
          <a:bodyPr/>
          <a:lstStyle/>
          <a:p>
            <a:r>
              <a:rPr lang="en-US" sz="2400" dirty="0"/>
              <a:t>Luke 16:30</a:t>
            </a:r>
          </a:p>
        </p:txBody>
      </p:sp>
    </p:spTree>
    <p:extLst>
      <p:ext uri="{BB962C8B-B14F-4D97-AF65-F5344CB8AC3E}">
        <p14:creationId xmlns:p14="http://schemas.microsoft.com/office/powerpoint/2010/main" val="36120109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72520F-956B-E041-8524-090A04A5B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
            <a:ext cx="9144000" cy="5142523"/>
          </a:xfrm>
          <a:prstGeom prst="rect">
            <a:avLst/>
          </a:prstGeom>
        </p:spPr>
      </p:pic>
      <p:sp>
        <p:nvSpPr>
          <p:cNvPr id="7" name="Rectangle 6">
            <a:extLst>
              <a:ext uri="{FF2B5EF4-FFF2-40B4-BE49-F238E27FC236}">
                <a16:creationId xmlns:a16="http://schemas.microsoft.com/office/drawing/2014/main" id="{5746C283-4975-014B-8F8B-69554A37FAF7}"/>
              </a:ext>
            </a:extLst>
          </p:cNvPr>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24400" y="1624027"/>
            <a:ext cx="4191000" cy="3233722"/>
          </a:xfrm>
        </p:spPr>
        <p:txBody>
          <a:bodyPr>
            <a:normAutofit fontScale="92500" lnSpcReduction="10000"/>
          </a:bodyPr>
          <a:lstStyle/>
          <a:p>
            <a:pPr marL="0" indent="0">
              <a:buNone/>
            </a:pPr>
            <a:r>
              <a:rPr lang="en-US" sz="2800" dirty="0"/>
              <a:t>"For as the rain comes down, and the snow from heaven, And do not return there, But water the earth, And make it bring forth and bud, That it may give seed to the sower And bread to the eater,</a:t>
            </a:r>
          </a:p>
          <a:p>
            <a:pPr marL="0" indent="0">
              <a:buNone/>
            </a:pPr>
            <a:endParaRPr lang="en-US" sz="2800" dirty="0">
              <a:effectLst>
                <a:outerShdw blurRad="50800" dist="38100" dir="2700000" algn="tl" rotWithShape="0">
                  <a:prstClr val="black">
                    <a:alpha val="40000"/>
                  </a:prstClr>
                </a:outerShdw>
              </a:effectLst>
            </a:endParaRPr>
          </a:p>
        </p:txBody>
      </p:sp>
      <p:sp>
        <p:nvSpPr>
          <p:cNvPr id="2" name="Title 1"/>
          <p:cNvSpPr>
            <a:spLocks noGrp="1"/>
          </p:cNvSpPr>
          <p:nvPr>
            <p:ph type="title"/>
          </p:nvPr>
        </p:nvSpPr>
        <p:spPr>
          <a:xfrm>
            <a:off x="2590800" y="285752"/>
            <a:ext cx="6096000" cy="1053010"/>
          </a:xfrm>
        </p:spPr>
        <p:txBody>
          <a:bodyPr>
            <a:normAutofit/>
          </a:bodyPr>
          <a:lstStyle/>
          <a:p>
            <a:pPr algn="r"/>
            <a:r>
              <a:rPr lang="en-US" sz="5400" dirty="0"/>
              <a:t>Isaiah 55:10-11</a:t>
            </a:r>
          </a:p>
        </p:txBody>
      </p:sp>
      <p:cxnSp>
        <p:nvCxnSpPr>
          <p:cNvPr id="8" name="Straight Connector 7">
            <a:extLst>
              <a:ext uri="{FF2B5EF4-FFF2-40B4-BE49-F238E27FC236}">
                <a16:creationId xmlns:a16="http://schemas.microsoft.com/office/drawing/2014/main" id="{1B367B31-2E02-094E-A218-E57D43929251}"/>
              </a:ext>
            </a:extLst>
          </p:cNvPr>
          <p:cNvCxnSpPr>
            <a:cxnSpLocks/>
          </p:cNvCxnSpPr>
          <p:nvPr/>
        </p:nvCxnSpPr>
        <p:spPr>
          <a:xfrm>
            <a:off x="4724400" y="1338762"/>
            <a:ext cx="3962400" cy="0"/>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090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72520F-956B-E041-8524-090A04A5B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
            <a:ext cx="9144000" cy="5142523"/>
          </a:xfrm>
          <a:prstGeom prst="rect">
            <a:avLst/>
          </a:prstGeom>
        </p:spPr>
      </p:pic>
      <p:sp>
        <p:nvSpPr>
          <p:cNvPr id="7" name="Rectangle 6">
            <a:extLst>
              <a:ext uri="{FF2B5EF4-FFF2-40B4-BE49-F238E27FC236}">
                <a16:creationId xmlns:a16="http://schemas.microsoft.com/office/drawing/2014/main" id="{5746C283-4975-014B-8F8B-69554A37FAF7}"/>
              </a:ext>
            </a:extLst>
          </p:cNvPr>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24400" y="1624027"/>
            <a:ext cx="4114800" cy="3233722"/>
          </a:xfrm>
        </p:spPr>
        <p:txBody>
          <a:bodyPr>
            <a:normAutofit lnSpcReduction="10000"/>
          </a:bodyPr>
          <a:lstStyle/>
          <a:p>
            <a:pPr marL="0" indent="0">
              <a:buNone/>
            </a:pPr>
            <a:r>
              <a:rPr lang="en-US" sz="2800" dirty="0">
                <a:effectLst>
                  <a:outerShdw blurRad="50800" dist="38100" dir="2700000" algn="tl" rotWithShape="0">
                    <a:prstClr val="black">
                      <a:alpha val="40000"/>
                    </a:prstClr>
                  </a:outerShdw>
                </a:effectLst>
              </a:rPr>
              <a:t>So shall My word be that goes forth from My mouth; It shall not return to Me void, But it shall accomplish what I please, And it shall prosper in the thing for which I sent it.”</a:t>
            </a:r>
          </a:p>
        </p:txBody>
      </p:sp>
      <p:sp>
        <p:nvSpPr>
          <p:cNvPr id="2" name="Title 1"/>
          <p:cNvSpPr>
            <a:spLocks noGrp="1"/>
          </p:cNvSpPr>
          <p:nvPr>
            <p:ph type="title"/>
          </p:nvPr>
        </p:nvSpPr>
        <p:spPr>
          <a:xfrm>
            <a:off x="2590800" y="285752"/>
            <a:ext cx="6096000" cy="1053010"/>
          </a:xfrm>
        </p:spPr>
        <p:txBody>
          <a:bodyPr>
            <a:normAutofit/>
          </a:bodyPr>
          <a:lstStyle/>
          <a:p>
            <a:pPr algn="r"/>
            <a:r>
              <a:rPr lang="en-US" sz="5400" dirty="0"/>
              <a:t>Isaiah 55:10-11</a:t>
            </a:r>
          </a:p>
        </p:txBody>
      </p:sp>
      <p:cxnSp>
        <p:nvCxnSpPr>
          <p:cNvPr id="8" name="Straight Connector 7">
            <a:extLst>
              <a:ext uri="{FF2B5EF4-FFF2-40B4-BE49-F238E27FC236}">
                <a16:creationId xmlns:a16="http://schemas.microsoft.com/office/drawing/2014/main" id="{1B367B31-2E02-094E-A218-E57D43929251}"/>
              </a:ext>
            </a:extLst>
          </p:cNvPr>
          <p:cNvCxnSpPr>
            <a:cxnSpLocks/>
          </p:cNvCxnSpPr>
          <p:nvPr/>
        </p:nvCxnSpPr>
        <p:spPr>
          <a:xfrm>
            <a:off x="4724400" y="1338762"/>
            <a:ext cx="3962400" cy="0"/>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39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416D4B-2426-B949-ACBA-BC7A16A7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
            <a:ext cx="9144000" cy="5142523"/>
          </a:xfrm>
          <a:prstGeom prst="rect">
            <a:avLst/>
          </a:prstGeom>
        </p:spPr>
      </p:pic>
      <p:sp>
        <p:nvSpPr>
          <p:cNvPr id="7" name="Rectangle 6">
            <a:extLst>
              <a:ext uri="{FF2B5EF4-FFF2-40B4-BE49-F238E27FC236}">
                <a16:creationId xmlns:a16="http://schemas.microsoft.com/office/drawing/2014/main" id="{DFA17B63-2B1F-7249-8248-00019443D38B}"/>
              </a:ext>
            </a:extLst>
          </p:cNvPr>
          <p:cNvSpPr/>
          <p:nvPr/>
        </p:nvSpPr>
        <p:spPr>
          <a:xfrm>
            <a:off x="0" y="0"/>
            <a:ext cx="9144000" cy="514252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76800" y="1139411"/>
            <a:ext cx="4038600" cy="3429000"/>
          </a:xfrm>
        </p:spPr>
        <p:txBody>
          <a:bodyPr>
            <a:normAutofit/>
          </a:bodyPr>
          <a:lstStyle/>
          <a:p>
            <a:pPr>
              <a:buClr>
                <a:schemeClr val="accent3"/>
              </a:buClr>
            </a:pPr>
            <a:r>
              <a:rPr lang="en-US" sz="2800" dirty="0">
                <a:effectLst>
                  <a:outerShdw blurRad="38100" dist="38100" dir="2700000" algn="tl">
                    <a:srgbClr val="000000">
                      <a:alpha val="43137"/>
                    </a:srgbClr>
                  </a:outerShdw>
                </a:effectLst>
              </a:rPr>
              <a:t>To Draw Men To Christ</a:t>
            </a:r>
          </a:p>
          <a:p>
            <a:pPr lvl="1">
              <a:buFont typeface="Courier New" panose="02070309020205020404" pitchFamily="49" charset="0"/>
              <a:buChar char="o"/>
            </a:pPr>
            <a:r>
              <a:rPr lang="en-US" sz="2800" dirty="0">
                <a:solidFill>
                  <a:schemeClr val="accent3"/>
                </a:solidFill>
                <a:effectLst>
                  <a:outerShdw blurRad="38100" dist="38100" dir="2700000" algn="tl">
                    <a:srgbClr val="000000">
                      <a:alpha val="43137"/>
                    </a:srgbClr>
                  </a:outerShdw>
                </a:effectLst>
              </a:rPr>
              <a:t>(Jn.6:44-45)</a:t>
            </a:r>
          </a:p>
          <a:p>
            <a:pPr>
              <a:buClr>
                <a:schemeClr val="accent3"/>
              </a:buClr>
            </a:pPr>
            <a:r>
              <a:rPr lang="en-US" sz="2800" dirty="0">
                <a:effectLst>
                  <a:outerShdw blurRad="38100" dist="38100" dir="2700000" algn="tl">
                    <a:srgbClr val="000000">
                      <a:alpha val="43137"/>
                    </a:srgbClr>
                  </a:outerShdw>
                </a:effectLst>
              </a:rPr>
              <a:t>To Save the Lost</a:t>
            </a:r>
          </a:p>
          <a:p>
            <a:pPr lvl="1">
              <a:buFont typeface="Courier New" panose="02070309020205020404" pitchFamily="49" charset="0"/>
              <a:buChar char="o"/>
            </a:pPr>
            <a:r>
              <a:rPr lang="en-US" sz="2800" dirty="0">
                <a:solidFill>
                  <a:schemeClr val="accent3"/>
                </a:solidFill>
                <a:effectLst>
                  <a:outerShdw blurRad="38100" dist="38100" dir="2700000" algn="tl">
                    <a:srgbClr val="000000">
                      <a:alpha val="43137"/>
                    </a:srgbClr>
                  </a:outerShdw>
                </a:effectLst>
              </a:rPr>
              <a:t>(Rom.1:16)</a:t>
            </a:r>
          </a:p>
          <a:p>
            <a:pPr>
              <a:buClr>
                <a:schemeClr val="accent3"/>
              </a:buClr>
            </a:pPr>
            <a:r>
              <a:rPr lang="en-US" sz="2800" dirty="0">
                <a:effectLst>
                  <a:outerShdw blurRad="38100" dist="38100" dir="2700000" algn="tl">
                    <a:srgbClr val="000000">
                      <a:alpha val="43137"/>
                    </a:srgbClr>
                  </a:outerShdw>
                </a:effectLst>
              </a:rPr>
              <a:t>To Edify The Saved</a:t>
            </a:r>
          </a:p>
          <a:p>
            <a:pPr lvl="1">
              <a:buFont typeface="Courier New" panose="02070309020205020404" pitchFamily="49" charset="0"/>
              <a:buChar char="o"/>
            </a:pPr>
            <a:r>
              <a:rPr lang="en-US" sz="2800" dirty="0">
                <a:solidFill>
                  <a:schemeClr val="accent3"/>
                </a:solidFill>
                <a:effectLst>
                  <a:outerShdw blurRad="38100" dist="38100" dir="2700000" algn="tl">
                    <a:srgbClr val="000000">
                      <a:alpha val="43137"/>
                    </a:srgbClr>
                  </a:outerShdw>
                </a:effectLst>
              </a:rPr>
              <a:t>(Acts 20:32)</a:t>
            </a:r>
          </a:p>
        </p:txBody>
      </p:sp>
      <p:sp>
        <p:nvSpPr>
          <p:cNvPr id="2" name="Title 1"/>
          <p:cNvSpPr>
            <a:spLocks noGrp="1"/>
          </p:cNvSpPr>
          <p:nvPr>
            <p:ph type="title"/>
          </p:nvPr>
        </p:nvSpPr>
        <p:spPr/>
        <p:txBody>
          <a:bodyPr>
            <a:normAutofit/>
          </a:bodyPr>
          <a:lstStyle/>
          <a:p>
            <a:r>
              <a:rPr lang="en-US" sz="4800" dirty="0"/>
              <a:t>God’s Word Is Sufficient…</a:t>
            </a:r>
          </a:p>
        </p:txBody>
      </p:sp>
      <p:cxnSp>
        <p:nvCxnSpPr>
          <p:cNvPr id="4" name="Straight Connector 3"/>
          <p:cNvCxnSpPr>
            <a:cxnSpLocks/>
          </p:cNvCxnSpPr>
          <p:nvPr/>
        </p:nvCxnSpPr>
        <p:spPr>
          <a:xfrm>
            <a:off x="609600" y="971550"/>
            <a:ext cx="6477000" cy="0"/>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69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72520F-956B-E041-8524-090A04A5B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
            <a:ext cx="9144000" cy="5142523"/>
          </a:xfrm>
          <a:prstGeom prst="rect">
            <a:avLst/>
          </a:prstGeom>
        </p:spPr>
      </p:pic>
      <p:sp>
        <p:nvSpPr>
          <p:cNvPr id="7" name="Rectangle 6">
            <a:extLst>
              <a:ext uri="{FF2B5EF4-FFF2-40B4-BE49-F238E27FC236}">
                <a16:creationId xmlns:a16="http://schemas.microsoft.com/office/drawing/2014/main" id="{5746C283-4975-014B-8F8B-69554A37FAF7}"/>
              </a:ext>
            </a:extLst>
          </p:cNvPr>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410200" y="1733550"/>
            <a:ext cx="3276600" cy="2838450"/>
          </a:xfrm>
        </p:spPr>
        <p:txBody>
          <a:bodyPr>
            <a:normAutofit/>
          </a:bodyPr>
          <a:lstStyle/>
          <a:p>
            <a:r>
              <a:rPr lang="en-US" sz="2800" dirty="0">
                <a:effectLst>
                  <a:outerShdw blurRad="38100" dist="38100" dir="2700000" algn="tl">
                    <a:srgbClr val="000000">
                      <a:alpha val="43137"/>
                    </a:srgbClr>
                  </a:outerShdw>
                </a:effectLst>
              </a:rPr>
              <a:t>Some are not spiritually minded </a:t>
            </a:r>
            <a:r>
              <a:rPr lang="en-US" sz="2800" dirty="0">
                <a:solidFill>
                  <a:schemeClr val="accent3"/>
                </a:solidFill>
                <a:effectLst>
                  <a:outerShdw blurRad="38100" dist="38100" dir="2700000" algn="tl">
                    <a:srgbClr val="000000">
                      <a:alpha val="43137"/>
                    </a:srgbClr>
                  </a:outerShdw>
                </a:effectLst>
              </a:rPr>
              <a:t>(Rom.8:5-7)</a:t>
            </a:r>
          </a:p>
          <a:p>
            <a:r>
              <a:rPr lang="en-US" sz="2800" dirty="0">
                <a:effectLst>
                  <a:outerShdw blurRad="38100" dist="38100" dir="2700000" algn="tl">
                    <a:srgbClr val="000000">
                      <a:alpha val="43137"/>
                    </a:srgbClr>
                  </a:outerShdw>
                </a:effectLst>
              </a:rPr>
              <a:t>Some don’t love the Truth </a:t>
            </a:r>
            <a:r>
              <a:rPr lang="en-US" sz="2800" dirty="0">
                <a:solidFill>
                  <a:schemeClr val="accent3"/>
                </a:solidFill>
                <a:effectLst>
                  <a:outerShdw blurRad="38100" dist="38100" dir="2700000" algn="tl">
                    <a:srgbClr val="000000">
                      <a:alpha val="43137"/>
                    </a:srgbClr>
                  </a:outerShdw>
                </a:effectLst>
              </a:rPr>
              <a:t>(2Thess.2:10-11)</a:t>
            </a:r>
          </a:p>
        </p:txBody>
      </p:sp>
      <p:sp>
        <p:nvSpPr>
          <p:cNvPr id="2" name="Title 1"/>
          <p:cNvSpPr>
            <a:spLocks noGrp="1"/>
          </p:cNvSpPr>
          <p:nvPr>
            <p:ph type="title"/>
          </p:nvPr>
        </p:nvSpPr>
        <p:spPr>
          <a:xfrm>
            <a:off x="2590800" y="-1"/>
            <a:ext cx="6096000" cy="1618273"/>
          </a:xfrm>
        </p:spPr>
        <p:txBody>
          <a:bodyPr>
            <a:normAutofit/>
          </a:bodyPr>
          <a:lstStyle/>
          <a:p>
            <a:r>
              <a:rPr lang="en-US" sz="4400" dirty="0"/>
              <a:t>Why Doesn’t God’s Word Draw More People?</a:t>
            </a:r>
          </a:p>
        </p:txBody>
      </p:sp>
      <p:cxnSp>
        <p:nvCxnSpPr>
          <p:cNvPr id="8" name="Straight Connector 7">
            <a:extLst>
              <a:ext uri="{FF2B5EF4-FFF2-40B4-BE49-F238E27FC236}">
                <a16:creationId xmlns:a16="http://schemas.microsoft.com/office/drawing/2014/main" id="{1B367B31-2E02-094E-A218-E57D43929251}"/>
              </a:ext>
            </a:extLst>
          </p:cNvPr>
          <p:cNvCxnSpPr>
            <a:cxnSpLocks/>
          </p:cNvCxnSpPr>
          <p:nvPr/>
        </p:nvCxnSpPr>
        <p:spPr>
          <a:xfrm>
            <a:off x="2667000" y="1624031"/>
            <a:ext cx="5867400" cy="0"/>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240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72520F-956B-E041-8524-090A04A5B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
            <a:ext cx="9144000" cy="5142523"/>
          </a:xfrm>
          <a:prstGeom prst="rect">
            <a:avLst/>
          </a:prstGeom>
        </p:spPr>
      </p:pic>
      <p:sp>
        <p:nvSpPr>
          <p:cNvPr id="7" name="Rectangle 6">
            <a:extLst>
              <a:ext uri="{FF2B5EF4-FFF2-40B4-BE49-F238E27FC236}">
                <a16:creationId xmlns:a16="http://schemas.microsoft.com/office/drawing/2014/main" id="{5746C283-4975-014B-8F8B-69554A37FAF7}"/>
              </a:ext>
            </a:extLst>
          </p:cNvPr>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410200" y="1733549"/>
            <a:ext cx="3581400" cy="3047997"/>
          </a:xfrm>
        </p:spPr>
        <p:txBody>
          <a:bodyPr>
            <a:normAutofit/>
          </a:bodyPr>
          <a:lstStyle/>
          <a:p>
            <a:r>
              <a:rPr lang="en-US" sz="2800" dirty="0">
                <a:effectLst>
                  <a:outerShdw blurRad="38100" dist="38100" dir="2700000" algn="tl">
                    <a:srgbClr val="000000">
                      <a:alpha val="43137"/>
                    </a:srgbClr>
                  </a:outerShdw>
                </a:effectLst>
              </a:rPr>
              <a:t>Some are not willing to do His will </a:t>
            </a:r>
            <a:r>
              <a:rPr lang="en-US" sz="2800" dirty="0">
                <a:solidFill>
                  <a:schemeClr val="accent3"/>
                </a:solidFill>
                <a:effectLst>
                  <a:outerShdw blurRad="38100" dist="38100" dir="2700000" algn="tl">
                    <a:srgbClr val="000000">
                      <a:alpha val="43137"/>
                    </a:srgbClr>
                  </a:outerShdw>
                </a:effectLst>
              </a:rPr>
              <a:t>(Jn.7:17)</a:t>
            </a:r>
          </a:p>
          <a:p>
            <a:r>
              <a:rPr lang="en-US" sz="2800" dirty="0">
                <a:effectLst>
                  <a:outerShdw blurRad="38100" dist="38100" dir="2700000" algn="tl">
                    <a:srgbClr val="000000">
                      <a:alpha val="43137"/>
                    </a:srgbClr>
                  </a:outerShdw>
                </a:effectLst>
              </a:rPr>
              <a:t>Some are not willing to abide in His Word </a:t>
            </a:r>
            <a:r>
              <a:rPr lang="en-US" sz="2800" dirty="0">
                <a:solidFill>
                  <a:schemeClr val="accent3"/>
                </a:solidFill>
                <a:effectLst>
                  <a:outerShdw blurRad="38100" dist="38100" dir="2700000" algn="tl">
                    <a:srgbClr val="000000">
                      <a:alpha val="43137"/>
                    </a:srgbClr>
                  </a:outerShdw>
                </a:effectLst>
              </a:rPr>
              <a:t>(Jn.8:31-32)</a:t>
            </a:r>
          </a:p>
        </p:txBody>
      </p:sp>
      <p:sp>
        <p:nvSpPr>
          <p:cNvPr id="2" name="Title 1"/>
          <p:cNvSpPr>
            <a:spLocks noGrp="1"/>
          </p:cNvSpPr>
          <p:nvPr>
            <p:ph type="title"/>
          </p:nvPr>
        </p:nvSpPr>
        <p:spPr>
          <a:xfrm>
            <a:off x="2590800" y="-1"/>
            <a:ext cx="6096000" cy="1618273"/>
          </a:xfrm>
        </p:spPr>
        <p:txBody>
          <a:bodyPr>
            <a:normAutofit/>
          </a:bodyPr>
          <a:lstStyle/>
          <a:p>
            <a:r>
              <a:rPr lang="en-US" sz="4400" dirty="0"/>
              <a:t>Why Doesn’t God’s Word Draw More People?</a:t>
            </a:r>
          </a:p>
        </p:txBody>
      </p:sp>
      <p:cxnSp>
        <p:nvCxnSpPr>
          <p:cNvPr id="8" name="Straight Connector 7">
            <a:extLst>
              <a:ext uri="{FF2B5EF4-FFF2-40B4-BE49-F238E27FC236}">
                <a16:creationId xmlns:a16="http://schemas.microsoft.com/office/drawing/2014/main" id="{1B367B31-2E02-094E-A218-E57D43929251}"/>
              </a:ext>
            </a:extLst>
          </p:cNvPr>
          <p:cNvCxnSpPr>
            <a:cxnSpLocks/>
          </p:cNvCxnSpPr>
          <p:nvPr/>
        </p:nvCxnSpPr>
        <p:spPr>
          <a:xfrm>
            <a:off x="2667000" y="1624031"/>
            <a:ext cx="5867400" cy="0"/>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11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72520F-956B-E041-8524-090A04A5B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
            <a:ext cx="9144000" cy="5142523"/>
          </a:xfrm>
          <a:prstGeom prst="rect">
            <a:avLst/>
          </a:prstGeom>
        </p:spPr>
      </p:pic>
      <p:sp>
        <p:nvSpPr>
          <p:cNvPr id="7" name="Rectangle 6">
            <a:extLst>
              <a:ext uri="{FF2B5EF4-FFF2-40B4-BE49-F238E27FC236}">
                <a16:creationId xmlns:a16="http://schemas.microsoft.com/office/drawing/2014/main" id="{5746C283-4975-014B-8F8B-69554A37FAF7}"/>
              </a:ext>
            </a:extLst>
          </p:cNvPr>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410200" y="1733550"/>
            <a:ext cx="3276600" cy="2838450"/>
          </a:xfrm>
        </p:spPr>
        <p:txBody>
          <a:bodyPr>
            <a:normAutofit/>
          </a:bodyPr>
          <a:lstStyle/>
          <a:p>
            <a:r>
              <a:rPr lang="en-US" sz="2800" dirty="0">
                <a:effectLst>
                  <a:outerShdw blurRad="50800" dist="38100" dir="2700000" algn="tl" rotWithShape="0">
                    <a:prstClr val="black">
                      <a:alpha val="40000"/>
                    </a:prstClr>
                  </a:outerShdw>
                </a:effectLst>
              </a:rPr>
              <a:t>God’s Word accomplishes what He intends </a:t>
            </a:r>
            <a:r>
              <a:rPr lang="en-US" sz="2800" dirty="0">
                <a:solidFill>
                  <a:schemeClr val="accent3"/>
                </a:solidFill>
                <a:effectLst>
                  <a:outerShdw blurRad="50800" dist="38100" dir="2700000" algn="tl" rotWithShape="0">
                    <a:prstClr val="black">
                      <a:alpha val="40000"/>
                    </a:prstClr>
                  </a:outerShdw>
                </a:effectLst>
              </a:rPr>
              <a:t>(Matt.11:25-26)</a:t>
            </a:r>
          </a:p>
        </p:txBody>
      </p:sp>
      <p:sp>
        <p:nvSpPr>
          <p:cNvPr id="2" name="Title 1"/>
          <p:cNvSpPr>
            <a:spLocks noGrp="1"/>
          </p:cNvSpPr>
          <p:nvPr>
            <p:ph type="title"/>
          </p:nvPr>
        </p:nvSpPr>
        <p:spPr>
          <a:xfrm>
            <a:off x="2590800" y="-1"/>
            <a:ext cx="6096000" cy="1618273"/>
          </a:xfrm>
        </p:spPr>
        <p:txBody>
          <a:bodyPr>
            <a:normAutofit/>
          </a:bodyPr>
          <a:lstStyle/>
          <a:p>
            <a:r>
              <a:rPr lang="en-US" sz="4400" dirty="0"/>
              <a:t>Why Doesn’t God’s Word Draw More People?</a:t>
            </a:r>
          </a:p>
        </p:txBody>
      </p:sp>
      <p:cxnSp>
        <p:nvCxnSpPr>
          <p:cNvPr id="8" name="Straight Connector 7">
            <a:extLst>
              <a:ext uri="{FF2B5EF4-FFF2-40B4-BE49-F238E27FC236}">
                <a16:creationId xmlns:a16="http://schemas.microsoft.com/office/drawing/2014/main" id="{1B367B31-2E02-094E-A218-E57D43929251}"/>
              </a:ext>
            </a:extLst>
          </p:cNvPr>
          <p:cNvCxnSpPr>
            <a:cxnSpLocks/>
          </p:cNvCxnSpPr>
          <p:nvPr/>
        </p:nvCxnSpPr>
        <p:spPr>
          <a:xfrm>
            <a:off x="2667000" y="1624031"/>
            <a:ext cx="5867400" cy="0"/>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46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72520F-956B-E041-8524-090A04A5B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
            <a:ext cx="9144000" cy="5142523"/>
          </a:xfrm>
          <a:prstGeom prst="rect">
            <a:avLst/>
          </a:prstGeom>
        </p:spPr>
      </p:pic>
      <p:sp>
        <p:nvSpPr>
          <p:cNvPr id="7" name="Rectangle 6">
            <a:extLst>
              <a:ext uri="{FF2B5EF4-FFF2-40B4-BE49-F238E27FC236}">
                <a16:creationId xmlns:a16="http://schemas.microsoft.com/office/drawing/2014/main" id="{5746C283-4975-014B-8F8B-69554A37FAF7}"/>
              </a:ext>
            </a:extLst>
          </p:cNvPr>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410200" y="1733550"/>
            <a:ext cx="3276600" cy="2838450"/>
          </a:xfrm>
        </p:spPr>
        <p:txBody>
          <a:bodyPr>
            <a:normAutofit/>
          </a:bodyPr>
          <a:lstStyle/>
          <a:p>
            <a:r>
              <a:rPr lang="en-US" sz="2800" dirty="0">
                <a:effectLst>
                  <a:outerShdw blurRad="38100" dist="38100" dir="2700000" algn="tl">
                    <a:srgbClr val="000000">
                      <a:alpha val="43137"/>
                    </a:srgbClr>
                  </a:outerShdw>
                </a:effectLst>
              </a:rPr>
              <a:t>Many are trying to “help” God accomplish something that He never intended…</a:t>
            </a:r>
            <a:endParaRPr lang="en-US" sz="2800" dirty="0">
              <a:solidFill>
                <a:schemeClr val="accent3"/>
              </a:solidFill>
              <a:effectLst>
                <a:outerShdw blurRad="50800" dist="38100" dir="2700000" algn="tl" rotWithShape="0">
                  <a:prstClr val="black">
                    <a:alpha val="40000"/>
                  </a:prstClr>
                </a:outerShdw>
              </a:effectLst>
            </a:endParaRPr>
          </a:p>
        </p:txBody>
      </p:sp>
      <p:sp>
        <p:nvSpPr>
          <p:cNvPr id="2" name="Title 1"/>
          <p:cNvSpPr>
            <a:spLocks noGrp="1"/>
          </p:cNvSpPr>
          <p:nvPr>
            <p:ph type="title"/>
          </p:nvPr>
        </p:nvSpPr>
        <p:spPr>
          <a:xfrm>
            <a:off x="2590800" y="-1"/>
            <a:ext cx="6096000" cy="1618273"/>
          </a:xfrm>
        </p:spPr>
        <p:txBody>
          <a:bodyPr>
            <a:normAutofit/>
          </a:bodyPr>
          <a:lstStyle/>
          <a:p>
            <a:r>
              <a:rPr lang="en-US" sz="4400" dirty="0"/>
              <a:t>Why Doesn’t God’s Word Draw More People?</a:t>
            </a:r>
          </a:p>
        </p:txBody>
      </p:sp>
      <p:cxnSp>
        <p:nvCxnSpPr>
          <p:cNvPr id="8" name="Straight Connector 7">
            <a:extLst>
              <a:ext uri="{FF2B5EF4-FFF2-40B4-BE49-F238E27FC236}">
                <a16:creationId xmlns:a16="http://schemas.microsoft.com/office/drawing/2014/main" id="{1B367B31-2E02-094E-A218-E57D43929251}"/>
              </a:ext>
            </a:extLst>
          </p:cNvPr>
          <p:cNvCxnSpPr>
            <a:cxnSpLocks/>
          </p:cNvCxnSpPr>
          <p:nvPr/>
        </p:nvCxnSpPr>
        <p:spPr>
          <a:xfrm>
            <a:off x="2667000" y="1624031"/>
            <a:ext cx="5867400" cy="0"/>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42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A rocky beach next to a body of water&#10;&#10;Description automatically generated">
            <a:extLst>
              <a:ext uri="{FF2B5EF4-FFF2-40B4-BE49-F238E27FC236}">
                <a16:creationId xmlns:a16="http://schemas.microsoft.com/office/drawing/2014/main" id="{D04AC3EF-3810-D75E-02CB-99EF4ABE3341}"/>
              </a:ext>
            </a:extLst>
          </p:cNvPr>
          <p:cNvPicPr>
            <a:picLocks noChangeAspect="1"/>
          </p:cNvPicPr>
          <p:nvPr/>
        </p:nvPicPr>
        <p:blipFill rotWithShape="1">
          <a:blip r:embed="rId2"/>
          <a:srcRect r="11111"/>
          <a:stretch/>
        </p:blipFill>
        <p:spPr>
          <a:xfrm>
            <a:off x="2286000" y="0"/>
            <a:ext cx="6858000" cy="5143500"/>
          </a:xfrm>
          <a:prstGeom prst="rect">
            <a:avLst/>
          </a:prstGeom>
        </p:spPr>
      </p:pic>
      <p:sp>
        <p:nvSpPr>
          <p:cNvPr id="8" name="Rectangle 7">
            <a:extLst>
              <a:ext uri="{FF2B5EF4-FFF2-40B4-BE49-F238E27FC236}">
                <a16:creationId xmlns:a16="http://schemas.microsoft.com/office/drawing/2014/main" id="{23257228-58F5-B205-1ADA-CB31C2F13879}"/>
              </a:ext>
            </a:extLst>
          </p:cNvPr>
          <p:cNvSpPr/>
          <p:nvPr/>
        </p:nvSpPr>
        <p:spPr>
          <a:xfrm>
            <a:off x="0" y="0"/>
            <a:ext cx="9144000" cy="5143500"/>
          </a:xfrm>
          <a:prstGeom prst="rect">
            <a:avLst/>
          </a:prstGeom>
          <a:gradFill flip="none" rotWithShape="1">
            <a:gsLst>
              <a:gs pos="40000">
                <a:schemeClr val="bg1">
                  <a:alpha val="0"/>
                </a:schemeClr>
              </a:gs>
              <a:gs pos="68000">
                <a:schemeClr val="bg1"/>
              </a:gs>
              <a:gs pos="100000">
                <a:schemeClr val="bg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F0E595D-FAC8-34EB-5E1C-413FC94C48C9}"/>
              </a:ext>
            </a:extLst>
          </p:cNvPr>
          <p:cNvSpPr>
            <a:spLocks noGrp="1"/>
          </p:cNvSpPr>
          <p:nvPr>
            <p:ph idx="1"/>
          </p:nvPr>
        </p:nvSpPr>
        <p:spPr>
          <a:xfrm>
            <a:off x="457200" y="1143000"/>
            <a:ext cx="4114800" cy="3429000"/>
          </a:xfrm>
        </p:spPr>
        <p:txBody>
          <a:bodyPr>
            <a:normAutofit/>
          </a:bodyPr>
          <a:lstStyle/>
          <a:p>
            <a:pPr marL="0" indent="0">
              <a:buNone/>
            </a:pPr>
            <a:r>
              <a:rPr lang="en-US" sz="2400" baseline="30000" dirty="0"/>
              <a:t>19</a:t>
            </a:r>
            <a:r>
              <a:rPr lang="en-US" sz="2400" dirty="0"/>
              <a:t> "There was a certain rich man who was clothed in purple and fine linen and fared sumptuously every day. </a:t>
            </a:r>
          </a:p>
        </p:txBody>
      </p:sp>
      <p:sp>
        <p:nvSpPr>
          <p:cNvPr id="3" name="Title 2">
            <a:extLst>
              <a:ext uri="{FF2B5EF4-FFF2-40B4-BE49-F238E27FC236}">
                <a16:creationId xmlns:a16="http://schemas.microsoft.com/office/drawing/2014/main" id="{B15E7D00-E72A-8A6F-B4CF-FFBD4254A638}"/>
              </a:ext>
            </a:extLst>
          </p:cNvPr>
          <p:cNvSpPr>
            <a:spLocks noGrp="1"/>
          </p:cNvSpPr>
          <p:nvPr>
            <p:ph type="title"/>
          </p:nvPr>
        </p:nvSpPr>
        <p:spPr/>
        <p:txBody>
          <a:bodyPr/>
          <a:lstStyle/>
          <a:p>
            <a:r>
              <a:rPr lang="en-US" dirty="0"/>
              <a:t>Luke 16:19-31</a:t>
            </a:r>
          </a:p>
        </p:txBody>
      </p:sp>
      <p:cxnSp>
        <p:nvCxnSpPr>
          <p:cNvPr id="9" name="Straight Connector 8">
            <a:extLst>
              <a:ext uri="{FF2B5EF4-FFF2-40B4-BE49-F238E27FC236}">
                <a16:creationId xmlns:a16="http://schemas.microsoft.com/office/drawing/2014/main" id="{270BBC33-22A8-31AF-9A34-6252BDBDA8EB}"/>
              </a:ext>
            </a:extLst>
          </p:cNvPr>
          <p:cNvCxnSpPr>
            <a:cxnSpLocks/>
          </p:cNvCxnSpPr>
          <p:nvPr/>
        </p:nvCxnSpPr>
        <p:spPr>
          <a:xfrm>
            <a:off x="533400" y="1046284"/>
            <a:ext cx="2895600" cy="0"/>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172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72520F-956B-E041-8524-090A04A5B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
            <a:ext cx="9144000" cy="5142523"/>
          </a:xfrm>
          <a:prstGeom prst="rect">
            <a:avLst/>
          </a:prstGeom>
        </p:spPr>
      </p:pic>
      <p:sp>
        <p:nvSpPr>
          <p:cNvPr id="7" name="Rectangle 6">
            <a:extLst>
              <a:ext uri="{FF2B5EF4-FFF2-40B4-BE49-F238E27FC236}">
                <a16:creationId xmlns:a16="http://schemas.microsoft.com/office/drawing/2014/main" id="{5746C283-4975-014B-8F8B-69554A37FAF7}"/>
              </a:ext>
            </a:extLst>
          </p:cNvPr>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410200" y="1733549"/>
            <a:ext cx="3581400" cy="3124199"/>
          </a:xfrm>
        </p:spPr>
        <p:txBody>
          <a:bodyPr>
            <a:normAutofit/>
          </a:bodyPr>
          <a:lstStyle/>
          <a:p>
            <a:r>
              <a:rPr lang="en-US" sz="2800" dirty="0">
                <a:effectLst>
                  <a:outerShdw blurRad="38100" dist="38100" dir="2700000" algn="tl">
                    <a:srgbClr val="000000">
                      <a:alpha val="43137"/>
                    </a:srgbClr>
                  </a:outerShdw>
                </a:effectLst>
              </a:rPr>
              <a:t>Sensationalism</a:t>
            </a:r>
          </a:p>
          <a:p>
            <a:pPr lvl="1"/>
            <a:r>
              <a:rPr lang="en-US" sz="2600" dirty="0">
                <a:solidFill>
                  <a:schemeClr val="accent3"/>
                </a:solidFill>
                <a:effectLst>
                  <a:outerShdw blurRad="38100" dist="38100" dir="2700000" algn="tl">
                    <a:srgbClr val="000000">
                      <a:alpha val="43137"/>
                    </a:srgbClr>
                  </a:outerShdw>
                </a:effectLst>
              </a:rPr>
              <a:t>(Lk.16:30)</a:t>
            </a:r>
          </a:p>
          <a:p>
            <a:pPr lvl="1"/>
            <a:r>
              <a:rPr lang="en-US" sz="2600" dirty="0">
                <a:solidFill>
                  <a:schemeClr val="accent3"/>
                </a:solidFill>
                <a:effectLst>
                  <a:outerShdw blurRad="38100" dist="38100" dir="2700000" algn="tl">
                    <a:srgbClr val="000000">
                      <a:alpha val="43137"/>
                    </a:srgbClr>
                  </a:outerShdw>
                </a:effectLst>
              </a:rPr>
              <a:t>(1Cor.1:22)</a:t>
            </a:r>
          </a:p>
          <a:p>
            <a:r>
              <a:rPr lang="en-US" sz="2800" dirty="0">
                <a:effectLst>
                  <a:outerShdw blurRad="38100" dist="38100" dir="2700000" algn="tl">
                    <a:srgbClr val="000000">
                      <a:alpha val="43137"/>
                    </a:srgbClr>
                  </a:outerShdw>
                </a:effectLst>
              </a:rPr>
              <a:t>Dynamic Speakers</a:t>
            </a:r>
          </a:p>
          <a:p>
            <a:pPr lvl="1"/>
            <a:r>
              <a:rPr lang="en-US" sz="2600" dirty="0">
                <a:solidFill>
                  <a:schemeClr val="accent3"/>
                </a:solidFill>
                <a:effectLst>
                  <a:outerShdw blurRad="38100" dist="38100" dir="2700000" algn="tl">
                    <a:srgbClr val="000000">
                      <a:alpha val="43137"/>
                    </a:srgbClr>
                  </a:outerShdw>
                </a:effectLst>
              </a:rPr>
              <a:t>(1Cor.2:1-5)</a:t>
            </a:r>
          </a:p>
          <a:p>
            <a:r>
              <a:rPr lang="en-US" sz="2800" dirty="0">
                <a:effectLst>
                  <a:outerShdw blurRad="38100" dist="38100" dir="2700000" algn="tl">
                    <a:srgbClr val="000000">
                      <a:alpha val="43137"/>
                    </a:srgbClr>
                  </a:outerShdw>
                </a:effectLst>
              </a:rPr>
              <a:t>Changes in Worship</a:t>
            </a:r>
            <a:endParaRPr lang="en-US" sz="2800" dirty="0">
              <a:effectLst>
                <a:outerShdw blurRad="50800" dist="38100" dir="2700000" algn="tl" rotWithShape="0">
                  <a:prstClr val="black">
                    <a:alpha val="40000"/>
                  </a:prstClr>
                </a:outerShdw>
              </a:effectLst>
            </a:endParaRPr>
          </a:p>
        </p:txBody>
      </p:sp>
      <p:sp>
        <p:nvSpPr>
          <p:cNvPr id="2" name="Title 1"/>
          <p:cNvSpPr>
            <a:spLocks noGrp="1"/>
          </p:cNvSpPr>
          <p:nvPr>
            <p:ph type="title"/>
          </p:nvPr>
        </p:nvSpPr>
        <p:spPr>
          <a:xfrm>
            <a:off x="2590800" y="-1"/>
            <a:ext cx="6096000" cy="1618273"/>
          </a:xfrm>
        </p:spPr>
        <p:txBody>
          <a:bodyPr>
            <a:normAutofit fontScale="90000"/>
          </a:bodyPr>
          <a:lstStyle/>
          <a:p>
            <a:r>
              <a:rPr lang="en-US" sz="4400" dirty="0"/>
              <a:t>Trying to Draw the Carnally Minded With Carnal Things</a:t>
            </a:r>
          </a:p>
        </p:txBody>
      </p:sp>
      <p:cxnSp>
        <p:nvCxnSpPr>
          <p:cNvPr id="8" name="Straight Connector 7">
            <a:extLst>
              <a:ext uri="{FF2B5EF4-FFF2-40B4-BE49-F238E27FC236}">
                <a16:creationId xmlns:a16="http://schemas.microsoft.com/office/drawing/2014/main" id="{1B367B31-2E02-094E-A218-E57D43929251}"/>
              </a:ext>
            </a:extLst>
          </p:cNvPr>
          <p:cNvCxnSpPr>
            <a:cxnSpLocks/>
          </p:cNvCxnSpPr>
          <p:nvPr/>
        </p:nvCxnSpPr>
        <p:spPr>
          <a:xfrm>
            <a:off x="2667000" y="1624031"/>
            <a:ext cx="5867400" cy="0"/>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466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416D4B-2426-B949-ACBA-BC7A16A7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
            <a:ext cx="9144000" cy="5142523"/>
          </a:xfrm>
          <a:prstGeom prst="rect">
            <a:avLst/>
          </a:prstGeom>
        </p:spPr>
      </p:pic>
      <p:sp>
        <p:nvSpPr>
          <p:cNvPr id="7" name="Rectangle 6">
            <a:extLst>
              <a:ext uri="{FF2B5EF4-FFF2-40B4-BE49-F238E27FC236}">
                <a16:creationId xmlns:a16="http://schemas.microsoft.com/office/drawing/2014/main" id="{DFA17B63-2B1F-7249-8248-00019443D38B}"/>
              </a:ext>
            </a:extLst>
          </p:cNvPr>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76800" y="1139411"/>
            <a:ext cx="4038600" cy="3429000"/>
          </a:xfrm>
        </p:spPr>
        <p:txBody>
          <a:bodyPr>
            <a:normAutofit/>
          </a:bodyPr>
          <a:lstStyle/>
          <a:p>
            <a:pPr>
              <a:buClr>
                <a:schemeClr val="accent3"/>
              </a:buClr>
            </a:pPr>
            <a:r>
              <a:rPr lang="en-US" sz="2800" dirty="0">
                <a:effectLst>
                  <a:outerShdw blurRad="38100" dist="38100" dir="2700000" algn="tl">
                    <a:srgbClr val="000000">
                      <a:alpha val="43137"/>
                    </a:srgbClr>
                  </a:outerShdw>
                </a:effectLst>
              </a:rPr>
              <a:t>To Draw Men To Christ</a:t>
            </a:r>
          </a:p>
          <a:p>
            <a:pPr lvl="1">
              <a:buFont typeface="Courier New" panose="02070309020205020404" pitchFamily="49" charset="0"/>
              <a:buChar char="o"/>
            </a:pPr>
            <a:r>
              <a:rPr lang="en-US" sz="2800" dirty="0">
                <a:solidFill>
                  <a:schemeClr val="accent3"/>
                </a:solidFill>
                <a:effectLst>
                  <a:outerShdw blurRad="38100" dist="38100" dir="2700000" algn="tl">
                    <a:srgbClr val="000000">
                      <a:alpha val="43137"/>
                    </a:srgbClr>
                  </a:outerShdw>
                </a:effectLst>
              </a:rPr>
              <a:t>(Jn.6:44-45)</a:t>
            </a:r>
          </a:p>
          <a:p>
            <a:pPr>
              <a:buClr>
                <a:schemeClr val="accent3"/>
              </a:buClr>
            </a:pPr>
            <a:r>
              <a:rPr lang="en-US" sz="2800" dirty="0">
                <a:effectLst>
                  <a:outerShdw blurRad="38100" dist="38100" dir="2700000" algn="tl">
                    <a:srgbClr val="000000">
                      <a:alpha val="43137"/>
                    </a:srgbClr>
                  </a:outerShdw>
                </a:effectLst>
              </a:rPr>
              <a:t>To Save the Lost</a:t>
            </a:r>
          </a:p>
          <a:p>
            <a:pPr lvl="1">
              <a:buFont typeface="Courier New" panose="02070309020205020404" pitchFamily="49" charset="0"/>
              <a:buChar char="o"/>
            </a:pPr>
            <a:r>
              <a:rPr lang="en-US" sz="2800" dirty="0">
                <a:solidFill>
                  <a:schemeClr val="accent3"/>
                </a:solidFill>
                <a:effectLst>
                  <a:outerShdw blurRad="38100" dist="38100" dir="2700000" algn="tl">
                    <a:srgbClr val="000000">
                      <a:alpha val="43137"/>
                    </a:srgbClr>
                  </a:outerShdw>
                </a:effectLst>
              </a:rPr>
              <a:t>(Rom.1:16)</a:t>
            </a:r>
          </a:p>
          <a:p>
            <a:pPr>
              <a:buClr>
                <a:schemeClr val="accent3"/>
              </a:buClr>
            </a:pPr>
            <a:r>
              <a:rPr lang="en-US" sz="2800" dirty="0">
                <a:effectLst>
                  <a:outerShdw blurRad="38100" dist="38100" dir="2700000" algn="tl">
                    <a:srgbClr val="000000">
                      <a:alpha val="43137"/>
                    </a:srgbClr>
                  </a:outerShdw>
                </a:effectLst>
              </a:rPr>
              <a:t>To Edify The Saved</a:t>
            </a:r>
          </a:p>
          <a:p>
            <a:pPr lvl="1">
              <a:buFont typeface="Courier New" panose="02070309020205020404" pitchFamily="49" charset="0"/>
              <a:buChar char="o"/>
            </a:pPr>
            <a:r>
              <a:rPr lang="en-US" sz="2800" dirty="0">
                <a:solidFill>
                  <a:schemeClr val="accent3"/>
                </a:solidFill>
                <a:effectLst>
                  <a:outerShdw blurRad="38100" dist="38100" dir="2700000" algn="tl">
                    <a:srgbClr val="000000">
                      <a:alpha val="43137"/>
                    </a:srgbClr>
                  </a:outerShdw>
                </a:effectLst>
              </a:rPr>
              <a:t>(Acts 20:32)</a:t>
            </a:r>
          </a:p>
        </p:txBody>
      </p:sp>
      <p:sp>
        <p:nvSpPr>
          <p:cNvPr id="2" name="Title 1"/>
          <p:cNvSpPr>
            <a:spLocks noGrp="1"/>
          </p:cNvSpPr>
          <p:nvPr>
            <p:ph type="title"/>
          </p:nvPr>
        </p:nvSpPr>
        <p:spPr/>
        <p:txBody>
          <a:bodyPr>
            <a:normAutofit/>
          </a:bodyPr>
          <a:lstStyle/>
          <a:p>
            <a:r>
              <a:rPr lang="en-US" sz="4800" dirty="0"/>
              <a:t>God’s Word Is Sufficient…</a:t>
            </a:r>
          </a:p>
        </p:txBody>
      </p:sp>
      <p:cxnSp>
        <p:nvCxnSpPr>
          <p:cNvPr id="4" name="Straight Connector 3"/>
          <p:cNvCxnSpPr>
            <a:cxnSpLocks/>
          </p:cNvCxnSpPr>
          <p:nvPr/>
        </p:nvCxnSpPr>
        <p:spPr>
          <a:xfrm>
            <a:off x="609600" y="971550"/>
            <a:ext cx="6477000" cy="0"/>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644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72520F-956B-E041-8524-090A04A5B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
            <a:ext cx="9144000" cy="5142523"/>
          </a:xfrm>
          <a:prstGeom prst="rect">
            <a:avLst/>
          </a:prstGeom>
        </p:spPr>
      </p:pic>
      <p:sp>
        <p:nvSpPr>
          <p:cNvPr id="7" name="Rectangle 6">
            <a:extLst>
              <a:ext uri="{FF2B5EF4-FFF2-40B4-BE49-F238E27FC236}">
                <a16:creationId xmlns:a16="http://schemas.microsoft.com/office/drawing/2014/main" id="{5746C283-4975-014B-8F8B-69554A37FAF7}"/>
              </a:ext>
            </a:extLst>
          </p:cNvPr>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410200" y="1624027"/>
            <a:ext cx="3581400" cy="3233722"/>
          </a:xfrm>
        </p:spPr>
        <p:txBody>
          <a:bodyPr>
            <a:normAutofit fontScale="92500" lnSpcReduction="20000"/>
          </a:bodyPr>
          <a:lstStyle/>
          <a:p>
            <a:r>
              <a:rPr lang="en-US" sz="2800" dirty="0">
                <a:effectLst>
                  <a:outerShdw blurRad="50800" dist="38100" dir="2700000" algn="tl" rotWithShape="0">
                    <a:prstClr val="black">
                      <a:alpha val="40000"/>
                    </a:prstClr>
                  </a:outerShdw>
                </a:effectLst>
              </a:rPr>
              <a:t>So shall My word be that goes forth from My mouth; It shall not return to Me void, But it shall accomplish what I please, And it shall prosper in the thing for which I sent it.</a:t>
            </a:r>
          </a:p>
        </p:txBody>
      </p:sp>
      <p:sp>
        <p:nvSpPr>
          <p:cNvPr id="2" name="Title 1"/>
          <p:cNvSpPr>
            <a:spLocks noGrp="1"/>
          </p:cNvSpPr>
          <p:nvPr>
            <p:ph type="title"/>
          </p:nvPr>
        </p:nvSpPr>
        <p:spPr>
          <a:xfrm>
            <a:off x="2590800" y="285752"/>
            <a:ext cx="6096000" cy="1053010"/>
          </a:xfrm>
        </p:spPr>
        <p:txBody>
          <a:bodyPr>
            <a:normAutofit/>
          </a:bodyPr>
          <a:lstStyle/>
          <a:p>
            <a:pPr algn="r"/>
            <a:r>
              <a:rPr lang="en-US" sz="5400" dirty="0"/>
              <a:t>Isaiah 55:11</a:t>
            </a:r>
          </a:p>
        </p:txBody>
      </p:sp>
      <p:cxnSp>
        <p:nvCxnSpPr>
          <p:cNvPr id="8" name="Straight Connector 7">
            <a:extLst>
              <a:ext uri="{FF2B5EF4-FFF2-40B4-BE49-F238E27FC236}">
                <a16:creationId xmlns:a16="http://schemas.microsoft.com/office/drawing/2014/main" id="{1B367B31-2E02-094E-A218-E57D43929251}"/>
              </a:ext>
            </a:extLst>
          </p:cNvPr>
          <p:cNvCxnSpPr>
            <a:cxnSpLocks/>
          </p:cNvCxnSpPr>
          <p:nvPr/>
        </p:nvCxnSpPr>
        <p:spPr>
          <a:xfrm>
            <a:off x="5562600" y="1338762"/>
            <a:ext cx="3124200" cy="0"/>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097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B59CA3-453F-2A49-87AC-0AAFF450D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
            <a:ext cx="9144000" cy="5142523"/>
          </a:xfrm>
          <a:prstGeom prst="rect">
            <a:avLst/>
          </a:prstGeom>
        </p:spPr>
      </p:pic>
      <p:sp>
        <p:nvSpPr>
          <p:cNvPr id="6" name="Rectangle 5">
            <a:extLst>
              <a:ext uri="{FF2B5EF4-FFF2-40B4-BE49-F238E27FC236}">
                <a16:creationId xmlns:a16="http://schemas.microsoft.com/office/drawing/2014/main" id="{2BE09EB2-FA5B-374D-8415-99039888C404}"/>
              </a:ext>
            </a:extLst>
          </p:cNvPr>
          <p:cNvSpPr/>
          <p:nvPr/>
        </p:nvSpPr>
        <p:spPr>
          <a:xfrm>
            <a:off x="4267199" y="217807"/>
            <a:ext cx="4761663" cy="212534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19600" y="142046"/>
            <a:ext cx="4572000" cy="1818249"/>
          </a:xfrm>
        </p:spPr>
        <p:txBody>
          <a:bodyPr>
            <a:normAutofit/>
          </a:bodyPr>
          <a:lstStyle/>
          <a:p>
            <a:r>
              <a:rPr lang="en-US" sz="5400" dirty="0"/>
              <a:t>The Sufficiency </a:t>
            </a:r>
            <a:r>
              <a:rPr lang="en-US" dirty="0"/>
              <a:t>of</a:t>
            </a:r>
            <a:r>
              <a:rPr lang="en-US" sz="5400" dirty="0"/>
              <a:t> God’s Word</a:t>
            </a:r>
            <a:endParaRPr lang="en-US" sz="5400" dirty="0">
              <a:solidFill>
                <a:schemeClr val="tx2"/>
              </a:solidFill>
            </a:endParaRPr>
          </a:p>
        </p:txBody>
      </p:sp>
      <p:sp>
        <p:nvSpPr>
          <p:cNvPr id="7" name="Subtitle 6">
            <a:extLst>
              <a:ext uri="{FF2B5EF4-FFF2-40B4-BE49-F238E27FC236}">
                <a16:creationId xmlns:a16="http://schemas.microsoft.com/office/drawing/2014/main" id="{41CBAB45-9EBB-B94B-9282-8F650CEF40F4}"/>
              </a:ext>
            </a:extLst>
          </p:cNvPr>
          <p:cNvSpPr>
            <a:spLocks noGrp="1"/>
          </p:cNvSpPr>
          <p:nvPr>
            <p:ph type="subTitle" idx="1"/>
          </p:nvPr>
        </p:nvSpPr>
        <p:spPr>
          <a:xfrm>
            <a:off x="4362030" y="1807656"/>
            <a:ext cx="4572000" cy="781050"/>
          </a:xfrm>
        </p:spPr>
        <p:txBody>
          <a:bodyPr/>
          <a:lstStyle/>
          <a:p>
            <a:r>
              <a:rPr lang="en-US" sz="2400" dirty="0"/>
              <a:t>Luke 16:30</a:t>
            </a:r>
          </a:p>
        </p:txBody>
      </p:sp>
    </p:spTree>
    <p:extLst>
      <p:ext uri="{BB962C8B-B14F-4D97-AF65-F5344CB8AC3E}">
        <p14:creationId xmlns:p14="http://schemas.microsoft.com/office/powerpoint/2010/main" val="31500015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A rocky beach next to a body of water&#10;&#10;Description automatically generated">
            <a:extLst>
              <a:ext uri="{FF2B5EF4-FFF2-40B4-BE49-F238E27FC236}">
                <a16:creationId xmlns:a16="http://schemas.microsoft.com/office/drawing/2014/main" id="{D04AC3EF-3810-D75E-02CB-99EF4ABE3341}"/>
              </a:ext>
            </a:extLst>
          </p:cNvPr>
          <p:cNvPicPr>
            <a:picLocks noChangeAspect="1"/>
          </p:cNvPicPr>
          <p:nvPr/>
        </p:nvPicPr>
        <p:blipFill rotWithShape="1">
          <a:blip r:embed="rId2"/>
          <a:srcRect r="11111"/>
          <a:stretch/>
        </p:blipFill>
        <p:spPr>
          <a:xfrm>
            <a:off x="2286000" y="0"/>
            <a:ext cx="6858000" cy="5143500"/>
          </a:xfrm>
          <a:prstGeom prst="rect">
            <a:avLst/>
          </a:prstGeom>
        </p:spPr>
      </p:pic>
      <p:sp>
        <p:nvSpPr>
          <p:cNvPr id="8" name="Rectangle 7">
            <a:extLst>
              <a:ext uri="{FF2B5EF4-FFF2-40B4-BE49-F238E27FC236}">
                <a16:creationId xmlns:a16="http://schemas.microsoft.com/office/drawing/2014/main" id="{23257228-58F5-B205-1ADA-CB31C2F13879}"/>
              </a:ext>
            </a:extLst>
          </p:cNvPr>
          <p:cNvSpPr/>
          <p:nvPr/>
        </p:nvSpPr>
        <p:spPr>
          <a:xfrm>
            <a:off x="0" y="0"/>
            <a:ext cx="9144000" cy="5143500"/>
          </a:xfrm>
          <a:prstGeom prst="rect">
            <a:avLst/>
          </a:prstGeom>
          <a:gradFill flip="none" rotWithShape="1">
            <a:gsLst>
              <a:gs pos="40000">
                <a:schemeClr val="bg1">
                  <a:alpha val="0"/>
                </a:schemeClr>
              </a:gs>
              <a:gs pos="68000">
                <a:schemeClr val="bg1"/>
              </a:gs>
              <a:gs pos="100000">
                <a:schemeClr val="bg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F0E595D-FAC8-34EB-5E1C-413FC94C48C9}"/>
              </a:ext>
            </a:extLst>
          </p:cNvPr>
          <p:cNvSpPr>
            <a:spLocks noGrp="1"/>
          </p:cNvSpPr>
          <p:nvPr>
            <p:ph idx="1"/>
          </p:nvPr>
        </p:nvSpPr>
        <p:spPr>
          <a:xfrm>
            <a:off x="457200" y="1143000"/>
            <a:ext cx="4114800" cy="3429000"/>
          </a:xfrm>
        </p:spPr>
        <p:txBody>
          <a:bodyPr>
            <a:normAutofit/>
          </a:bodyPr>
          <a:lstStyle/>
          <a:p>
            <a:pPr marL="0" indent="0">
              <a:buNone/>
            </a:pPr>
            <a:r>
              <a:rPr lang="en-US" sz="2400" baseline="30000" dirty="0"/>
              <a:t>20</a:t>
            </a:r>
            <a:r>
              <a:rPr lang="en-US" sz="2400" dirty="0"/>
              <a:t> But there was a certain beggar named Lazarus, full of sores, who was laid at his gate, </a:t>
            </a:r>
            <a:r>
              <a:rPr lang="en-US" sz="2400" baseline="30000" dirty="0"/>
              <a:t>21</a:t>
            </a:r>
            <a:r>
              <a:rPr lang="en-US" sz="2400" dirty="0"/>
              <a:t> desiring to be fed with the crumbs which fell from the rich man's table. Moreover the dogs came and licked his sores. </a:t>
            </a:r>
          </a:p>
        </p:txBody>
      </p:sp>
      <p:sp>
        <p:nvSpPr>
          <p:cNvPr id="3" name="Title 2">
            <a:extLst>
              <a:ext uri="{FF2B5EF4-FFF2-40B4-BE49-F238E27FC236}">
                <a16:creationId xmlns:a16="http://schemas.microsoft.com/office/drawing/2014/main" id="{B15E7D00-E72A-8A6F-B4CF-FFBD4254A638}"/>
              </a:ext>
            </a:extLst>
          </p:cNvPr>
          <p:cNvSpPr>
            <a:spLocks noGrp="1"/>
          </p:cNvSpPr>
          <p:nvPr>
            <p:ph type="title"/>
          </p:nvPr>
        </p:nvSpPr>
        <p:spPr/>
        <p:txBody>
          <a:bodyPr/>
          <a:lstStyle/>
          <a:p>
            <a:r>
              <a:rPr lang="en-US" dirty="0"/>
              <a:t>Luke 16:19-31</a:t>
            </a:r>
          </a:p>
        </p:txBody>
      </p:sp>
    </p:spTree>
    <p:extLst>
      <p:ext uri="{BB962C8B-B14F-4D97-AF65-F5344CB8AC3E}">
        <p14:creationId xmlns:p14="http://schemas.microsoft.com/office/powerpoint/2010/main" val="226680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A rocky beach next to a body of water&#10;&#10;Description automatically generated">
            <a:extLst>
              <a:ext uri="{FF2B5EF4-FFF2-40B4-BE49-F238E27FC236}">
                <a16:creationId xmlns:a16="http://schemas.microsoft.com/office/drawing/2014/main" id="{D04AC3EF-3810-D75E-02CB-99EF4ABE3341}"/>
              </a:ext>
            </a:extLst>
          </p:cNvPr>
          <p:cNvPicPr>
            <a:picLocks noChangeAspect="1"/>
          </p:cNvPicPr>
          <p:nvPr/>
        </p:nvPicPr>
        <p:blipFill rotWithShape="1">
          <a:blip r:embed="rId2"/>
          <a:srcRect r="11111"/>
          <a:stretch/>
        </p:blipFill>
        <p:spPr>
          <a:xfrm>
            <a:off x="2286000" y="0"/>
            <a:ext cx="6858000" cy="5143500"/>
          </a:xfrm>
          <a:prstGeom prst="rect">
            <a:avLst/>
          </a:prstGeom>
        </p:spPr>
      </p:pic>
      <p:sp>
        <p:nvSpPr>
          <p:cNvPr id="8" name="Rectangle 7">
            <a:extLst>
              <a:ext uri="{FF2B5EF4-FFF2-40B4-BE49-F238E27FC236}">
                <a16:creationId xmlns:a16="http://schemas.microsoft.com/office/drawing/2014/main" id="{23257228-58F5-B205-1ADA-CB31C2F13879}"/>
              </a:ext>
            </a:extLst>
          </p:cNvPr>
          <p:cNvSpPr/>
          <p:nvPr/>
        </p:nvSpPr>
        <p:spPr>
          <a:xfrm>
            <a:off x="0" y="0"/>
            <a:ext cx="9144000" cy="5143500"/>
          </a:xfrm>
          <a:prstGeom prst="rect">
            <a:avLst/>
          </a:prstGeom>
          <a:gradFill flip="none" rotWithShape="1">
            <a:gsLst>
              <a:gs pos="40000">
                <a:schemeClr val="bg1">
                  <a:alpha val="0"/>
                </a:schemeClr>
              </a:gs>
              <a:gs pos="68000">
                <a:schemeClr val="bg1"/>
              </a:gs>
              <a:gs pos="100000">
                <a:schemeClr val="bg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F0E595D-FAC8-34EB-5E1C-413FC94C48C9}"/>
              </a:ext>
            </a:extLst>
          </p:cNvPr>
          <p:cNvSpPr>
            <a:spLocks noGrp="1"/>
          </p:cNvSpPr>
          <p:nvPr>
            <p:ph idx="1"/>
          </p:nvPr>
        </p:nvSpPr>
        <p:spPr>
          <a:xfrm>
            <a:off x="457200" y="1143000"/>
            <a:ext cx="4114800" cy="3429000"/>
          </a:xfrm>
        </p:spPr>
        <p:txBody>
          <a:bodyPr>
            <a:normAutofit/>
          </a:bodyPr>
          <a:lstStyle/>
          <a:p>
            <a:pPr marL="0" indent="0">
              <a:buNone/>
            </a:pPr>
            <a:r>
              <a:rPr lang="en-US" sz="2400" baseline="30000" dirty="0"/>
              <a:t>22</a:t>
            </a:r>
            <a:r>
              <a:rPr lang="en-US" sz="2400" dirty="0"/>
              <a:t> So it was that the beggar died, and was carried by the angels to Abraham's bosom. The rich man also died and was buried. </a:t>
            </a:r>
            <a:r>
              <a:rPr lang="en-US" sz="2400" baseline="30000" dirty="0"/>
              <a:t>23</a:t>
            </a:r>
            <a:r>
              <a:rPr lang="en-US" sz="2400" dirty="0"/>
              <a:t> And being in torments in Hades, he lifted up his eyes and saw Abraham afar off, and Lazarus in his bosom.</a:t>
            </a:r>
          </a:p>
        </p:txBody>
      </p:sp>
      <p:sp>
        <p:nvSpPr>
          <p:cNvPr id="3" name="Title 2">
            <a:extLst>
              <a:ext uri="{FF2B5EF4-FFF2-40B4-BE49-F238E27FC236}">
                <a16:creationId xmlns:a16="http://schemas.microsoft.com/office/drawing/2014/main" id="{B15E7D00-E72A-8A6F-B4CF-FFBD4254A638}"/>
              </a:ext>
            </a:extLst>
          </p:cNvPr>
          <p:cNvSpPr>
            <a:spLocks noGrp="1"/>
          </p:cNvSpPr>
          <p:nvPr>
            <p:ph type="title"/>
          </p:nvPr>
        </p:nvSpPr>
        <p:spPr/>
        <p:txBody>
          <a:bodyPr/>
          <a:lstStyle/>
          <a:p>
            <a:r>
              <a:rPr lang="en-US" dirty="0"/>
              <a:t>Luke 16:19-31</a:t>
            </a:r>
          </a:p>
        </p:txBody>
      </p:sp>
    </p:spTree>
    <p:extLst>
      <p:ext uri="{BB962C8B-B14F-4D97-AF65-F5344CB8AC3E}">
        <p14:creationId xmlns:p14="http://schemas.microsoft.com/office/powerpoint/2010/main" val="54027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A rocky beach next to a body of water&#10;&#10;Description automatically generated">
            <a:extLst>
              <a:ext uri="{FF2B5EF4-FFF2-40B4-BE49-F238E27FC236}">
                <a16:creationId xmlns:a16="http://schemas.microsoft.com/office/drawing/2014/main" id="{D04AC3EF-3810-D75E-02CB-99EF4ABE3341}"/>
              </a:ext>
            </a:extLst>
          </p:cNvPr>
          <p:cNvPicPr>
            <a:picLocks noChangeAspect="1"/>
          </p:cNvPicPr>
          <p:nvPr/>
        </p:nvPicPr>
        <p:blipFill rotWithShape="1">
          <a:blip r:embed="rId2"/>
          <a:srcRect r="11111"/>
          <a:stretch/>
        </p:blipFill>
        <p:spPr>
          <a:xfrm>
            <a:off x="2286000" y="0"/>
            <a:ext cx="6858000" cy="5143500"/>
          </a:xfrm>
          <a:prstGeom prst="rect">
            <a:avLst/>
          </a:prstGeom>
        </p:spPr>
      </p:pic>
      <p:sp>
        <p:nvSpPr>
          <p:cNvPr id="8" name="Rectangle 7">
            <a:extLst>
              <a:ext uri="{FF2B5EF4-FFF2-40B4-BE49-F238E27FC236}">
                <a16:creationId xmlns:a16="http://schemas.microsoft.com/office/drawing/2014/main" id="{23257228-58F5-B205-1ADA-CB31C2F13879}"/>
              </a:ext>
            </a:extLst>
          </p:cNvPr>
          <p:cNvSpPr/>
          <p:nvPr/>
        </p:nvSpPr>
        <p:spPr>
          <a:xfrm>
            <a:off x="0" y="0"/>
            <a:ext cx="9144000" cy="5143500"/>
          </a:xfrm>
          <a:prstGeom prst="rect">
            <a:avLst/>
          </a:prstGeom>
          <a:gradFill flip="none" rotWithShape="1">
            <a:gsLst>
              <a:gs pos="40000">
                <a:schemeClr val="bg1">
                  <a:alpha val="0"/>
                </a:schemeClr>
              </a:gs>
              <a:gs pos="68000">
                <a:schemeClr val="bg1"/>
              </a:gs>
              <a:gs pos="100000">
                <a:schemeClr val="bg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F0E595D-FAC8-34EB-5E1C-413FC94C48C9}"/>
              </a:ext>
            </a:extLst>
          </p:cNvPr>
          <p:cNvSpPr>
            <a:spLocks noGrp="1"/>
          </p:cNvSpPr>
          <p:nvPr>
            <p:ph idx="1"/>
          </p:nvPr>
        </p:nvSpPr>
        <p:spPr>
          <a:xfrm>
            <a:off x="457200" y="1143000"/>
            <a:ext cx="4114800" cy="3429000"/>
          </a:xfrm>
        </p:spPr>
        <p:txBody>
          <a:bodyPr>
            <a:normAutofit/>
          </a:bodyPr>
          <a:lstStyle/>
          <a:p>
            <a:pPr marL="0" indent="0">
              <a:buNone/>
            </a:pPr>
            <a:r>
              <a:rPr lang="en-US" sz="2400" baseline="30000" dirty="0"/>
              <a:t>24</a:t>
            </a:r>
            <a:r>
              <a:rPr lang="en-US" sz="2400" dirty="0"/>
              <a:t> "Then he cried and said, 'Father Abraham, have mercy on me, and send Lazarus that he may dip the tip of his finger in water and cool my tongue; for I am tormented in this flame.’</a:t>
            </a:r>
          </a:p>
        </p:txBody>
      </p:sp>
      <p:sp>
        <p:nvSpPr>
          <p:cNvPr id="3" name="Title 2">
            <a:extLst>
              <a:ext uri="{FF2B5EF4-FFF2-40B4-BE49-F238E27FC236}">
                <a16:creationId xmlns:a16="http://schemas.microsoft.com/office/drawing/2014/main" id="{B15E7D00-E72A-8A6F-B4CF-FFBD4254A638}"/>
              </a:ext>
            </a:extLst>
          </p:cNvPr>
          <p:cNvSpPr>
            <a:spLocks noGrp="1"/>
          </p:cNvSpPr>
          <p:nvPr>
            <p:ph type="title"/>
          </p:nvPr>
        </p:nvSpPr>
        <p:spPr/>
        <p:txBody>
          <a:bodyPr/>
          <a:lstStyle/>
          <a:p>
            <a:r>
              <a:rPr lang="en-US" dirty="0"/>
              <a:t>Luke 16:19-31</a:t>
            </a:r>
          </a:p>
        </p:txBody>
      </p:sp>
    </p:spTree>
    <p:extLst>
      <p:ext uri="{BB962C8B-B14F-4D97-AF65-F5344CB8AC3E}">
        <p14:creationId xmlns:p14="http://schemas.microsoft.com/office/powerpoint/2010/main" val="1171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A rocky beach next to a body of water&#10;&#10;Description automatically generated">
            <a:extLst>
              <a:ext uri="{FF2B5EF4-FFF2-40B4-BE49-F238E27FC236}">
                <a16:creationId xmlns:a16="http://schemas.microsoft.com/office/drawing/2014/main" id="{D04AC3EF-3810-D75E-02CB-99EF4ABE3341}"/>
              </a:ext>
            </a:extLst>
          </p:cNvPr>
          <p:cNvPicPr>
            <a:picLocks noChangeAspect="1"/>
          </p:cNvPicPr>
          <p:nvPr/>
        </p:nvPicPr>
        <p:blipFill rotWithShape="1">
          <a:blip r:embed="rId2"/>
          <a:srcRect r="11111"/>
          <a:stretch/>
        </p:blipFill>
        <p:spPr>
          <a:xfrm>
            <a:off x="2286000" y="0"/>
            <a:ext cx="6858000" cy="5143500"/>
          </a:xfrm>
          <a:prstGeom prst="rect">
            <a:avLst/>
          </a:prstGeom>
        </p:spPr>
      </p:pic>
      <p:sp>
        <p:nvSpPr>
          <p:cNvPr id="8" name="Rectangle 7">
            <a:extLst>
              <a:ext uri="{FF2B5EF4-FFF2-40B4-BE49-F238E27FC236}">
                <a16:creationId xmlns:a16="http://schemas.microsoft.com/office/drawing/2014/main" id="{23257228-58F5-B205-1ADA-CB31C2F13879}"/>
              </a:ext>
            </a:extLst>
          </p:cNvPr>
          <p:cNvSpPr/>
          <p:nvPr/>
        </p:nvSpPr>
        <p:spPr>
          <a:xfrm>
            <a:off x="0" y="0"/>
            <a:ext cx="9144000" cy="5143500"/>
          </a:xfrm>
          <a:prstGeom prst="rect">
            <a:avLst/>
          </a:prstGeom>
          <a:gradFill flip="none" rotWithShape="1">
            <a:gsLst>
              <a:gs pos="40000">
                <a:schemeClr val="bg1">
                  <a:alpha val="0"/>
                </a:schemeClr>
              </a:gs>
              <a:gs pos="68000">
                <a:schemeClr val="bg1"/>
              </a:gs>
              <a:gs pos="100000">
                <a:schemeClr val="bg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F0E595D-FAC8-34EB-5E1C-413FC94C48C9}"/>
              </a:ext>
            </a:extLst>
          </p:cNvPr>
          <p:cNvSpPr>
            <a:spLocks noGrp="1"/>
          </p:cNvSpPr>
          <p:nvPr>
            <p:ph idx="1"/>
          </p:nvPr>
        </p:nvSpPr>
        <p:spPr>
          <a:xfrm>
            <a:off x="457200" y="1143000"/>
            <a:ext cx="4114800" cy="3429000"/>
          </a:xfrm>
        </p:spPr>
        <p:txBody>
          <a:bodyPr>
            <a:normAutofit/>
          </a:bodyPr>
          <a:lstStyle/>
          <a:p>
            <a:pPr marL="0" indent="0">
              <a:buNone/>
            </a:pPr>
            <a:r>
              <a:rPr lang="en-US" sz="2400" baseline="30000" dirty="0"/>
              <a:t>25</a:t>
            </a:r>
            <a:r>
              <a:rPr lang="en-US" sz="2400" dirty="0"/>
              <a:t> But Abraham said, 'Son, remember that in your lifetime you received your good things, and likewise Lazarus evil things; but now he is comforted and you are tormented.</a:t>
            </a:r>
          </a:p>
        </p:txBody>
      </p:sp>
      <p:sp>
        <p:nvSpPr>
          <p:cNvPr id="3" name="Title 2">
            <a:extLst>
              <a:ext uri="{FF2B5EF4-FFF2-40B4-BE49-F238E27FC236}">
                <a16:creationId xmlns:a16="http://schemas.microsoft.com/office/drawing/2014/main" id="{B15E7D00-E72A-8A6F-B4CF-FFBD4254A638}"/>
              </a:ext>
            </a:extLst>
          </p:cNvPr>
          <p:cNvSpPr>
            <a:spLocks noGrp="1"/>
          </p:cNvSpPr>
          <p:nvPr>
            <p:ph type="title"/>
          </p:nvPr>
        </p:nvSpPr>
        <p:spPr/>
        <p:txBody>
          <a:bodyPr/>
          <a:lstStyle/>
          <a:p>
            <a:r>
              <a:rPr lang="en-US" dirty="0"/>
              <a:t>Luke 16:19-31</a:t>
            </a:r>
          </a:p>
        </p:txBody>
      </p:sp>
    </p:spTree>
    <p:extLst>
      <p:ext uri="{BB962C8B-B14F-4D97-AF65-F5344CB8AC3E}">
        <p14:creationId xmlns:p14="http://schemas.microsoft.com/office/powerpoint/2010/main" val="125796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A rocky beach next to a body of water&#10;&#10;Description automatically generated">
            <a:extLst>
              <a:ext uri="{FF2B5EF4-FFF2-40B4-BE49-F238E27FC236}">
                <a16:creationId xmlns:a16="http://schemas.microsoft.com/office/drawing/2014/main" id="{D04AC3EF-3810-D75E-02CB-99EF4ABE3341}"/>
              </a:ext>
            </a:extLst>
          </p:cNvPr>
          <p:cNvPicPr>
            <a:picLocks noChangeAspect="1"/>
          </p:cNvPicPr>
          <p:nvPr/>
        </p:nvPicPr>
        <p:blipFill rotWithShape="1">
          <a:blip r:embed="rId2"/>
          <a:srcRect r="11111"/>
          <a:stretch/>
        </p:blipFill>
        <p:spPr>
          <a:xfrm>
            <a:off x="2286000" y="0"/>
            <a:ext cx="6858000" cy="5143500"/>
          </a:xfrm>
          <a:prstGeom prst="rect">
            <a:avLst/>
          </a:prstGeom>
        </p:spPr>
      </p:pic>
      <p:sp>
        <p:nvSpPr>
          <p:cNvPr id="8" name="Rectangle 7">
            <a:extLst>
              <a:ext uri="{FF2B5EF4-FFF2-40B4-BE49-F238E27FC236}">
                <a16:creationId xmlns:a16="http://schemas.microsoft.com/office/drawing/2014/main" id="{23257228-58F5-B205-1ADA-CB31C2F13879}"/>
              </a:ext>
            </a:extLst>
          </p:cNvPr>
          <p:cNvSpPr/>
          <p:nvPr/>
        </p:nvSpPr>
        <p:spPr>
          <a:xfrm>
            <a:off x="0" y="0"/>
            <a:ext cx="9144000" cy="5143500"/>
          </a:xfrm>
          <a:prstGeom prst="rect">
            <a:avLst/>
          </a:prstGeom>
          <a:gradFill flip="none" rotWithShape="1">
            <a:gsLst>
              <a:gs pos="40000">
                <a:schemeClr val="bg1">
                  <a:alpha val="0"/>
                </a:schemeClr>
              </a:gs>
              <a:gs pos="68000">
                <a:schemeClr val="bg1"/>
              </a:gs>
              <a:gs pos="100000">
                <a:schemeClr val="bg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F0E595D-FAC8-34EB-5E1C-413FC94C48C9}"/>
              </a:ext>
            </a:extLst>
          </p:cNvPr>
          <p:cNvSpPr>
            <a:spLocks noGrp="1"/>
          </p:cNvSpPr>
          <p:nvPr>
            <p:ph idx="1"/>
          </p:nvPr>
        </p:nvSpPr>
        <p:spPr>
          <a:xfrm>
            <a:off x="457200" y="1143000"/>
            <a:ext cx="4114800" cy="3429000"/>
          </a:xfrm>
        </p:spPr>
        <p:txBody>
          <a:bodyPr>
            <a:normAutofit/>
          </a:bodyPr>
          <a:lstStyle/>
          <a:p>
            <a:pPr marL="0" indent="0">
              <a:buNone/>
            </a:pPr>
            <a:r>
              <a:rPr lang="en-US" sz="2400" baseline="30000" dirty="0"/>
              <a:t>26</a:t>
            </a:r>
            <a:r>
              <a:rPr lang="en-US" sz="2400" dirty="0"/>
              <a:t> And besides all this, between us and you there is a great gulf fixed, so that those who want to pass from here to you cannot, nor can those from there pass to us.'</a:t>
            </a:r>
          </a:p>
        </p:txBody>
      </p:sp>
      <p:sp>
        <p:nvSpPr>
          <p:cNvPr id="3" name="Title 2">
            <a:extLst>
              <a:ext uri="{FF2B5EF4-FFF2-40B4-BE49-F238E27FC236}">
                <a16:creationId xmlns:a16="http://schemas.microsoft.com/office/drawing/2014/main" id="{B15E7D00-E72A-8A6F-B4CF-FFBD4254A638}"/>
              </a:ext>
            </a:extLst>
          </p:cNvPr>
          <p:cNvSpPr>
            <a:spLocks noGrp="1"/>
          </p:cNvSpPr>
          <p:nvPr>
            <p:ph type="title"/>
          </p:nvPr>
        </p:nvSpPr>
        <p:spPr/>
        <p:txBody>
          <a:bodyPr/>
          <a:lstStyle/>
          <a:p>
            <a:r>
              <a:rPr lang="en-US" dirty="0"/>
              <a:t>Luke 16:19-31</a:t>
            </a:r>
          </a:p>
        </p:txBody>
      </p:sp>
    </p:spTree>
    <p:extLst>
      <p:ext uri="{BB962C8B-B14F-4D97-AF65-F5344CB8AC3E}">
        <p14:creationId xmlns:p14="http://schemas.microsoft.com/office/powerpoint/2010/main" val="412681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A rocky beach next to a body of water&#10;&#10;Description automatically generated">
            <a:extLst>
              <a:ext uri="{FF2B5EF4-FFF2-40B4-BE49-F238E27FC236}">
                <a16:creationId xmlns:a16="http://schemas.microsoft.com/office/drawing/2014/main" id="{D04AC3EF-3810-D75E-02CB-99EF4ABE3341}"/>
              </a:ext>
            </a:extLst>
          </p:cNvPr>
          <p:cNvPicPr>
            <a:picLocks noChangeAspect="1"/>
          </p:cNvPicPr>
          <p:nvPr/>
        </p:nvPicPr>
        <p:blipFill rotWithShape="1">
          <a:blip r:embed="rId2"/>
          <a:srcRect r="11111"/>
          <a:stretch/>
        </p:blipFill>
        <p:spPr>
          <a:xfrm>
            <a:off x="2286000" y="0"/>
            <a:ext cx="6858000" cy="5143500"/>
          </a:xfrm>
          <a:prstGeom prst="rect">
            <a:avLst/>
          </a:prstGeom>
        </p:spPr>
      </p:pic>
      <p:sp>
        <p:nvSpPr>
          <p:cNvPr id="8" name="Rectangle 7">
            <a:extLst>
              <a:ext uri="{FF2B5EF4-FFF2-40B4-BE49-F238E27FC236}">
                <a16:creationId xmlns:a16="http://schemas.microsoft.com/office/drawing/2014/main" id="{23257228-58F5-B205-1ADA-CB31C2F13879}"/>
              </a:ext>
            </a:extLst>
          </p:cNvPr>
          <p:cNvSpPr/>
          <p:nvPr/>
        </p:nvSpPr>
        <p:spPr>
          <a:xfrm>
            <a:off x="0" y="0"/>
            <a:ext cx="9144000" cy="5143500"/>
          </a:xfrm>
          <a:prstGeom prst="rect">
            <a:avLst/>
          </a:prstGeom>
          <a:gradFill flip="none" rotWithShape="1">
            <a:gsLst>
              <a:gs pos="40000">
                <a:schemeClr val="bg1">
                  <a:alpha val="0"/>
                </a:schemeClr>
              </a:gs>
              <a:gs pos="68000">
                <a:schemeClr val="bg1"/>
              </a:gs>
              <a:gs pos="100000">
                <a:schemeClr val="bg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F0E595D-FAC8-34EB-5E1C-413FC94C48C9}"/>
              </a:ext>
            </a:extLst>
          </p:cNvPr>
          <p:cNvSpPr>
            <a:spLocks noGrp="1"/>
          </p:cNvSpPr>
          <p:nvPr>
            <p:ph idx="1"/>
          </p:nvPr>
        </p:nvSpPr>
        <p:spPr>
          <a:xfrm>
            <a:off x="457200" y="1143000"/>
            <a:ext cx="4114800" cy="3429000"/>
          </a:xfrm>
        </p:spPr>
        <p:txBody>
          <a:bodyPr>
            <a:normAutofit/>
          </a:bodyPr>
          <a:lstStyle/>
          <a:p>
            <a:pPr marL="0" indent="0">
              <a:buNone/>
            </a:pPr>
            <a:r>
              <a:rPr lang="en-US" sz="2400" baseline="30000" dirty="0"/>
              <a:t>27</a:t>
            </a:r>
            <a:r>
              <a:rPr lang="en-US" sz="2400" dirty="0"/>
              <a:t> "Then he said, 'I beg you therefore, father, that you would send him to my father's house, </a:t>
            </a:r>
            <a:r>
              <a:rPr lang="en-US" sz="2400" baseline="30000" dirty="0"/>
              <a:t>28</a:t>
            </a:r>
            <a:r>
              <a:rPr lang="en-US" sz="2400" dirty="0"/>
              <a:t> for I have five brothers, that he may testify to them, lest they also come to this place of torment.’</a:t>
            </a:r>
          </a:p>
        </p:txBody>
      </p:sp>
      <p:sp>
        <p:nvSpPr>
          <p:cNvPr id="3" name="Title 2">
            <a:extLst>
              <a:ext uri="{FF2B5EF4-FFF2-40B4-BE49-F238E27FC236}">
                <a16:creationId xmlns:a16="http://schemas.microsoft.com/office/drawing/2014/main" id="{B15E7D00-E72A-8A6F-B4CF-FFBD4254A638}"/>
              </a:ext>
            </a:extLst>
          </p:cNvPr>
          <p:cNvSpPr>
            <a:spLocks noGrp="1"/>
          </p:cNvSpPr>
          <p:nvPr>
            <p:ph type="title"/>
          </p:nvPr>
        </p:nvSpPr>
        <p:spPr/>
        <p:txBody>
          <a:bodyPr/>
          <a:lstStyle/>
          <a:p>
            <a:r>
              <a:rPr lang="en-US" dirty="0"/>
              <a:t>Luke 16:19-31</a:t>
            </a:r>
          </a:p>
        </p:txBody>
      </p:sp>
    </p:spTree>
    <p:extLst>
      <p:ext uri="{BB962C8B-B14F-4D97-AF65-F5344CB8AC3E}">
        <p14:creationId xmlns:p14="http://schemas.microsoft.com/office/powerpoint/2010/main" val="183550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A rocky beach next to a body of water&#10;&#10;Description automatically generated">
            <a:extLst>
              <a:ext uri="{FF2B5EF4-FFF2-40B4-BE49-F238E27FC236}">
                <a16:creationId xmlns:a16="http://schemas.microsoft.com/office/drawing/2014/main" id="{D04AC3EF-3810-D75E-02CB-99EF4ABE3341}"/>
              </a:ext>
            </a:extLst>
          </p:cNvPr>
          <p:cNvPicPr>
            <a:picLocks noChangeAspect="1"/>
          </p:cNvPicPr>
          <p:nvPr/>
        </p:nvPicPr>
        <p:blipFill rotWithShape="1">
          <a:blip r:embed="rId2"/>
          <a:srcRect r="11111"/>
          <a:stretch/>
        </p:blipFill>
        <p:spPr>
          <a:xfrm>
            <a:off x="2286000" y="0"/>
            <a:ext cx="6858000" cy="5143500"/>
          </a:xfrm>
          <a:prstGeom prst="rect">
            <a:avLst/>
          </a:prstGeom>
        </p:spPr>
      </p:pic>
      <p:sp>
        <p:nvSpPr>
          <p:cNvPr id="8" name="Rectangle 7">
            <a:extLst>
              <a:ext uri="{FF2B5EF4-FFF2-40B4-BE49-F238E27FC236}">
                <a16:creationId xmlns:a16="http://schemas.microsoft.com/office/drawing/2014/main" id="{23257228-58F5-B205-1ADA-CB31C2F13879}"/>
              </a:ext>
            </a:extLst>
          </p:cNvPr>
          <p:cNvSpPr/>
          <p:nvPr/>
        </p:nvSpPr>
        <p:spPr>
          <a:xfrm>
            <a:off x="0" y="0"/>
            <a:ext cx="9144000" cy="5143500"/>
          </a:xfrm>
          <a:prstGeom prst="rect">
            <a:avLst/>
          </a:prstGeom>
          <a:gradFill flip="none" rotWithShape="1">
            <a:gsLst>
              <a:gs pos="40000">
                <a:schemeClr val="bg1">
                  <a:alpha val="0"/>
                </a:schemeClr>
              </a:gs>
              <a:gs pos="68000">
                <a:schemeClr val="bg1"/>
              </a:gs>
              <a:gs pos="100000">
                <a:schemeClr val="bg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F0E595D-FAC8-34EB-5E1C-413FC94C48C9}"/>
              </a:ext>
            </a:extLst>
          </p:cNvPr>
          <p:cNvSpPr>
            <a:spLocks noGrp="1"/>
          </p:cNvSpPr>
          <p:nvPr>
            <p:ph idx="1"/>
          </p:nvPr>
        </p:nvSpPr>
        <p:spPr>
          <a:xfrm>
            <a:off x="457200" y="1143000"/>
            <a:ext cx="4114800" cy="3429000"/>
          </a:xfrm>
        </p:spPr>
        <p:txBody>
          <a:bodyPr>
            <a:normAutofit/>
          </a:bodyPr>
          <a:lstStyle/>
          <a:p>
            <a:pPr marL="0" indent="0">
              <a:buNone/>
            </a:pPr>
            <a:r>
              <a:rPr lang="en-US" sz="2400" baseline="30000" dirty="0"/>
              <a:t>29</a:t>
            </a:r>
            <a:r>
              <a:rPr lang="en-US" sz="2400" dirty="0"/>
              <a:t> Abraham said to him, They have Moses and the prophets; let them hear them.’ </a:t>
            </a:r>
            <a:r>
              <a:rPr lang="en-US" sz="2400" baseline="30000" dirty="0"/>
              <a:t>30</a:t>
            </a:r>
            <a:r>
              <a:rPr lang="en-US" sz="2400" dirty="0"/>
              <a:t> And he said, 'No, father Abraham; but if one goes to them from the dead, they will repent.’</a:t>
            </a:r>
          </a:p>
        </p:txBody>
      </p:sp>
      <p:sp>
        <p:nvSpPr>
          <p:cNvPr id="3" name="Title 2">
            <a:extLst>
              <a:ext uri="{FF2B5EF4-FFF2-40B4-BE49-F238E27FC236}">
                <a16:creationId xmlns:a16="http://schemas.microsoft.com/office/drawing/2014/main" id="{B15E7D00-E72A-8A6F-B4CF-FFBD4254A638}"/>
              </a:ext>
            </a:extLst>
          </p:cNvPr>
          <p:cNvSpPr>
            <a:spLocks noGrp="1"/>
          </p:cNvSpPr>
          <p:nvPr>
            <p:ph type="title"/>
          </p:nvPr>
        </p:nvSpPr>
        <p:spPr/>
        <p:txBody>
          <a:bodyPr/>
          <a:lstStyle/>
          <a:p>
            <a:r>
              <a:rPr lang="en-US" dirty="0"/>
              <a:t>Luke 16:19-31</a:t>
            </a:r>
          </a:p>
        </p:txBody>
      </p:sp>
    </p:spTree>
    <p:extLst>
      <p:ext uri="{BB962C8B-B14F-4D97-AF65-F5344CB8AC3E}">
        <p14:creationId xmlns:p14="http://schemas.microsoft.com/office/powerpoint/2010/main" val="199688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526</TotalTime>
  <Words>760</Words>
  <Application>Microsoft Office PowerPoint</Application>
  <PresentationFormat>On-screen Show (16:9)</PresentationFormat>
  <Paragraphs>63</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Constantia</vt:lpstr>
      <vt:lpstr>Wingdings</vt:lpstr>
      <vt:lpstr>Courier New</vt:lpstr>
      <vt:lpstr>Arial</vt:lpstr>
      <vt:lpstr>Calibri</vt:lpstr>
      <vt:lpstr>Wingdings 2</vt:lpstr>
      <vt:lpstr>Paper</vt:lpstr>
      <vt:lpstr>Office Theme</vt:lpstr>
      <vt:lpstr>PowerPoint Presentation</vt:lpstr>
      <vt:lpstr>Luke 16:19-31</vt:lpstr>
      <vt:lpstr>Luke 16:19-31</vt:lpstr>
      <vt:lpstr>Luke 16:19-31</vt:lpstr>
      <vt:lpstr>Luke 16:19-31</vt:lpstr>
      <vt:lpstr>Luke 16:19-31</vt:lpstr>
      <vt:lpstr>Luke 16:19-31</vt:lpstr>
      <vt:lpstr>Luke 16:19-31</vt:lpstr>
      <vt:lpstr>Luke 16:19-31</vt:lpstr>
      <vt:lpstr>Luke 16:19-31</vt:lpstr>
      <vt:lpstr>Luke 16:19-31</vt:lpstr>
      <vt:lpstr>The Sufficiency of God’s Word</vt:lpstr>
      <vt:lpstr>Isaiah 55:10-11</vt:lpstr>
      <vt:lpstr>Isaiah 55:10-11</vt:lpstr>
      <vt:lpstr>God’s Word Is Sufficient…</vt:lpstr>
      <vt:lpstr>Why Doesn’t God’s Word Draw More People?</vt:lpstr>
      <vt:lpstr>Why Doesn’t God’s Word Draw More People?</vt:lpstr>
      <vt:lpstr>Why Doesn’t God’s Word Draw More People?</vt:lpstr>
      <vt:lpstr>Why Doesn’t God’s Word Draw More People?</vt:lpstr>
      <vt:lpstr>Trying to Draw the Carnally Minded With Carnal Things</vt:lpstr>
      <vt:lpstr>God’s Word Is Sufficient…</vt:lpstr>
      <vt:lpstr>Isaiah 55:11</vt:lpstr>
      <vt:lpstr>The Sufficiency of God’s Word</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They Will Not Hear Moses and The Prophets…</dc:title>
  <dc:creator>Stan Cox</dc:creator>
  <cp:lastModifiedBy>Stan Cox</cp:lastModifiedBy>
  <cp:revision>51</cp:revision>
  <dcterms:created xsi:type="dcterms:W3CDTF">2011-02-24T18:28:09Z</dcterms:created>
  <dcterms:modified xsi:type="dcterms:W3CDTF">2024-05-06T18:40:50Z</dcterms:modified>
</cp:coreProperties>
</file>