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Alex Brush" panose="02000400000000000000" pitchFamily="2" charset="0"/>
      <p:regular r:id="rId10"/>
    </p:embeddedFont>
    <p:embeddedFont>
      <p:font typeface="Calibri Light" panose="020F0302020204030204" pitchFamily="34" charset="0"/>
      <p:regular r:id="rId11"/>
      <p:italic r:id="rId12"/>
    </p:embeddedFont>
    <p:embeddedFont>
      <p:font typeface="Mervale Script" panose="03060506000000020000" pitchFamily="66" charset="0"/>
      <p:regular r:id="rId13"/>
    </p:embeddedFont>
    <p:embeddedFont>
      <p:font typeface="Calibri" panose="020F0502020204030204" pitchFamily="34" charset="0"/>
      <p:regular r:id="rId14"/>
      <p:bold r:id="rId15"/>
      <p:italic r:id="rId16"/>
      <p:boldItalic r:id="rId17"/>
    </p:embeddedFont>
    <p:embeddedFont>
      <p:font typeface="Assassin$"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4015" autoAdjust="0"/>
  </p:normalViewPr>
  <p:slideViewPr>
    <p:cSldViewPr snapToGrid="0">
      <p:cViewPr varScale="1">
        <p:scale>
          <a:sx n="34" d="100"/>
          <a:sy n="34" d="100"/>
        </p:scale>
        <p:origin x="2501" y="53"/>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F0C85D-CE83-4124-9E92-AC55892E9601}"/>
              </a:ext>
            </a:extLst>
          </p:cNvPr>
          <p:cNvSpPr>
            <a:spLocks noGrp="1"/>
          </p:cNvSpPr>
          <p:nvPr>
            <p:ph type="hdr" sz="quarter"/>
          </p:nvPr>
        </p:nvSpPr>
        <p:spPr>
          <a:xfrm>
            <a:off x="0" y="0"/>
            <a:ext cx="4035552" cy="458788"/>
          </a:xfrm>
          <a:prstGeom prst="rect">
            <a:avLst/>
          </a:prstGeom>
        </p:spPr>
        <p:txBody>
          <a:bodyPr vert="horz" lIns="91440" tIns="45720" rIns="91440" bIns="45720" rtlCol="0"/>
          <a:lstStyle>
            <a:lvl1pPr algn="l">
              <a:defRPr sz="1200"/>
            </a:lvl1pPr>
          </a:lstStyle>
          <a:p>
            <a:r>
              <a:rPr lang="en-US" sz="1800" dirty="0">
                <a:latin typeface="Assassin$" panose="02000000000000000000" pitchFamily="2" charset="0"/>
              </a:rPr>
              <a:t>Identifying Marks of the Lord’s Church</a:t>
            </a:r>
          </a:p>
        </p:txBody>
      </p:sp>
      <p:sp>
        <p:nvSpPr>
          <p:cNvPr id="3" name="Date Placeholder 2">
            <a:extLst>
              <a:ext uri="{FF2B5EF4-FFF2-40B4-BE49-F238E27FC236}">
                <a16:creationId xmlns:a16="http://schemas.microsoft.com/office/drawing/2014/main" id="{CEAAF934-20AB-42E4-B20A-F12C8703EE65}"/>
              </a:ext>
            </a:extLst>
          </p:cNvPr>
          <p:cNvSpPr>
            <a:spLocks noGrp="1"/>
          </p:cNvSpPr>
          <p:nvPr>
            <p:ph type="dt" sz="quarter" idx="1"/>
          </p:nvPr>
        </p:nvSpPr>
        <p:spPr>
          <a:xfrm>
            <a:off x="4425695" y="0"/>
            <a:ext cx="2430717" cy="458788"/>
          </a:xfrm>
          <a:prstGeom prst="rect">
            <a:avLst/>
          </a:prstGeom>
        </p:spPr>
        <p:txBody>
          <a:bodyPr vert="horz" lIns="91440" tIns="45720" rIns="91440" bIns="45720" rtlCol="0"/>
          <a:lstStyle>
            <a:lvl1pPr algn="r">
              <a:defRPr sz="1200"/>
            </a:lvl1pPr>
          </a:lstStyle>
          <a:p>
            <a:r>
              <a:rPr lang="en-US" dirty="0"/>
              <a:t>October 15, 2017 pm</a:t>
            </a:r>
          </a:p>
        </p:txBody>
      </p:sp>
      <p:sp>
        <p:nvSpPr>
          <p:cNvPr id="4" name="Footer Placeholder 3">
            <a:extLst>
              <a:ext uri="{FF2B5EF4-FFF2-40B4-BE49-F238E27FC236}">
                <a16:creationId xmlns:a16="http://schemas.microsoft.com/office/drawing/2014/main" id="{109FDA46-7312-4773-BAC3-7B6DD79377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9CDF079-B299-4AE3-9F35-A4C6BDB8AE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6C4BA86D-F6E8-40C2-8718-F1ED30A7BC2C}" type="slidenum">
              <a:rPr lang="en-US" smtClean="0"/>
              <a:t>‹#›</a:t>
            </a:fld>
            <a:endParaRPr lang="en-US" dirty="0"/>
          </a:p>
        </p:txBody>
      </p:sp>
    </p:spTree>
    <p:extLst>
      <p:ext uri="{BB962C8B-B14F-4D97-AF65-F5344CB8AC3E}">
        <p14:creationId xmlns:p14="http://schemas.microsoft.com/office/powerpoint/2010/main" val="3640896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83206-1F57-470E-B2BD-DC5A0592D03B}" type="datetimeFigureOut">
              <a:rPr lang="en-US" smtClean="0"/>
              <a:t>10/15/2017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FC1C2-C103-4F1A-9F68-0E5E952193EB}" type="slidenum">
              <a:rPr lang="en-US" smtClean="0"/>
              <a:t>‹#›</a:t>
            </a:fld>
            <a:endParaRPr lang="en-US"/>
          </a:p>
        </p:txBody>
      </p:sp>
    </p:spTree>
    <p:extLst>
      <p:ext uri="{BB962C8B-B14F-4D97-AF65-F5344CB8AC3E}">
        <p14:creationId xmlns:p14="http://schemas.microsoft.com/office/powerpoint/2010/main" val="78850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 deliberately chose to title the lesson in this way, rather than the typical, “Identifying Marks of the church of Christ”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Too many Christians have an institutional (denominational) view of the Lord’s church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(Facebook) – Overseas, institutional churches…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 love the Church of Christ (instead of I love the Lord), yes, we love the people of God, but I fear they mean something different.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 am a “church of Christ” preacher (rather than a preacher of the gospel)</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 am “church of Christ” rather than I am a Christian</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Note:  The church is the saved.  (cf. Acts 2:42,47)</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Seed Principle – (Luke 8:11), </a:t>
            </a:r>
            <a:r>
              <a:rPr lang="en-US" sz="1200" b="1" i="1" kern="1200" dirty="0">
                <a:solidFill>
                  <a:schemeClr val="tx1"/>
                </a:solidFill>
                <a:effectLst/>
                <a:latin typeface="+mn-lt"/>
                <a:ea typeface="+mn-ea"/>
                <a:cs typeface="+mn-cs"/>
              </a:rPr>
              <a:t>“</a:t>
            </a:r>
            <a:r>
              <a:rPr lang="en-US" i="1" dirty="0"/>
              <a:t>Now the parable is this: The seed is the word of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Whenever the seed germinates, it produces a Christian – a member of the Lord’s body, or church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our purpose to be completely identified with the Christians of the first century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believe this to be possible to all who will learn, believe and be guided by the plain teaching of the word of God.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word of God when planted in the hearts of honest people, and obeyed will produce Christians - just as it did in the first century - nothing more and nothing less.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Consider how different the following Identifying marks are than the common practices of most Denominational churches…</a:t>
            </a:r>
          </a:p>
        </p:txBody>
      </p:sp>
      <p:sp>
        <p:nvSpPr>
          <p:cNvPr id="4" name="Slide Number Placeholder 3"/>
          <p:cNvSpPr>
            <a:spLocks noGrp="1"/>
          </p:cNvSpPr>
          <p:nvPr>
            <p:ph type="sldNum" sz="quarter" idx="10"/>
          </p:nvPr>
        </p:nvSpPr>
        <p:spPr/>
        <p:txBody>
          <a:bodyPr/>
          <a:lstStyle/>
          <a:p>
            <a:fld id="{312FC1C2-C103-4F1A-9F68-0E5E952193EB}" type="slidenum">
              <a:rPr lang="en-US" smtClean="0"/>
              <a:t>1</a:t>
            </a:fld>
            <a:endParaRPr lang="en-US"/>
          </a:p>
        </p:txBody>
      </p:sp>
    </p:spTree>
    <p:extLst>
      <p:ext uri="{BB962C8B-B14F-4D97-AF65-F5344CB8AC3E}">
        <p14:creationId xmlns:p14="http://schemas.microsoft.com/office/powerpoint/2010/main" val="270021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Our Emphasis is Spiritual, not Material or Social</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building is designed to facilitate our work and worship.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place little emphasis on luxurious surroundings.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as individuals Christians we seek each others’ association socially, the church is not a social club or agency and therefore the Lord’s money is not used to promote social functions or works.  (Note Jerry </a:t>
            </a:r>
            <a:r>
              <a:rPr lang="en-US" sz="1200" b="0" i="0" kern="1200" dirty="0" err="1">
                <a:solidFill>
                  <a:schemeClr val="tx1"/>
                </a:solidFill>
                <a:effectLst/>
                <a:latin typeface="+mn-lt"/>
                <a:ea typeface="+mn-ea"/>
                <a:cs typeface="+mn-cs"/>
              </a:rPr>
              <a:t>Gallman’s</a:t>
            </a:r>
            <a:r>
              <a:rPr lang="en-US" sz="1200" b="0" i="0" kern="1200" dirty="0">
                <a:solidFill>
                  <a:schemeClr val="tx1"/>
                </a:solidFill>
                <a:effectLst/>
                <a:latin typeface="+mn-lt"/>
                <a:ea typeface="+mn-ea"/>
                <a:cs typeface="+mn-cs"/>
              </a:rPr>
              <a:t> efforts with Insurance companies.  No school, gym, playground, kitchen, recreation, etc. here.  Just worship and teaching!)</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That is because our aim is spiritual</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2:5), </a:t>
            </a:r>
            <a:r>
              <a:rPr lang="en-US" sz="1200" b="0" i="1" kern="1200" dirty="0">
                <a:solidFill>
                  <a:schemeClr val="tx1"/>
                </a:solidFill>
                <a:effectLst/>
                <a:latin typeface="+mn-lt"/>
                <a:ea typeface="+mn-ea"/>
                <a:cs typeface="+mn-cs"/>
              </a:rPr>
              <a:t>“you </a:t>
            </a:r>
            <a:r>
              <a:rPr lang="en-US" i="1" dirty="0"/>
              <a:t>also, as living stones, are being built up a spiritual house, a holy priesthood, to offer up spiritual sacrifices acceptable to God through Jesus Christ.”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Peter 2:9-10), </a:t>
            </a:r>
            <a:r>
              <a:rPr lang="en-US" sz="1200" b="0" i="0" kern="1200" dirty="0">
                <a:solidFill>
                  <a:schemeClr val="tx1"/>
                </a:solidFill>
                <a:effectLst/>
                <a:latin typeface="+mn-lt"/>
                <a:ea typeface="+mn-ea"/>
                <a:cs typeface="+mn-cs"/>
              </a:rPr>
              <a:t>“</a:t>
            </a:r>
            <a:r>
              <a:rPr lang="en-US" i="0" dirty="0"/>
              <a:t>But you are a chosen generation, a royal priesthood, a holy nation, His own special people, that you may proclaim the praises of Him who called you out of darkness into His marvelous light;</a:t>
            </a:r>
            <a:r>
              <a:rPr lang="en-US" i="0" baseline="30000" dirty="0"/>
              <a:t> 10</a:t>
            </a:r>
            <a:r>
              <a:rPr lang="en-US" i="0" dirty="0"/>
              <a:t> who once were not a people but are now the people of God, who had not obtained mercy but now have obtained mercy.”</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Timothy 3:15), </a:t>
            </a:r>
            <a:r>
              <a:rPr lang="en-US" sz="1200" b="0" i="1" kern="1200" dirty="0">
                <a:solidFill>
                  <a:schemeClr val="tx1"/>
                </a:solidFill>
                <a:effectLst/>
                <a:latin typeface="+mn-lt"/>
                <a:ea typeface="+mn-ea"/>
                <a:cs typeface="+mn-cs"/>
              </a:rPr>
              <a:t>“</a:t>
            </a:r>
            <a:r>
              <a:rPr lang="en-US" i="1" dirty="0"/>
              <a:t>but if I am delayed, I write so that you may know how you ought to conduct yourself in the house of God, which is the church of the living God, </a:t>
            </a:r>
            <a:r>
              <a:rPr lang="en-US" i="1" u="sng" dirty="0"/>
              <a:t>the pillar and ground of the truth</a:t>
            </a:r>
            <a:r>
              <a:rPr lang="en-US" i="1" dirty="0"/>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FC1C2-C103-4F1A-9F68-0E5E952193EB}" type="slidenum">
              <a:rPr lang="en-US" smtClean="0"/>
              <a:t>2</a:t>
            </a:fld>
            <a:endParaRPr lang="en-US"/>
          </a:p>
        </p:txBody>
      </p:sp>
    </p:spTree>
    <p:extLst>
      <p:ext uri="{BB962C8B-B14F-4D97-AF65-F5344CB8AC3E}">
        <p14:creationId xmlns:p14="http://schemas.microsoft.com/office/powerpoint/2010/main" val="224543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Have No Human Authority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is no man, or group of men who legislate for the church.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unlike the synods, conventions and Papal constructs of the denominations).  We don’t vote on whether to change our convictions, or the limits of our fellowship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answer only to our Lord, Jesus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1:22), </a:t>
            </a:r>
            <a:r>
              <a:rPr lang="en-US" sz="1200" b="0" i="1" kern="1200" dirty="0">
                <a:solidFill>
                  <a:schemeClr val="tx1"/>
                </a:solidFill>
                <a:effectLst/>
                <a:latin typeface="+mn-lt"/>
                <a:ea typeface="+mn-ea"/>
                <a:cs typeface="+mn-cs"/>
              </a:rPr>
              <a:t>“</a:t>
            </a:r>
            <a:r>
              <a:rPr lang="en-US" i="1" dirty="0"/>
              <a:t>And He put all things under His feet, and gave Him to be head over all things to the church”</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was true in the first century, there is no </a:t>
            </a:r>
            <a:r>
              <a:rPr lang="en-US" sz="1200" b="0" i="0" kern="1200" dirty="0" err="1">
                <a:solidFill>
                  <a:schemeClr val="tx1"/>
                </a:solidFill>
                <a:effectLst/>
                <a:latin typeface="+mn-lt"/>
                <a:ea typeface="+mn-ea"/>
                <a:cs typeface="+mn-cs"/>
              </a:rPr>
              <a:t>intercongregational</a:t>
            </a:r>
            <a:r>
              <a:rPr lang="en-US" sz="1200" b="0" i="0" kern="1200" dirty="0">
                <a:solidFill>
                  <a:schemeClr val="tx1"/>
                </a:solidFill>
                <a:effectLst/>
                <a:latin typeface="+mn-lt"/>
                <a:ea typeface="+mn-ea"/>
                <a:cs typeface="+mn-cs"/>
              </a:rPr>
              <a:t> organization, but rather independent congregations in different locations with Christ as Lord and Master.</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According to the authority of Christ, when a congregation matures to the point where men meet the qualifications, overseers (also called bishops, elders, or pastors) are appointed to look after the spiritual welfare of the congregation </a:t>
            </a:r>
            <a:r>
              <a:rPr lang="en-US" sz="1200" b="1" i="0" kern="1200" dirty="0">
                <a:solidFill>
                  <a:schemeClr val="tx1"/>
                </a:solidFill>
                <a:effectLst/>
                <a:latin typeface="+mn-lt"/>
                <a:ea typeface="+mn-ea"/>
                <a:cs typeface="+mn-cs"/>
              </a:rPr>
              <a:t>(No legislative power – i.e. to bind, or loose or alter the words of our Lord)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Such men are appointed only when the congregation determines that they meet all of the qualifications listed by Paul in 1 Tim. 3:1-7 and Titus 1:5-9, Do not read…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They then have the responsibility to “feed the flock” with the spiritual food found in the Scriptures, and to be living examples for others to see</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5:1-3), </a:t>
            </a:r>
            <a:r>
              <a:rPr lang="en-US" sz="1200" b="0" i="0" kern="1200" dirty="0">
                <a:solidFill>
                  <a:schemeClr val="tx1"/>
                </a:solidFill>
                <a:effectLst/>
                <a:latin typeface="+mn-lt"/>
                <a:ea typeface="+mn-ea"/>
                <a:cs typeface="+mn-cs"/>
              </a:rPr>
              <a:t>“</a:t>
            </a:r>
            <a:r>
              <a:rPr lang="en-US" i="1" dirty="0"/>
              <a:t>The elders who are among you I exhort, I who am a fellow elder and a witness of the sufferings of Christ, and also a partaker of the glory that will be revealed:</a:t>
            </a:r>
            <a:r>
              <a:rPr lang="en-US" i="1" baseline="30000" dirty="0"/>
              <a:t> 2</a:t>
            </a:r>
            <a:r>
              <a:rPr lang="en-US" i="1" dirty="0"/>
              <a:t> Shepherd the flock of God which is among you, serving as overseers, not by compulsion but willingly, not for dishonest gain but eagerly;</a:t>
            </a:r>
            <a:r>
              <a:rPr lang="en-US" i="1" baseline="30000" dirty="0"/>
              <a:t> 3</a:t>
            </a:r>
            <a:r>
              <a:rPr lang="en-US" i="1" dirty="0"/>
              <a:t> nor as being lords over those entrusted to you, but being examples to the flock.”</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FC1C2-C103-4F1A-9F68-0E5E952193EB}" type="slidenum">
              <a:rPr lang="en-US" smtClean="0"/>
              <a:t>3</a:t>
            </a:fld>
            <a:endParaRPr lang="en-US"/>
          </a:p>
        </p:txBody>
      </p:sp>
    </p:spTree>
    <p:extLst>
      <p:ext uri="{BB962C8B-B14F-4D97-AF65-F5344CB8AC3E}">
        <p14:creationId xmlns:p14="http://schemas.microsoft.com/office/powerpoint/2010/main" val="194808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Bible is Our Guide in Serving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Therefore we have no man-written creed books to follow. (Methodist Disciple; Baptist Manual; Book of Mormon; Papal Decrees; Mary Baker Eddy’s writings)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governed in faith and conduct by the Bible alone.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accept the Bible as being both verbally inspired and infallible in content</a:t>
            </a:r>
          </a:p>
          <a:p>
            <a:pPr marL="0" indent="0">
              <a:buFont typeface="Arial" panose="020B0604020202020204" pitchFamily="34" charset="0"/>
              <a:buNone/>
            </a:pPr>
            <a:r>
              <a:rPr lang="en-US" sz="1200" b="1" i="0" kern="1200" dirty="0">
                <a:solidFill>
                  <a:schemeClr val="tx1"/>
                </a:solidFill>
                <a:effectLst/>
                <a:latin typeface="+mn-lt"/>
                <a:ea typeface="+mn-ea"/>
                <a:cs typeface="+mn-cs"/>
              </a:rPr>
              <a:t>(2 Peter 1:20-21),</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knowing this first, that no prophecy of Scripture is of any private interpretation,</a:t>
            </a:r>
            <a:r>
              <a:rPr lang="en-US" i="1" baseline="30000" dirty="0"/>
              <a:t> 21</a:t>
            </a:r>
            <a:r>
              <a:rPr lang="en-US" i="1" dirty="0"/>
              <a:t> for prophecy never came by the will of man, but holy men of God spoke as they were moved by the Holy Spirit.”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2:11-13), </a:t>
            </a:r>
            <a:r>
              <a:rPr lang="en-US" sz="1200" b="0" i="1" kern="1200" dirty="0">
                <a:solidFill>
                  <a:schemeClr val="tx1"/>
                </a:solidFill>
                <a:effectLst/>
                <a:latin typeface="+mn-lt"/>
                <a:ea typeface="+mn-ea"/>
                <a:cs typeface="+mn-cs"/>
              </a:rPr>
              <a:t>“</a:t>
            </a:r>
            <a:r>
              <a:rPr lang="en-US" i="1" dirty="0"/>
              <a:t>For what man knows the things of a man except the spirit of the man which is in him? Even so no one knows the things of God except the Spirit of God.</a:t>
            </a:r>
            <a:r>
              <a:rPr lang="en-US" i="1" baseline="30000" dirty="0"/>
              <a:t> 12</a:t>
            </a:r>
            <a:r>
              <a:rPr lang="en-US" i="1" dirty="0"/>
              <a:t> Now we have received, not the spirit of the world, but the Spirit who is from God, that we might know the things that have been freely given to us by God. </a:t>
            </a:r>
            <a:r>
              <a:rPr lang="en-US" i="1" baseline="30000" dirty="0"/>
              <a:t>13</a:t>
            </a:r>
            <a:r>
              <a:rPr lang="en-US" i="1" dirty="0"/>
              <a:t> These things we also speak, not in words which man's wisdom teaches but which the Holy Spirit teaches, comparing spiritual things with spiritual.”</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While recognizing and heeding the guiding principles of the Old </a:t>
            </a:r>
            <a:r>
              <a:rPr lang="en-US" sz="1200" b="0" i="0" kern="1200" dirty="0">
                <a:solidFill>
                  <a:schemeClr val="tx1"/>
                </a:solidFill>
                <a:effectLst/>
                <a:latin typeface="+mn-lt"/>
                <a:ea typeface="+mn-ea"/>
                <a:cs typeface="+mn-cs"/>
              </a:rPr>
              <a:t>Testament, we seek to conform to the teachings of the New Testament</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1:1-2), </a:t>
            </a:r>
            <a:r>
              <a:rPr lang="en-US" sz="1200" b="0" i="1" kern="1200" dirty="0">
                <a:solidFill>
                  <a:schemeClr val="tx1"/>
                </a:solidFill>
                <a:effectLst/>
                <a:latin typeface="+mn-lt"/>
                <a:ea typeface="+mn-ea"/>
                <a:cs typeface="+mn-cs"/>
              </a:rPr>
              <a:t>“</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Peter 4:11), </a:t>
            </a:r>
            <a:r>
              <a:rPr lang="en-US" sz="1200" b="0" i="1" kern="1200" dirty="0">
                <a:solidFill>
                  <a:schemeClr val="tx1"/>
                </a:solidFill>
                <a:effectLst/>
                <a:latin typeface="+mn-lt"/>
                <a:ea typeface="+mn-ea"/>
                <a:cs typeface="+mn-cs"/>
              </a:rPr>
              <a:t>“</a:t>
            </a:r>
            <a:r>
              <a:rPr lang="en-US" i="1" dirty="0"/>
              <a:t>If anyone speaks, let him speak as the oracles of God. If anyone ministers, let him do it as with the ability which God supplies, that in all things God may be glorified through Jesus Christ, to whom belong the glory and the dominion forever and ever. Amen”</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Consequently, when the Bible speaks upon any given subject, its pronouncement is accepted as final.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By its own testimony, no one may with impunity alter a single word of it </a:t>
            </a:r>
          </a:p>
          <a:p>
            <a:pPr marL="0" indent="0">
              <a:buFont typeface="Arial" panose="020B0604020202020204" pitchFamily="34" charset="0"/>
              <a:buNone/>
            </a:pPr>
            <a:r>
              <a:rPr lang="en-US" sz="1200" b="1" i="0" kern="1200" dirty="0">
                <a:solidFill>
                  <a:schemeClr val="tx1"/>
                </a:solidFill>
                <a:effectLst/>
                <a:latin typeface="+mn-lt"/>
                <a:ea typeface="+mn-ea"/>
                <a:cs typeface="+mn-cs"/>
              </a:rPr>
              <a:t>(Deuteronomy 4:2), </a:t>
            </a:r>
            <a:r>
              <a:rPr lang="en-US" sz="1200" b="0" i="1" kern="1200" dirty="0">
                <a:solidFill>
                  <a:schemeClr val="tx1"/>
                </a:solidFill>
                <a:effectLst/>
                <a:latin typeface="+mn-lt"/>
                <a:ea typeface="+mn-ea"/>
                <a:cs typeface="+mn-cs"/>
              </a:rPr>
              <a:t>“</a:t>
            </a:r>
            <a:r>
              <a:rPr lang="en-US" i="1" dirty="0"/>
              <a:t>You shall not add to the word which I command you, nor take from it, that you may keep the commandments of the Lord your God which I command you.”</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22:18-19), </a:t>
            </a:r>
            <a:r>
              <a:rPr lang="en-US" sz="1200" b="0" i="1" kern="1200" dirty="0">
                <a:solidFill>
                  <a:schemeClr val="tx1"/>
                </a:solidFill>
                <a:effectLst/>
                <a:latin typeface="+mn-lt"/>
                <a:ea typeface="+mn-ea"/>
                <a:cs typeface="+mn-cs"/>
              </a:rPr>
              <a:t>“</a:t>
            </a:r>
            <a:r>
              <a:rPr lang="en-US" i="1" dirty="0"/>
              <a:t>For I testify to everyone who hears the words of the prophecy of this book: If anyone adds to these things, God will add to him the plagues that are written in this book;</a:t>
            </a:r>
            <a:r>
              <a:rPr lang="en-US" i="1" baseline="30000" dirty="0"/>
              <a:t> 19</a:t>
            </a:r>
            <a:r>
              <a:rPr lang="en-US" i="1" dirty="0"/>
              <a:t> and if anyone takes away from the words of the book of this prophecy, God shall take away his part from the Book of Life, from the holy city, and from the things which are written in this book.”</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FC1C2-C103-4F1A-9F68-0E5E952193EB}" type="slidenum">
              <a:rPr lang="en-US" smtClean="0"/>
              <a:t>4</a:t>
            </a:fld>
            <a:endParaRPr lang="en-US"/>
          </a:p>
        </p:txBody>
      </p:sp>
    </p:spTree>
    <p:extLst>
      <p:ext uri="{BB962C8B-B14F-4D97-AF65-F5344CB8AC3E}">
        <p14:creationId xmlns:p14="http://schemas.microsoft.com/office/powerpoint/2010/main" val="369202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Our Plea for Unity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plead for unity among all who obediently respond to the doctrines and commandments given in the New Testament.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Such is in harmony with the prayer of Jesus and the pleadings of the apostle Paul</a:t>
            </a:r>
          </a:p>
          <a:p>
            <a:pPr marL="0" indent="0">
              <a:buFont typeface="Arial" panose="020B0604020202020204" pitchFamily="34" charset="0"/>
              <a:buNone/>
            </a:pPr>
            <a:r>
              <a:rPr lang="en-US" sz="1200" b="1" i="0" kern="1200" dirty="0">
                <a:solidFill>
                  <a:schemeClr val="tx1"/>
                </a:solidFill>
                <a:effectLst/>
                <a:latin typeface="+mn-lt"/>
                <a:ea typeface="+mn-ea"/>
                <a:cs typeface="+mn-cs"/>
              </a:rPr>
              <a:t>(John 17:20-21), </a:t>
            </a:r>
            <a:r>
              <a:rPr lang="en-US" sz="1200" b="0" i="1" kern="1200" dirty="0">
                <a:solidFill>
                  <a:schemeClr val="tx1"/>
                </a:solidFill>
                <a:effectLst/>
                <a:latin typeface="+mn-lt"/>
                <a:ea typeface="+mn-ea"/>
                <a:cs typeface="+mn-cs"/>
              </a:rPr>
              <a:t>“</a:t>
            </a:r>
            <a:r>
              <a:rPr lang="en-US" i="1" dirty="0"/>
              <a:t>I do not pray for these alone, but also for those who will believe in Me through their word;</a:t>
            </a:r>
            <a:r>
              <a:rPr lang="en-US" i="1" baseline="30000" dirty="0"/>
              <a:t> 21</a:t>
            </a:r>
            <a:r>
              <a:rPr lang="en-US" i="1" dirty="0"/>
              <a:t> that they all may be one, as You, Father, are in Me, and I in You; that they also may be one in Us, that the world may believe that You sent Me.”</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1:10), </a:t>
            </a:r>
            <a:r>
              <a:rPr lang="en-US" sz="1200" b="0" i="1" kern="1200" dirty="0">
                <a:solidFill>
                  <a:schemeClr val="tx1"/>
                </a:solidFill>
                <a:effectLst/>
                <a:latin typeface="+mn-lt"/>
                <a:ea typeface="+mn-ea"/>
                <a:cs typeface="+mn-cs"/>
              </a:rPr>
              <a:t>“</a:t>
            </a:r>
            <a:r>
              <a:rPr lang="en-US" i="1" dirty="0"/>
              <a:t>Now I plead with you, brethren, by the name of our Lord Jesus Christ, that you all speak the same thing, and that there be no divisions among you, but that you be perfectly joined together in the same mind and in the same judgment.”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consider such unity to be possible, or Jesus would not have prayed for it.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We also note that unity and love for each other was a mark of discipleship in the early churches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2:44-46), </a:t>
            </a:r>
            <a:r>
              <a:rPr lang="en-US" sz="1200" b="0" i="1" kern="1200" dirty="0">
                <a:solidFill>
                  <a:schemeClr val="tx1"/>
                </a:solidFill>
                <a:effectLst/>
                <a:latin typeface="+mn-lt"/>
                <a:ea typeface="+mn-ea"/>
                <a:cs typeface="+mn-cs"/>
              </a:rPr>
              <a:t>“</a:t>
            </a:r>
            <a:r>
              <a:rPr lang="en-US" i="1" dirty="0"/>
              <a:t>Now all who believed were together, and had all things in common,</a:t>
            </a:r>
            <a:r>
              <a:rPr lang="en-US" i="1" baseline="30000" dirty="0"/>
              <a:t> 45</a:t>
            </a:r>
            <a:r>
              <a:rPr lang="en-US" i="1" dirty="0"/>
              <a:t> and sold their possessions and goods, and divided them among all, as anyone had need.</a:t>
            </a:r>
            <a:br>
              <a:rPr lang="en-US" i="1" dirty="0"/>
            </a:br>
            <a:r>
              <a:rPr lang="en-US" i="1" baseline="30000" dirty="0"/>
              <a:t>46</a:t>
            </a:r>
            <a:r>
              <a:rPr lang="en-US" i="1" dirty="0"/>
              <a:t> So continuing daily with one accord in the temple, and breaking bread from house to house, they ate their food with gladness and simplicity of heart”</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4:32),</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Now the multitude of those who believed were of one heart and one soul; neither did anyone say that any of the things he possessed was his own, but they had all things in common.”</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Since division has always been the result of departure from </a:t>
            </a:r>
            <a:r>
              <a:rPr lang="en-US" sz="1200" b="0" i="1" kern="1200" dirty="0">
                <a:solidFill>
                  <a:schemeClr val="tx1"/>
                </a:solidFill>
                <a:effectLst/>
                <a:latin typeface="+mn-lt"/>
                <a:ea typeface="+mn-ea"/>
                <a:cs typeface="+mn-cs"/>
              </a:rPr>
              <a:t>“the faith which was once delivered unto the saints” </a:t>
            </a:r>
            <a:r>
              <a:rPr lang="en-US" sz="1200" b="1" i="0" kern="1200" dirty="0">
                <a:solidFill>
                  <a:schemeClr val="tx1"/>
                </a:solidFill>
                <a:effectLst/>
                <a:latin typeface="+mn-lt"/>
                <a:ea typeface="+mn-ea"/>
                <a:cs typeface="+mn-cs"/>
              </a:rPr>
              <a:t>(Jude 3), </a:t>
            </a:r>
            <a:r>
              <a:rPr lang="en-US" sz="1200" b="0" i="0" kern="1200" dirty="0">
                <a:solidFill>
                  <a:schemeClr val="tx1"/>
                </a:solidFill>
                <a:effectLst/>
                <a:latin typeface="+mn-lt"/>
                <a:ea typeface="+mn-ea"/>
                <a:cs typeface="+mn-cs"/>
              </a:rPr>
              <a:t>we believe that division can be healed </a:t>
            </a:r>
            <a:r>
              <a:rPr lang="en-US" sz="1200" b="1" i="0" kern="1200" dirty="0">
                <a:solidFill>
                  <a:schemeClr val="tx1"/>
                </a:solidFill>
                <a:effectLst/>
                <a:latin typeface="+mn-lt"/>
                <a:ea typeface="+mn-ea"/>
                <a:cs typeface="+mn-cs"/>
              </a:rPr>
              <a:t>by a return to the revealed word of God</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12FC1C2-C103-4F1A-9F68-0E5E952193EB}" type="slidenum">
              <a:rPr lang="en-US" smtClean="0"/>
              <a:t>5</a:t>
            </a:fld>
            <a:endParaRPr lang="en-US"/>
          </a:p>
        </p:txBody>
      </p:sp>
    </p:spTree>
    <p:extLst>
      <p:ext uri="{BB962C8B-B14F-4D97-AF65-F5344CB8AC3E}">
        <p14:creationId xmlns:p14="http://schemas.microsoft.com/office/powerpoint/2010/main" val="388994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human, and therefore subject to error, so we recognize the possibility that we may be wrong in our application of the Scriptures.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we can be shown where we are wrong, by the Scriptures, we are willing and ready to change.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But our acknowledgment of imperfection does not invalidate the truth shared tonight</a:t>
            </a:r>
          </a:p>
          <a:p>
            <a:r>
              <a:rPr lang="en-US" sz="1200" b="1" i="0" kern="1200" dirty="0">
                <a:solidFill>
                  <a:schemeClr val="tx1"/>
                </a:solidFill>
                <a:effectLst/>
                <a:latin typeface="+mn-lt"/>
                <a:ea typeface="+mn-ea"/>
                <a:cs typeface="+mn-cs"/>
              </a:rPr>
              <a:t>Nor does it alter God’s requirement that we submit to and heed His will!</a:t>
            </a:r>
          </a:p>
        </p:txBody>
      </p:sp>
      <p:sp>
        <p:nvSpPr>
          <p:cNvPr id="4" name="Slide Number Placeholder 3"/>
          <p:cNvSpPr>
            <a:spLocks noGrp="1"/>
          </p:cNvSpPr>
          <p:nvPr>
            <p:ph type="sldNum" sz="quarter" idx="10"/>
          </p:nvPr>
        </p:nvSpPr>
        <p:spPr/>
        <p:txBody>
          <a:bodyPr/>
          <a:lstStyle/>
          <a:p>
            <a:fld id="{312FC1C2-C103-4F1A-9F68-0E5E952193EB}" type="slidenum">
              <a:rPr lang="en-US" smtClean="0"/>
              <a:t>6</a:t>
            </a:fld>
            <a:endParaRPr lang="en-US"/>
          </a:p>
        </p:txBody>
      </p:sp>
    </p:spTree>
    <p:extLst>
      <p:ext uri="{BB962C8B-B14F-4D97-AF65-F5344CB8AC3E}">
        <p14:creationId xmlns:p14="http://schemas.microsoft.com/office/powerpoint/2010/main" val="196743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EAB4-179F-402F-ADF8-2F821B211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3B7CF-5BA5-4084-9B2E-490298398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66FDD4-810C-4CE6-BFD6-24D185A44561}"/>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5" name="Footer Placeholder 4">
            <a:extLst>
              <a:ext uri="{FF2B5EF4-FFF2-40B4-BE49-F238E27FC236}">
                <a16:creationId xmlns:a16="http://schemas.microsoft.com/office/drawing/2014/main" id="{E23124C3-0DEE-485E-8472-74A80AA51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FF957-ABC9-47BD-AC97-39A3C485704E}"/>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18657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BB37-15B5-4712-A18A-A91A988437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01CDB3-36B7-4835-A603-89F8F15ABF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0CA2A-8CC7-4261-9E53-018E6C561880}"/>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5" name="Footer Placeholder 4">
            <a:extLst>
              <a:ext uri="{FF2B5EF4-FFF2-40B4-BE49-F238E27FC236}">
                <a16:creationId xmlns:a16="http://schemas.microsoft.com/office/drawing/2014/main" id="{6E6EDDD7-8F3A-41D5-82BD-3A0C8A1E1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0942C-4F94-4109-BF93-C981811818BA}"/>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257677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A9D70B-CFCC-4DCF-9C1C-DE3AFE1FEF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2C8E00-0484-4ABE-A38A-D1AAC7CD2C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869CC-ADAD-427F-B5F6-A9844CFD9BA1}"/>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5" name="Footer Placeholder 4">
            <a:extLst>
              <a:ext uri="{FF2B5EF4-FFF2-40B4-BE49-F238E27FC236}">
                <a16:creationId xmlns:a16="http://schemas.microsoft.com/office/drawing/2014/main" id="{5AA0FB29-5E31-4D76-97AA-2F0FF40B3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B7C53-0F1B-4CA7-B4F8-CE889430CDFB}"/>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12478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6D2C-ABAA-4F91-9FCC-09622AF4B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DE601-4FFA-4DAE-A258-2FB983104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0A861-BFA2-4139-B49F-93CD762649DF}"/>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5" name="Footer Placeholder 4">
            <a:extLst>
              <a:ext uri="{FF2B5EF4-FFF2-40B4-BE49-F238E27FC236}">
                <a16:creationId xmlns:a16="http://schemas.microsoft.com/office/drawing/2014/main" id="{70D39507-6DB1-4760-AD17-40B41F6AB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52D5F-298B-4326-AC67-F6D059DD45FE}"/>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900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6297-7EC6-46B4-9144-2EC8ACF8C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439E0-DEB8-46EC-80A3-BB8DBB9F0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257F7E-9619-4E30-857F-C521BB85C8A4}"/>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5" name="Footer Placeholder 4">
            <a:extLst>
              <a:ext uri="{FF2B5EF4-FFF2-40B4-BE49-F238E27FC236}">
                <a16:creationId xmlns:a16="http://schemas.microsoft.com/office/drawing/2014/main" id="{6D021844-E73D-4A4D-8DCE-762D97791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32AB1-3DE5-46D6-92A5-0B72CB66119E}"/>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277461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B793-D1F9-437C-A792-64548C589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E171-E0AE-4939-98E5-6153B9D09A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0A520-5389-40AC-B0A1-FA16A673B9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9CDD0-01C1-4B6F-817E-0DA5E46B8011}"/>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6" name="Footer Placeholder 5">
            <a:extLst>
              <a:ext uri="{FF2B5EF4-FFF2-40B4-BE49-F238E27FC236}">
                <a16:creationId xmlns:a16="http://schemas.microsoft.com/office/drawing/2014/main" id="{040AFC17-48F1-4778-9B3F-52EB4DDE0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B22AA-632F-4910-8323-B74276155509}"/>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49910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DD03-44AF-42F7-A689-0D961D6D4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F8FF01-A4E4-4C48-BA1B-401B66DFF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513817-497E-4F1E-A3D7-693759C6F5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35F846-E9CB-4E26-8AA9-AA4696252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190BE9-3B27-4460-968B-A9A3245E3D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6AF02-0139-440F-B380-5F98285BA0FA}"/>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8" name="Footer Placeholder 7">
            <a:extLst>
              <a:ext uri="{FF2B5EF4-FFF2-40B4-BE49-F238E27FC236}">
                <a16:creationId xmlns:a16="http://schemas.microsoft.com/office/drawing/2014/main" id="{ADD6EF02-9E84-4695-9B29-763AE3F96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52AE27-579C-4742-AB79-9ADE8FFDB066}"/>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14865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5269-CC14-4495-8D59-C4359C4B39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9A5E22-B730-4AB4-9C59-B1009AC103F7}"/>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4" name="Footer Placeholder 3">
            <a:extLst>
              <a:ext uri="{FF2B5EF4-FFF2-40B4-BE49-F238E27FC236}">
                <a16:creationId xmlns:a16="http://schemas.microsoft.com/office/drawing/2014/main" id="{A04898A6-13AA-451D-9A3A-27B414B6C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6C4EF0-13B2-4373-A27C-31880528F815}"/>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277169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4AC45-CF11-408B-BA13-31E88BB69717}"/>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3" name="Footer Placeholder 2">
            <a:extLst>
              <a:ext uri="{FF2B5EF4-FFF2-40B4-BE49-F238E27FC236}">
                <a16:creationId xmlns:a16="http://schemas.microsoft.com/office/drawing/2014/main" id="{F337318B-6E2B-49B9-B32C-CDCFA81EA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756F3C-40BB-40AA-B8DB-DD3453A0D125}"/>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6751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B8ED-86A5-463E-97D8-0C2E35343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4243F9-4B0B-44AE-A184-D00E5769D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85E7E-C227-402A-B3BC-FB1E806D8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D8D4F8-560C-4EE3-A9AD-E5AA209DB9A4}"/>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6" name="Footer Placeholder 5">
            <a:extLst>
              <a:ext uri="{FF2B5EF4-FFF2-40B4-BE49-F238E27FC236}">
                <a16:creationId xmlns:a16="http://schemas.microsoft.com/office/drawing/2014/main" id="{541E0161-E425-41EA-ACBA-1D93D125C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2BB6F-E505-46C2-B29C-6E8DE9DF5C33}"/>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66636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9F23-ABD5-4BCD-B4FC-CBD2DD58C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BA095-A714-430D-A53C-340DA9CD3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3FD134-034C-4F22-8269-08463F9C8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50C7E9-75C0-45EE-B1A1-D6F930C2FFA2}"/>
              </a:ext>
            </a:extLst>
          </p:cNvPr>
          <p:cNvSpPr>
            <a:spLocks noGrp="1"/>
          </p:cNvSpPr>
          <p:nvPr>
            <p:ph type="dt" sz="half" idx="10"/>
          </p:nvPr>
        </p:nvSpPr>
        <p:spPr/>
        <p:txBody>
          <a:bodyPr/>
          <a:lstStyle/>
          <a:p>
            <a:fld id="{55E910EC-6D8B-4717-AF30-A323688DD3C2}" type="datetimeFigureOut">
              <a:rPr lang="en-US" smtClean="0"/>
              <a:t>10/15/2017</a:t>
            </a:fld>
            <a:endParaRPr lang="en-US"/>
          </a:p>
        </p:txBody>
      </p:sp>
      <p:sp>
        <p:nvSpPr>
          <p:cNvPr id="6" name="Footer Placeholder 5">
            <a:extLst>
              <a:ext uri="{FF2B5EF4-FFF2-40B4-BE49-F238E27FC236}">
                <a16:creationId xmlns:a16="http://schemas.microsoft.com/office/drawing/2014/main" id="{49CEEC0D-F9FD-46B6-8FBD-B0E530AC4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F065D-53D2-4A37-A74B-C9E6F91A7EFD}"/>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3704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A3D20-B2B1-40B7-8F4F-732C3F5F2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5C113-BABD-45A8-8874-5081114D1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52C52-1B07-4456-A562-39825BC7E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10EC-6D8B-4717-AF30-A323688DD3C2}" type="datetimeFigureOut">
              <a:rPr lang="en-US" smtClean="0"/>
              <a:t>10/15/2017</a:t>
            </a:fld>
            <a:endParaRPr lang="en-US"/>
          </a:p>
        </p:txBody>
      </p:sp>
      <p:sp>
        <p:nvSpPr>
          <p:cNvPr id="5" name="Footer Placeholder 4">
            <a:extLst>
              <a:ext uri="{FF2B5EF4-FFF2-40B4-BE49-F238E27FC236}">
                <a16:creationId xmlns:a16="http://schemas.microsoft.com/office/drawing/2014/main" id="{C5E901EC-C93F-4319-BBD1-8281C9E21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247DDB-52A0-4666-92B0-27A668748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38B4A-3DE7-450E-870A-543CEBCF2E67}" type="slidenum">
              <a:rPr lang="en-US" smtClean="0"/>
              <a:t>‹#›</a:t>
            </a:fld>
            <a:endParaRPr lang="en-US"/>
          </a:p>
        </p:txBody>
      </p:sp>
    </p:spTree>
    <p:extLst>
      <p:ext uri="{BB962C8B-B14F-4D97-AF65-F5344CB8AC3E}">
        <p14:creationId xmlns:p14="http://schemas.microsoft.com/office/powerpoint/2010/main" val="3355603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580103"/>
            <a:ext cx="10943303" cy="3382298"/>
          </a:xfrm>
        </p:spPr>
        <p:txBody>
          <a:bodyPr>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rPr>
              <a:t>Some</a:t>
            </a:r>
            <a:b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b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Identifying Marks of the Lord’s Church</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1538748" y="4815840"/>
            <a:ext cx="9144000" cy="1584959"/>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Acts 2:42,47</a:t>
            </a:r>
          </a:p>
          <a:p>
            <a:r>
              <a:rPr lang="en-US" sz="4800" b="1" dirty="0">
                <a:solidFill>
                  <a:schemeClr val="accent4">
                    <a:lumMod val="20000"/>
                    <a:lumOff val="80000"/>
                  </a:schemeClr>
                </a:solidFill>
                <a:effectLst>
                  <a:outerShdw blurRad="38100" dist="38100" dir="2700000" algn="tl">
                    <a:srgbClr val="000000">
                      <a:alpha val="43137"/>
                    </a:srgbClr>
                  </a:outerShdw>
                </a:effectLst>
              </a:rPr>
              <a:t>Luke 8:11</a:t>
            </a:r>
          </a:p>
        </p:txBody>
      </p:sp>
    </p:spTree>
    <p:extLst>
      <p:ext uri="{BB962C8B-B14F-4D97-AF65-F5344CB8AC3E}">
        <p14:creationId xmlns:p14="http://schemas.microsoft.com/office/powerpoint/2010/main" val="2872498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The Emphasis is Spiritual</a:t>
            </a:r>
            <a:r>
              <a:rPr lang="en-US" sz="12000" b="1" baseline="10000" dirty="0">
                <a:solidFill>
                  <a:schemeClr val="accent4">
                    <a:lumMod val="20000"/>
                    <a:lumOff val="80000"/>
                  </a:schemeClr>
                </a:solidFill>
                <a:effectLst>
                  <a:outerShdw blurRad="38100" dist="38100" dir="2700000" algn="tl">
                    <a:srgbClr val="000000">
                      <a:alpha val="43137"/>
                    </a:srgbClr>
                  </a:outerShdw>
                </a:effectLst>
                <a:latin typeface="Alex Brush" panose="02000400000000000000" pitchFamily="2" charset="0"/>
              </a:rPr>
              <a:t>,</a:t>
            </a: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 Not Material or Social</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1538748" y="4373002"/>
            <a:ext cx="9144000" cy="2027797"/>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1 Peter 2:5, 9-10</a:t>
            </a:r>
          </a:p>
          <a:p>
            <a:r>
              <a:rPr lang="en-US" sz="4800" b="1" dirty="0">
                <a:solidFill>
                  <a:schemeClr val="accent4">
                    <a:lumMod val="20000"/>
                    <a:lumOff val="80000"/>
                  </a:schemeClr>
                </a:solidFill>
                <a:effectLst>
                  <a:outerShdw blurRad="38100" dist="38100" dir="2700000" algn="tl">
                    <a:srgbClr val="000000">
                      <a:alpha val="43137"/>
                    </a:srgbClr>
                  </a:outerShdw>
                </a:effectLst>
              </a:rPr>
              <a:t>1 Timothy 3:15</a:t>
            </a:r>
          </a:p>
        </p:txBody>
      </p:sp>
      <p:sp>
        <p:nvSpPr>
          <p:cNvPr id="4" name="TextBox 3">
            <a:extLst>
              <a:ext uri="{FF2B5EF4-FFF2-40B4-BE49-F238E27FC236}">
                <a16:creationId xmlns:a16="http://schemas.microsoft.com/office/drawing/2014/main" id="{C964DF07-A7BD-41D5-9407-8603E1D55D53}"/>
              </a:ext>
            </a:extLst>
          </p:cNvPr>
          <p:cNvSpPr txBox="1"/>
          <p:nvPr/>
        </p:nvSpPr>
        <p:spPr>
          <a:xfrm>
            <a:off x="415577" y="225564"/>
            <a:ext cx="4118435"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in the Lord ’s church…</a:t>
            </a:r>
          </a:p>
        </p:txBody>
      </p:sp>
    </p:spTree>
    <p:extLst>
      <p:ext uri="{BB962C8B-B14F-4D97-AF65-F5344CB8AC3E}">
        <p14:creationId xmlns:p14="http://schemas.microsoft.com/office/powerpoint/2010/main" val="1174755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Recognizes No</a:t>
            </a:r>
            <a:b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b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Human Authority</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430307" y="4373002"/>
            <a:ext cx="11313458" cy="2027797"/>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Ephesians 1:22</a:t>
            </a:r>
          </a:p>
          <a:p>
            <a:r>
              <a:rPr lang="en-US" sz="4800" b="1" dirty="0">
                <a:solidFill>
                  <a:schemeClr val="accent4">
                    <a:lumMod val="20000"/>
                    <a:lumOff val="80000"/>
                  </a:schemeClr>
                </a:solidFill>
                <a:effectLst>
                  <a:outerShdw blurRad="38100" dist="38100" dir="2700000" algn="tl">
                    <a:srgbClr val="000000">
                      <a:alpha val="43137"/>
                    </a:srgbClr>
                  </a:outerShdw>
                </a:effectLst>
              </a:rPr>
              <a:t>(1 Timothy 3:1-7; Titus 1:5-9; 1 Peter 5:1-3)</a:t>
            </a:r>
          </a:p>
        </p:txBody>
      </p:sp>
      <p:sp>
        <p:nvSpPr>
          <p:cNvPr id="4" name="TextBox 3">
            <a:extLst>
              <a:ext uri="{FF2B5EF4-FFF2-40B4-BE49-F238E27FC236}">
                <a16:creationId xmlns:a16="http://schemas.microsoft.com/office/drawing/2014/main" id="{2048BB30-F157-4F48-90D0-A8C38FE1687D}"/>
              </a:ext>
            </a:extLst>
          </p:cNvPr>
          <p:cNvSpPr txBox="1"/>
          <p:nvPr/>
        </p:nvSpPr>
        <p:spPr>
          <a:xfrm>
            <a:off x="415577" y="225564"/>
            <a:ext cx="3701654"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the Lord ’s church…</a:t>
            </a:r>
          </a:p>
        </p:txBody>
      </p:sp>
    </p:spTree>
    <p:extLst>
      <p:ext uri="{BB962C8B-B14F-4D97-AF65-F5344CB8AC3E}">
        <p14:creationId xmlns:p14="http://schemas.microsoft.com/office/powerpoint/2010/main" val="3959436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Recognizes the Bible</a:t>
            </a:r>
            <a:b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b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as God’s Revelation</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430307" y="3998260"/>
            <a:ext cx="11313458" cy="2402540"/>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2 Peter 1:20-21; 1 Corinthians 2:11-13</a:t>
            </a:r>
          </a:p>
          <a:p>
            <a:r>
              <a:rPr lang="en-US" sz="4800" b="1" dirty="0">
                <a:solidFill>
                  <a:schemeClr val="accent4">
                    <a:lumMod val="20000"/>
                    <a:lumOff val="80000"/>
                  </a:schemeClr>
                </a:solidFill>
                <a:effectLst>
                  <a:outerShdw blurRad="38100" dist="38100" dir="2700000" algn="tl">
                    <a:srgbClr val="000000">
                      <a:alpha val="43137"/>
                    </a:srgbClr>
                  </a:outerShdw>
                </a:effectLst>
              </a:rPr>
              <a:t>(Hebrews 1:1-2; 1 Peter 4:11)</a:t>
            </a:r>
          </a:p>
          <a:p>
            <a:r>
              <a:rPr lang="en-US" sz="4800" b="1" dirty="0">
                <a:solidFill>
                  <a:schemeClr val="accent4">
                    <a:lumMod val="20000"/>
                    <a:lumOff val="80000"/>
                  </a:schemeClr>
                </a:solidFill>
                <a:effectLst>
                  <a:outerShdw blurRad="38100" dist="38100" dir="2700000" algn="tl">
                    <a:srgbClr val="000000">
                      <a:alpha val="43137"/>
                    </a:srgbClr>
                  </a:outerShdw>
                </a:effectLst>
              </a:rPr>
              <a:t>Deuteronomy 4:2; Revelation 22:18-19</a:t>
            </a:r>
          </a:p>
        </p:txBody>
      </p:sp>
      <p:sp>
        <p:nvSpPr>
          <p:cNvPr id="4" name="TextBox 3">
            <a:extLst>
              <a:ext uri="{FF2B5EF4-FFF2-40B4-BE49-F238E27FC236}">
                <a16:creationId xmlns:a16="http://schemas.microsoft.com/office/drawing/2014/main" id="{1F4BA495-715D-405F-9D50-AC2922B9E28B}"/>
              </a:ext>
            </a:extLst>
          </p:cNvPr>
          <p:cNvSpPr txBox="1"/>
          <p:nvPr/>
        </p:nvSpPr>
        <p:spPr>
          <a:xfrm>
            <a:off x="415577" y="225564"/>
            <a:ext cx="3701654"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the Lord ’s church…</a:t>
            </a:r>
          </a:p>
        </p:txBody>
      </p:sp>
    </p:spTree>
    <p:extLst>
      <p:ext uri="{BB962C8B-B14F-4D97-AF65-F5344CB8AC3E}">
        <p14:creationId xmlns:p14="http://schemas.microsoft.com/office/powerpoint/2010/main" val="3838613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Affirms a Plea for Unity that is Unique</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430307" y="3998260"/>
            <a:ext cx="11313458" cy="2402540"/>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John 17:20-21; 1 Corinthians 1:10</a:t>
            </a:r>
          </a:p>
          <a:p>
            <a:r>
              <a:rPr lang="en-US" sz="4800" b="1" dirty="0">
                <a:solidFill>
                  <a:schemeClr val="accent4">
                    <a:lumMod val="20000"/>
                    <a:lumOff val="80000"/>
                  </a:schemeClr>
                </a:solidFill>
                <a:effectLst>
                  <a:outerShdw blurRad="38100" dist="38100" dir="2700000" algn="tl">
                    <a:srgbClr val="000000">
                      <a:alpha val="43137"/>
                    </a:srgbClr>
                  </a:outerShdw>
                </a:effectLst>
              </a:rPr>
              <a:t>Acts 2:44-46; Acts 4:32</a:t>
            </a:r>
          </a:p>
          <a:p>
            <a:r>
              <a:rPr lang="en-US" sz="4800" b="1" dirty="0">
                <a:solidFill>
                  <a:schemeClr val="accent4">
                    <a:lumMod val="20000"/>
                    <a:lumOff val="80000"/>
                  </a:schemeClr>
                </a:solidFill>
                <a:effectLst>
                  <a:outerShdw blurRad="38100" dist="38100" dir="2700000" algn="tl">
                    <a:srgbClr val="000000">
                      <a:alpha val="43137"/>
                    </a:srgbClr>
                  </a:outerShdw>
                </a:effectLst>
              </a:rPr>
              <a:t>Jude 3</a:t>
            </a:r>
          </a:p>
          <a:p>
            <a:endParaRPr lang="en-US" sz="4800" b="1" dirty="0">
              <a:solidFill>
                <a:schemeClr val="accent4">
                  <a:lumMod val="20000"/>
                  <a:lumOff val="8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369C5D4-67B0-4B62-AED5-1DC5D8DB74D0}"/>
              </a:ext>
            </a:extLst>
          </p:cNvPr>
          <p:cNvSpPr txBox="1"/>
          <p:nvPr/>
        </p:nvSpPr>
        <p:spPr>
          <a:xfrm>
            <a:off x="415577" y="225564"/>
            <a:ext cx="3701654"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the Lord ’s church…</a:t>
            </a:r>
          </a:p>
        </p:txBody>
      </p:sp>
    </p:spTree>
    <p:extLst>
      <p:ext uri="{BB962C8B-B14F-4D97-AF65-F5344CB8AC3E}">
        <p14:creationId xmlns:p14="http://schemas.microsoft.com/office/powerpoint/2010/main" val="2216644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580103"/>
            <a:ext cx="10943303" cy="2117377"/>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Conclusion</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1074419" y="3177540"/>
            <a:ext cx="10172701" cy="3223260"/>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An acknowledgment of human imperfection does not invalidate the call to heed and submit to God’s will!</a:t>
            </a:r>
          </a:p>
          <a:p>
            <a:endParaRPr lang="en-US" sz="4800" b="1"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584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1795</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Alex Brush</vt:lpstr>
      <vt:lpstr>Calibri Light</vt:lpstr>
      <vt:lpstr>Mervale Script</vt:lpstr>
      <vt:lpstr>Arial</vt:lpstr>
      <vt:lpstr>Calibri</vt:lpstr>
      <vt:lpstr>Assassin$</vt:lpstr>
      <vt:lpstr>Office Theme</vt:lpstr>
      <vt:lpstr>Some Identifying Marks of the Lord’s Church</vt:lpstr>
      <vt:lpstr>The Emphasis is Spiritual, Not Material or Social</vt:lpstr>
      <vt:lpstr>Recognizes No Human Authority</vt:lpstr>
      <vt:lpstr>Recognizes the Bible as God’s Revelation</vt:lpstr>
      <vt:lpstr>Affirms a Plea for Unity that is Unique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Marks of the Lord’s Church</dc:title>
  <dc:creator>Stan Cox</dc:creator>
  <cp:lastModifiedBy>Stan Cox</cp:lastModifiedBy>
  <cp:revision>14</cp:revision>
  <dcterms:created xsi:type="dcterms:W3CDTF">2017-10-15T03:34:35Z</dcterms:created>
  <dcterms:modified xsi:type="dcterms:W3CDTF">2017-10-15T19:47:37Z</dcterms:modified>
</cp:coreProperties>
</file>