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handoutMasterIdLst>
    <p:handoutMasterId r:id="rId13"/>
  </p:handoutMasterIdLst>
  <p:sldIdLst>
    <p:sldId id="257" r:id="rId2"/>
    <p:sldId id="256"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686"/>
    <a:srgbClr val="5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4982" autoAdjust="0"/>
  </p:normalViewPr>
  <p:slideViewPr>
    <p:cSldViewPr snapToGrid="0">
      <p:cViewPr varScale="1">
        <p:scale>
          <a:sx n="36" d="100"/>
          <a:sy n="36" d="100"/>
        </p:scale>
        <p:origin x="1980" y="48"/>
      </p:cViewPr>
      <p:guideLst/>
    </p:cSldViewPr>
  </p:slideViewPr>
  <p:notesTextViewPr>
    <p:cViewPr>
      <p:scale>
        <a:sx n="1" d="1"/>
        <a:sy n="1" d="1"/>
      </p:scale>
      <p:origin x="0" y="0"/>
    </p:cViewPr>
  </p:notesText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4294" cy="458788"/>
          </a:xfrm>
          <a:prstGeom prst="rect">
            <a:avLst/>
          </a:prstGeom>
        </p:spPr>
        <p:txBody>
          <a:bodyPr vert="horz" lIns="91440" tIns="45720" rIns="91440" bIns="45720" rtlCol="0"/>
          <a:lstStyle>
            <a:lvl1pPr algn="l">
              <a:defRPr sz="1200"/>
            </a:lvl1pPr>
          </a:lstStyle>
          <a:p>
            <a:r>
              <a:rPr lang="en-US" sz="1800" dirty="0">
                <a:latin typeface="Harrington" panose="04040505050A02020702" pitchFamily="82" charset="0"/>
              </a:rPr>
              <a:t>If the foundations are destroyed</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June 5, 2016 am</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soundteaching.org</a:t>
            </a:r>
          </a:p>
        </p:txBody>
      </p:sp>
    </p:spTree>
    <p:extLst>
      <p:ext uri="{BB962C8B-B14F-4D97-AF65-F5344CB8AC3E}">
        <p14:creationId xmlns:p14="http://schemas.microsoft.com/office/powerpoint/2010/main" val="3845969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DF1F5-66BD-49ED-A830-FA45CFA3550B}" type="datetimeFigureOut">
              <a:rPr lang="en-US" smtClean="0"/>
              <a:t>6/6/2016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D264B7-553F-427B-A6FF-0DE32684672F}" type="slidenum">
              <a:rPr lang="en-US" smtClean="0"/>
              <a:t>‹#›</a:t>
            </a:fld>
            <a:endParaRPr lang="en-US"/>
          </a:p>
        </p:txBody>
      </p:sp>
    </p:spTree>
    <p:extLst>
      <p:ext uri="{BB962C8B-B14F-4D97-AF65-F5344CB8AC3E}">
        <p14:creationId xmlns:p14="http://schemas.microsoft.com/office/powerpoint/2010/main" val="5766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 11)</a:t>
            </a:r>
            <a:r>
              <a:rPr lang="en-US" b="1" baseline="0" dirty="0"/>
              <a:t> READ</a:t>
            </a:r>
            <a:endParaRPr lang="en-US" b="1" dirty="0"/>
          </a:p>
          <a:p>
            <a:endParaRPr lang="en-US" dirty="0"/>
          </a:p>
          <a:p>
            <a:r>
              <a:rPr lang="en-US" dirty="0"/>
              <a:t>King David had great successes in his life, but he also had failures that rocked his world</a:t>
            </a:r>
          </a:p>
          <a:p>
            <a:pPr marL="628650" lvl="1" indent="-171450">
              <a:buFont typeface="Arial" panose="020B0604020202020204" pitchFamily="34" charset="0"/>
              <a:buChar char="•"/>
            </a:pPr>
            <a:r>
              <a:rPr lang="en-US" b="1" dirty="0"/>
              <a:t>Success:  </a:t>
            </a:r>
            <a:r>
              <a:rPr lang="en-US" dirty="0"/>
              <a:t>Killing Goliath (1 Samuel 17)</a:t>
            </a:r>
          </a:p>
          <a:p>
            <a:pPr marL="628650" lvl="1" indent="-171450">
              <a:buFont typeface="Arial" panose="020B0604020202020204" pitchFamily="34" charset="0"/>
              <a:buChar char="•"/>
            </a:pPr>
            <a:r>
              <a:rPr lang="en-US" b="1" dirty="0"/>
              <a:t>Failure:</a:t>
            </a:r>
            <a:r>
              <a:rPr lang="en-US" b="1" baseline="0" dirty="0"/>
              <a:t>  </a:t>
            </a:r>
            <a:r>
              <a:rPr lang="en-US" baseline="0" dirty="0"/>
              <a:t>Adultery with Bathsheba, and Murder of Uriah (</a:t>
            </a:r>
            <a:r>
              <a:rPr lang="en-US" dirty="0"/>
              <a:t>2 Samuel 11-12). </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dirty="0"/>
              <a:t>So when he wrote, “If the foundations are destroyed, what can the righteous do?”, we know he personally pondered that question</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b="1" dirty="0"/>
              <a:t>When his enemies rose up against him (and one of those was his own son, Absalom) David was determined to put his trust in the Lord (11:1).</a:t>
            </a:r>
          </a:p>
        </p:txBody>
      </p:sp>
      <p:sp>
        <p:nvSpPr>
          <p:cNvPr id="4" name="Slide Number Placeholder 3"/>
          <p:cNvSpPr>
            <a:spLocks noGrp="1"/>
          </p:cNvSpPr>
          <p:nvPr>
            <p:ph type="sldNum" sz="quarter" idx="10"/>
          </p:nvPr>
        </p:nvSpPr>
        <p:spPr/>
        <p:txBody>
          <a:bodyPr/>
          <a:lstStyle/>
          <a:p>
            <a:fld id="{88D264B7-553F-427B-A6FF-0DE32684672F}" type="slidenum">
              <a:rPr lang="en-US" smtClean="0"/>
              <a:t>1</a:t>
            </a:fld>
            <a:endParaRPr lang="en-US"/>
          </a:p>
        </p:txBody>
      </p:sp>
    </p:spTree>
    <p:extLst>
      <p:ext uri="{BB962C8B-B14F-4D97-AF65-F5344CB8AC3E}">
        <p14:creationId xmlns:p14="http://schemas.microsoft.com/office/powerpoint/2010/main" val="1305614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Corinthians 16:13-14), </a:t>
            </a:r>
            <a:r>
              <a:rPr lang="en-US" b="0" i="1" dirty="0"/>
              <a:t>“Watch, stand fast in the faith, be brave, be strong. Let all that you do be done in love.”</a:t>
            </a:r>
          </a:p>
        </p:txBody>
      </p:sp>
      <p:sp>
        <p:nvSpPr>
          <p:cNvPr id="4" name="Slide Number Placeholder 3"/>
          <p:cNvSpPr>
            <a:spLocks noGrp="1"/>
          </p:cNvSpPr>
          <p:nvPr>
            <p:ph type="sldNum" sz="quarter" idx="10"/>
          </p:nvPr>
        </p:nvSpPr>
        <p:spPr/>
        <p:txBody>
          <a:bodyPr/>
          <a:lstStyle/>
          <a:p>
            <a:fld id="{88D264B7-553F-427B-A6FF-0DE32684672F}" type="slidenum">
              <a:rPr lang="en-US" smtClean="0"/>
              <a:t>10</a:t>
            </a:fld>
            <a:endParaRPr lang="en-US"/>
          </a:p>
        </p:txBody>
      </p:sp>
    </p:spTree>
    <p:extLst>
      <p:ext uri="{BB962C8B-B14F-4D97-AF65-F5344CB8AC3E}">
        <p14:creationId xmlns:p14="http://schemas.microsoft.com/office/powerpoint/2010/main" val="172697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264B7-553F-427B-A6FF-0DE32684672F}" type="slidenum">
              <a:rPr lang="en-US" smtClean="0"/>
              <a:t>2</a:t>
            </a:fld>
            <a:endParaRPr lang="en-US"/>
          </a:p>
        </p:txBody>
      </p:sp>
    </p:spTree>
    <p:extLst>
      <p:ext uri="{BB962C8B-B14F-4D97-AF65-F5344CB8AC3E}">
        <p14:creationId xmlns:p14="http://schemas.microsoft.com/office/powerpoint/2010/main" val="2283063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trust the Lord for the same reasons when the foundations of our lives and society are threatened, shaken and even destroyed. Consider this in light of recently events that impact our nation.</a:t>
            </a:r>
          </a:p>
          <a:p>
            <a:pPr marL="628650" lvl="1" indent="-171450">
              <a:buFont typeface="Arial" panose="020B0604020202020204" pitchFamily="34" charset="0"/>
              <a:buChar char="•"/>
            </a:pPr>
            <a:r>
              <a:rPr lang="en-US" dirty="0"/>
              <a:t>Islamic</a:t>
            </a:r>
            <a:r>
              <a:rPr lang="en-US" baseline="0" dirty="0"/>
              <a:t> terrorism – Jihad, and those who are perceived to be Christians are especially targeted.</a:t>
            </a:r>
          </a:p>
          <a:p>
            <a:pPr marL="628650" lvl="1" indent="-171450">
              <a:buFont typeface="Arial" panose="020B0604020202020204" pitchFamily="34" charset="0"/>
              <a:buChar char="•"/>
            </a:pPr>
            <a:r>
              <a:rPr lang="en-US" baseline="0" dirty="0"/>
              <a:t>Attack of secularism against men and women of faith (Christians are often considered ignorant bigots for standing for truth)</a:t>
            </a:r>
          </a:p>
          <a:p>
            <a:pPr marL="628650" lvl="1" indent="-171450">
              <a:buFont typeface="Arial" panose="020B0604020202020204" pitchFamily="34" charset="0"/>
              <a:buChar char="•"/>
            </a:pPr>
            <a:r>
              <a:rPr lang="en-US" baseline="0" dirty="0"/>
              <a:t>Immorality in Society</a:t>
            </a:r>
          </a:p>
          <a:p>
            <a:pPr marL="1085850" lvl="2" indent="-171450">
              <a:buFont typeface="Arial" panose="020B0604020202020204" pitchFamily="34" charset="0"/>
              <a:buChar char="•"/>
            </a:pPr>
            <a:r>
              <a:rPr lang="en-US" baseline="0" dirty="0"/>
              <a:t>Supreme court decision that legalized same-sex marriage (</a:t>
            </a:r>
            <a:r>
              <a:rPr lang="en-US" b="1" baseline="0" dirty="0"/>
              <a:t>Leviticus 20:13, </a:t>
            </a:r>
            <a:r>
              <a:rPr lang="en-US" i="1" baseline="0" dirty="0"/>
              <a:t>“an abomination”)</a:t>
            </a:r>
          </a:p>
          <a:p>
            <a:pPr marL="1085850" lvl="2" indent="-171450">
              <a:buFont typeface="Arial" panose="020B0604020202020204" pitchFamily="34" charset="0"/>
              <a:buChar char="•"/>
            </a:pPr>
            <a:r>
              <a:rPr lang="en-US" baseline="0" dirty="0"/>
              <a:t>Current Gender identity issues  (Note:  We recognize that some may suffer from Gender dysphoria.  But, the agenda denies the Bible revelation</a:t>
            </a:r>
            <a:r>
              <a:rPr lang="en-US" i="1" baseline="0" dirty="0"/>
              <a:t>, “So God created man in His own image; in the image of God He created him; male and female He created them</a:t>
            </a:r>
            <a:r>
              <a:rPr lang="en-US" b="1" i="1" baseline="0" dirty="0"/>
              <a:t>” </a:t>
            </a:r>
            <a:r>
              <a:rPr lang="en-US" b="1" baseline="0" dirty="0"/>
              <a:t>(Genesis 1:27)</a:t>
            </a:r>
          </a:p>
          <a:p>
            <a:pPr marL="1085850" lvl="2"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8D264B7-553F-427B-A6FF-0DE32684672F}" type="slidenum">
              <a:rPr lang="en-US" smtClean="0"/>
              <a:t>3</a:t>
            </a:fld>
            <a:endParaRPr lang="en-US"/>
          </a:p>
        </p:txBody>
      </p:sp>
    </p:spTree>
    <p:extLst>
      <p:ext uri="{BB962C8B-B14F-4D97-AF65-F5344CB8AC3E}">
        <p14:creationId xmlns:p14="http://schemas.microsoft.com/office/powerpoint/2010/main" val="384829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When</a:t>
            </a:r>
            <a:r>
              <a:rPr lang="en-US" b="1" baseline="0" dirty="0"/>
              <a:t> evil rises up, the righteous look UP, and rely upon God</a:t>
            </a:r>
            <a:endParaRPr lang="en-US" b="1" dirty="0"/>
          </a:p>
          <a:p>
            <a:pPr lvl="1"/>
            <a:r>
              <a:rPr lang="en-US" b="1" dirty="0"/>
              <a:t>(Psalm</a:t>
            </a:r>
            <a:r>
              <a:rPr lang="en-US" b="1" baseline="0" dirty="0"/>
              <a:t> 121:1-2), </a:t>
            </a:r>
            <a:r>
              <a:rPr lang="en-US" i="1" baseline="0" dirty="0"/>
              <a:t>“I will lift up my eyes to the hills—From whence comes my help?  </a:t>
            </a:r>
            <a:r>
              <a:rPr lang="en-US" i="1" baseline="30000" dirty="0"/>
              <a:t>2</a:t>
            </a:r>
            <a:r>
              <a:rPr lang="en-US" i="1" baseline="0" dirty="0"/>
              <a:t> My help comes from the </a:t>
            </a:r>
            <a:r>
              <a:rPr lang="en-US" i="1" baseline="0" dirty="0" err="1"/>
              <a:t>Lord,Who</a:t>
            </a:r>
            <a:r>
              <a:rPr lang="en-US" i="1" baseline="0" dirty="0"/>
              <a:t> made heaven and earth.”</a:t>
            </a:r>
          </a:p>
          <a:p>
            <a:endParaRPr lang="en-US" i="1" baseline="0" dirty="0"/>
          </a:p>
          <a:p>
            <a:r>
              <a:rPr lang="en-US" b="1" i="0" baseline="0" dirty="0"/>
              <a:t>God will preserve, protect and deliver the righteous from evil!</a:t>
            </a:r>
          </a:p>
          <a:p>
            <a:pPr lvl="1"/>
            <a:r>
              <a:rPr lang="en-US" b="1" i="0" baseline="0" dirty="0"/>
              <a:t>(Matthew 6:13), </a:t>
            </a:r>
            <a:r>
              <a:rPr lang="en-US" i="1" baseline="0" dirty="0"/>
              <a:t>“And do not lead us into temptation, but deliver us from the evil one.  For Yours is the kingdom and the power and the glory forever. Amen.”</a:t>
            </a:r>
            <a:endParaRPr lang="en-US" i="1" dirty="0"/>
          </a:p>
        </p:txBody>
      </p:sp>
      <p:sp>
        <p:nvSpPr>
          <p:cNvPr id="4" name="Slide Number Placeholder 3"/>
          <p:cNvSpPr>
            <a:spLocks noGrp="1"/>
          </p:cNvSpPr>
          <p:nvPr>
            <p:ph type="sldNum" sz="quarter" idx="10"/>
          </p:nvPr>
        </p:nvSpPr>
        <p:spPr/>
        <p:txBody>
          <a:bodyPr/>
          <a:lstStyle/>
          <a:p>
            <a:fld id="{88D264B7-553F-427B-A6FF-0DE32684672F}" type="slidenum">
              <a:rPr lang="en-US" smtClean="0"/>
              <a:t>4</a:t>
            </a:fld>
            <a:endParaRPr lang="en-US"/>
          </a:p>
        </p:txBody>
      </p:sp>
    </p:spTree>
    <p:extLst>
      <p:ext uri="{BB962C8B-B14F-4D97-AF65-F5344CB8AC3E}">
        <p14:creationId xmlns:p14="http://schemas.microsoft.com/office/powerpoint/2010/main" val="2394174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Pray for courage and faith to stand</a:t>
            </a:r>
            <a:r>
              <a:rPr lang="en-US" b="1" baseline="0" dirty="0"/>
              <a:t> true in the face of those who oppose righteousness, and God’s ways!</a:t>
            </a:r>
          </a:p>
          <a:p>
            <a:pPr marL="628650" lvl="1" indent="-171450">
              <a:buFont typeface="Arial" panose="020B0604020202020204" pitchFamily="34" charset="0"/>
              <a:buChar char="•"/>
            </a:pPr>
            <a:r>
              <a:rPr lang="en-US" b="1" dirty="0"/>
              <a:t>Work of Paul and Barnabas</a:t>
            </a:r>
          </a:p>
          <a:p>
            <a:pPr marL="628650" lvl="1" indent="-171450">
              <a:buFont typeface="Arial" panose="020B0604020202020204" pitchFamily="34" charset="0"/>
              <a:buChar char="•"/>
            </a:pPr>
            <a:r>
              <a:rPr lang="en-US" b="1" dirty="0"/>
              <a:t>Note:  Prayer NOT</a:t>
            </a:r>
            <a:r>
              <a:rPr lang="en-US" b="1" baseline="0" dirty="0"/>
              <a:t> to escape personal injury</a:t>
            </a:r>
          </a:p>
          <a:p>
            <a:pPr marL="628650" lvl="1" indent="-171450">
              <a:buFont typeface="Arial" panose="020B0604020202020204" pitchFamily="34" charset="0"/>
              <a:buChar char="•"/>
            </a:pPr>
            <a:r>
              <a:rPr lang="en-US" b="1" baseline="0" dirty="0"/>
              <a:t>BUT to continue in the faith, preaching the gospel with boldness!</a:t>
            </a:r>
            <a:endParaRPr lang="en-US" b="1" dirty="0"/>
          </a:p>
          <a:p>
            <a:pPr lvl="0"/>
            <a:r>
              <a:rPr lang="en-US" b="1" dirty="0"/>
              <a:t>(Acts 14:21-23</a:t>
            </a:r>
            <a:r>
              <a:rPr lang="en-US" b="1" baseline="0" dirty="0"/>
              <a:t>), </a:t>
            </a:r>
            <a:r>
              <a:rPr lang="en-US" i="1" baseline="0" dirty="0"/>
              <a:t>“And when they had preached the gospel to that city and made many disciples, they returned to </a:t>
            </a:r>
            <a:r>
              <a:rPr lang="en-US" i="1" baseline="0" dirty="0" err="1"/>
              <a:t>Lystra</a:t>
            </a:r>
            <a:r>
              <a:rPr lang="en-US" i="1" baseline="0" dirty="0"/>
              <a:t>, </a:t>
            </a:r>
            <a:r>
              <a:rPr lang="en-US" i="1" baseline="0" dirty="0" err="1"/>
              <a:t>Iconium</a:t>
            </a:r>
            <a:r>
              <a:rPr lang="en-US" i="1" baseline="0" dirty="0"/>
              <a:t>, and Antioch, </a:t>
            </a:r>
            <a:r>
              <a:rPr lang="en-US" i="1" baseline="30000" dirty="0"/>
              <a:t>22</a:t>
            </a:r>
            <a:r>
              <a:rPr lang="en-US" i="1" baseline="0" dirty="0"/>
              <a:t> strengthening the souls of the disciples, </a:t>
            </a:r>
            <a:r>
              <a:rPr lang="en-US" b="1" i="1" baseline="0" dirty="0"/>
              <a:t>exhorting them to continue in the faith</a:t>
            </a:r>
            <a:r>
              <a:rPr lang="en-US" i="1" baseline="0" dirty="0"/>
              <a:t>, and saying, "</a:t>
            </a:r>
            <a:r>
              <a:rPr lang="en-US" b="1" i="1" baseline="0" dirty="0"/>
              <a:t>We must through many tribulations enter the kingdom of God</a:t>
            </a:r>
            <a:r>
              <a:rPr lang="en-US" i="1" baseline="0" dirty="0"/>
              <a:t>." </a:t>
            </a:r>
            <a:r>
              <a:rPr lang="en-US" i="1" baseline="30000" dirty="0"/>
              <a:t>23 </a:t>
            </a:r>
            <a:r>
              <a:rPr lang="en-US" i="1" baseline="0" dirty="0"/>
              <a:t>So when they had appointed elders in every church, </a:t>
            </a:r>
            <a:r>
              <a:rPr lang="en-US" b="1" i="1" baseline="0" dirty="0"/>
              <a:t>and prayed with fasting, they commended them to the Lord in whom they had believed</a:t>
            </a:r>
            <a:r>
              <a:rPr lang="en-US" i="1" baseline="0" dirty="0"/>
              <a:t>.”</a:t>
            </a:r>
          </a:p>
        </p:txBody>
      </p:sp>
      <p:sp>
        <p:nvSpPr>
          <p:cNvPr id="4" name="Slide Number Placeholder 3"/>
          <p:cNvSpPr>
            <a:spLocks noGrp="1"/>
          </p:cNvSpPr>
          <p:nvPr>
            <p:ph type="sldNum" sz="quarter" idx="10"/>
          </p:nvPr>
        </p:nvSpPr>
        <p:spPr/>
        <p:txBody>
          <a:bodyPr/>
          <a:lstStyle/>
          <a:p>
            <a:fld id="{88D264B7-553F-427B-A6FF-0DE32684672F}" type="slidenum">
              <a:rPr lang="en-US" smtClean="0"/>
              <a:t>5</a:t>
            </a:fld>
            <a:endParaRPr lang="en-US"/>
          </a:p>
        </p:txBody>
      </p:sp>
    </p:spTree>
    <p:extLst>
      <p:ext uri="{BB962C8B-B14F-4D97-AF65-F5344CB8AC3E}">
        <p14:creationId xmlns:p14="http://schemas.microsoft.com/office/powerpoint/2010/main" val="3124638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 37:1),</a:t>
            </a:r>
            <a:r>
              <a:rPr lang="en-US" b="1" baseline="0" dirty="0"/>
              <a:t> </a:t>
            </a:r>
            <a:r>
              <a:rPr lang="en-US" b="0" i="1" baseline="0" dirty="0"/>
              <a:t>“Do not fret because of evildoers, nor be envious of the workers of iniquity.”</a:t>
            </a:r>
            <a:endParaRPr lang="en-US" b="0" i="1" dirty="0"/>
          </a:p>
          <a:p>
            <a:pPr marL="628650" lvl="1" indent="-171450">
              <a:buFont typeface="Arial" panose="020B0604020202020204" pitchFamily="34" charset="0"/>
              <a:buChar char="•"/>
            </a:pPr>
            <a:r>
              <a:rPr lang="en-US" b="1" dirty="0"/>
              <a:t>Note:  </a:t>
            </a:r>
            <a:r>
              <a:rPr lang="en-US" b="0" dirty="0"/>
              <a:t>The word “fret” means “to be hot, furious, burn, become angry, be kindled” (Brown-Driver-Briggs). </a:t>
            </a:r>
          </a:p>
          <a:p>
            <a:endParaRPr lang="en-US" b="0" dirty="0"/>
          </a:p>
          <a:p>
            <a:pPr marL="628650" lvl="1" indent="-171450">
              <a:buFont typeface="Arial" panose="020B0604020202020204" pitchFamily="34" charset="0"/>
              <a:buChar char="•"/>
            </a:pPr>
            <a:r>
              <a:rPr lang="en-US" b="1" dirty="0"/>
              <a:t>We must not allow the sins of evil people turn us into raving fools!</a:t>
            </a:r>
          </a:p>
          <a:p>
            <a:pPr marL="0" lvl="0" indent="0">
              <a:buFont typeface="Arial" panose="020B0604020202020204" pitchFamily="34" charset="0"/>
              <a:buNone/>
            </a:pPr>
            <a:r>
              <a:rPr lang="en-US" b="1" dirty="0"/>
              <a:t>(</a:t>
            </a:r>
            <a:r>
              <a:rPr lang="en-US" b="1" dirty="0" err="1"/>
              <a:t>Ecclesiates</a:t>
            </a:r>
            <a:r>
              <a:rPr lang="en-US" b="1" baseline="0" dirty="0"/>
              <a:t> 7:9), </a:t>
            </a:r>
            <a:r>
              <a:rPr lang="en-US" b="0" dirty="0"/>
              <a:t>“Do not hasten in your spirit to be angry, for anger rests in the bosom of fools”</a:t>
            </a:r>
          </a:p>
          <a:p>
            <a:pPr marL="628650" lvl="1" indent="-171450">
              <a:buFont typeface="Arial" panose="020B0604020202020204" pitchFamily="34" charset="0"/>
              <a:buChar char="•"/>
            </a:pPr>
            <a:r>
              <a:rPr lang="en-US" b="0" dirty="0"/>
              <a:t>The righteous are disgusted by the sins of the wicked as well as by those who condone and comfort sinners.</a:t>
            </a:r>
            <a:r>
              <a:rPr lang="en-US" b="0" baseline="0" dirty="0"/>
              <a:t> </a:t>
            </a:r>
          </a:p>
          <a:p>
            <a:pPr marL="628650" lvl="1" indent="-171450">
              <a:buFont typeface="Arial" panose="020B0604020202020204" pitchFamily="34" charset="0"/>
              <a:buChar char="•"/>
            </a:pPr>
            <a:r>
              <a:rPr lang="en-US" b="0" dirty="0"/>
              <a:t>But the righteous give place to the wrath of God; they are not drawn into sin by the sins of others.</a:t>
            </a:r>
            <a:endParaRPr lang="en-US" b="0" i="1" baseline="0" dirty="0"/>
          </a:p>
        </p:txBody>
      </p:sp>
      <p:sp>
        <p:nvSpPr>
          <p:cNvPr id="4" name="Slide Number Placeholder 3"/>
          <p:cNvSpPr>
            <a:spLocks noGrp="1"/>
          </p:cNvSpPr>
          <p:nvPr>
            <p:ph type="sldNum" sz="quarter" idx="10"/>
          </p:nvPr>
        </p:nvSpPr>
        <p:spPr/>
        <p:txBody>
          <a:bodyPr/>
          <a:lstStyle/>
          <a:p>
            <a:fld id="{88D264B7-553F-427B-A6FF-0DE32684672F}" type="slidenum">
              <a:rPr lang="en-US" smtClean="0"/>
              <a:t>6</a:t>
            </a:fld>
            <a:endParaRPr lang="en-US"/>
          </a:p>
        </p:txBody>
      </p:sp>
    </p:spTree>
    <p:extLst>
      <p:ext uri="{BB962C8B-B14F-4D97-AF65-F5344CB8AC3E}">
        <p14:creationId xmlns:p14="http://schemas.microsoft.com/office/powerpoint/2010/main" val="1626781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(Romans 12:17, 21</a:t>
            </a:r>
            <a:r>
              <a:rPr lang="en-US" b="1" i="1" dirty="0"/>
              <a:t>), </a:t>
            </a:r>
            <a:r>
              <a:rPr lang="en-US" b="0" i="1" dirty="0"/>
              <a:t>“Repay no one evil for evil. Have regard for good things in the sight of all men…  </a:t>
            </a:r>
            <a:r>
              <a:rPr lang="en-US" b="1" i="0" dirty="0"/>
              <a:t>21</a:t>
            </a:r>
            <a:r>
              <a:rPr lang="en-US" b="0" i="1" dirty="0"/>
              <a:t> Do not be overcome by evil, but overcome evil with good.”</a:t>
            </a:r>
          </a:p>
          <a:p>
            <a:endParaRPr lang="en-US" b="0" dirty="0"/>
          </a:p>
          <a:p>
            <a:r>
              <a:rPr lang="en-US" b="1" dirty="0"/>
              <a:t>God’s commendation is given to those who follow the example of Jesus when He suffered for us</a:t>
            </a:r>
          </a:p>
          <a:p>
            <a:endParaRPr lang="en-US" b="0" dirty="0"/>
          </a:p>
          <a:p>
            <a:r>
              <a:rPr lang="en-US" b="1" dirty="0"/>
              <a:t>(1 Peter 2:20-22), </a:t>
            </a:r>
            <a:r>
              <a:rPr lang="en-US" b="0" i="1" dirty="0"/>
              <a:t>“For what credit is it if, when you are beaten for your faults, you take it patiently? But when you do good and suffer, if you take it patiently, this is commendable before God. </a:t>
            </a:r>
            <a:r>
              <a:rPr lang="en-US" b="0" i="1" baseline="30000" dirty="0"/>
              <a:t>21</a:t>
            </a:r>
            <a:r>
              <a:rPr lang="en-US" b="0" i="1" dirty="0"/>
              <a:t> For to this you were called, because Christ also suffered for us, leaving us an example, that you should follow His steps: </a:t>
            </a:r>
            <a:r>
              <a:rPr lang="en-US" b="0" i="1" baseline="30000" dirty="0"/>
              <a:t> 22 </a:t>
            </a:r>
            <a:r>
              <a:rPr lang="en-US" b="0" i="1" dirty="0"/>
              <a:t>"Who committed no sin, nor was deceit found in His mouth."</a:t>
            </a:r>
            <a:endParaRPr lang="en-US" b="0" i="1" baseline="0" dirty="0"/>
          </a:p>
        </p:txBody>
      </p:sp>
      <p:sp>
        <p:nvSpPr>
          <p:cNvPr id="4" name="Slide Number Placeholder 3"/>
          <p:cNvSpPr>
            <a:spLocks noGrp="1"/>
          </p:cNvSpPr>
          <p:nvPr>
            <p:ph type="sldNum" sz="quarter" idx="10"/>
          </p:nvPr>
        </p:nvSpPr>
        <p:spPr/>
        <p:txBody>
          <a:bodyPr/>
          <a:lstStyle/>
          <a:p>
            <a:fld id="{88D264B7-553F-427B-A6FF-0DE32684672F}" type="slidenum">
              <a:rPr lang="en-US" smtClean="0"/>
              <a:t>7</a:t>
            </a:fld>
            <a:endParaRPr lang="en-US"/>
          </a:p>
        </p:txBody>
      </p:sp>
    </p:spTree>
    <p:extLst>
      <p:ext uri="{BB962C8B-B14F-4D97-AF65-F5344CB8AC3E}">
        <p14:creationId xmlns:p14="http://schemas.microsoft.com/office/powerpoint/2010/main" val="150263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(Philippians 3:20-21), </a:t>
            </a:r>
            <a:r>
              <a:rPr lang="en-US" b="0" i="1" dirty="0"/>
              <a:t>“</a:t>
            </a:r>
            <a:r>
              <a:rPr lang="en-US" b="0" i="1" u="sng" dirty="0"/>
              <a:t>For our citizenship is in heaven</a:t>
            </a:r>
            <a:r>
              <a:rPr lang="en-US" b="0" i="1" dirty="0"/>
              <a:t>, from which we also eagerly wait for the Savior, the Lord Jesus Christ, </a:t>
            </a:r>
            <a:r>
              <a:rPr lang="en-US" b="0" i="1" baseline="30000" dirty="0"/>
              <a:t>21</a:t>
            </a:r>
            <a:r>
              <a:rPr lang="en-US" b="0" i="1" dirty="0"/>
              <a:t> who will transform our lowly body that it may be conformed to His glorious body, according to the working by which He is able even to subdue all things to Himself.”</a:t>
            </a:r>
          </a:p>
          <a:p>
            <a:endParaRPr lang="en-US" b="1" dirty="0"/>
          </a:p>
          <a:p>
            <a:r>
              <a:rPr lang="en-US" b="1" dirty="0"/>
              <a:t>Remain virtuous in mind and conduct, </a:t>
            </a:r>
            <a:r>
              <a:rPr lang="en-US" b="0" i="1" dirty="0"/>
              <a:t>“having your conduct honorable among the Gentiles, that when they speak against you as evildoers, they may, by your good works which they observe, glorify God in the day of visitation” </a:t>
            </a:r>
            <a:r>
              <a:rPr lang="en-US" b="1" dirty="0"/>
              <a:t>(1 Peter 2:12). </a:t>
            </a:r>
          </a:p>
          <a:p>
            <a:endParaRPr lang="en-US" b="1" dirty="0"/>
          </a:p>
          <a:p>
            <a:r>
              <a:rPr lang="en-US" b="1" dirty="0"/>
              <a:t>Christians give up their moral credibility when they think and act like the world while trying to defend what is right.</a:t>
            </a:r>
            <a:endParaRPr lang="en-US" b="1" i="1" baseline="0" dirty="0"/>
          </a:p>
        </p:txBody>
      </p:sp>
      <p:sp>
        <p:nvSpPr>
          <p:cNvPr id="4" name="Slide Number Placeholder 3"/>
          <p:cNvSpPr>
            <a:spLocks noGrp="1"/>
          </p:cNvSpPr>
          <p:nvPr>
            <p:ph type="sldNum" sz="quarter" idx="10"/>
          </p:nvPr>
        </p:nvSpPr>
        <p:spPr/>
        <p:txBody>
          <a:bodyPr/>
          <a:lstStyle/>
          <a:p>
            <a:fld id="{88D264B7-553F-427B-A6FF-0DE32684672F}" type="slidenum">
              <a:rPr lang="en-US" smtClean="0"/>
              <a:t>8</a:t>
            </a:fld>
            <a:endParaRPr lang="en-US"/>
          </a:p>
        </p:txBody>
      </p:sp>
    </p:spTree>
    <p:extLst>
      <p:ext uri="{BB962C8B-B14F-4D97-AF65-F5344CB8AC3E}">
        <p14:creationId xmlns:p14="http://schemas.microsoft.com/office/powerpoint/2010/main" val="859243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righteous will obey God rather than men.</a:t>
            </a:r>
          </a:p>
          <a:p>
            <a:endParaRPr lang="en-US" b="0" dirty="0"/>
          </a:p>
          <a:p>
            <a:pPr marL="628650" lvl="1" indent="-171450">
              <a:buFont typeface="Arial" panose="020B0604020202020204" pitchFamily="34" charset="0"/>
              <a:buChar char="•"/>
            </a:pPr>
            <a:r>
              <a:rPr lang="en-US" b="1" dirty="0"/>
              <a:t>God’s people submit to the government </a:t>
            </a:r>
          </a:p>
          <a:p>
            <a:pPr marL="0" lvl="0" indent="0">
              <a:buFont typeface="Arial" panose="020B0604020202020204" pitchFamily="34" charset="0"/>
              <a:buNone/>
            </a:pPr>
            <a:r>
              <a:rPr lang="en-US" b="1" i="0" dirty="0"/>
              <a:t>(1 Peter 2:13-15),</a:t>
            </a:r>
            <a:r>
              <a:rPr lang="en-US" b="1" i="0" baseline="0" dirty="0"/>
              <a:t> </a:t>
            </a:r>
            <a:r>
              <a:rPr lang="en-US" b="0" i="1" baseline="0" dirty="0"/>
              <a:t>“</a:t>
            </a:r>
            <a:r>
              <a:rPr lang="en-US" b="0" i="1" dirty="0"/>
              <a:t>Therefore submit yourselves to every ordinance of man for the Lord's sake, whether to the king as supreme, </a:t>
            </a:r>
            <a:r>
              <a:rPr lang="en-US" b="0" i="1" baseline="30000" dirty="0"/>
              <a:t>14</a:t>
            </a:r>
            <a:r>
              <a:rPr lang="en-US" b="0" i="1" dirty="0"/>
              <a:t> or to governors, as to those who are sent by him for the punishment of evildoers and for the praise of those who do good. </a:t>
            </a:r>
            <a:r>
              <a:rPr lang="en-US" b="0" i="1" baseline="30000" dirty="0"/>
              <a:t>15</a:t>
            </a:r>
            <a:r>
              <a:rPr lang="en-US" b="0" i="1" dirty="0"/>
              <a:t> For this is the will of God, that by doing good you may put to silence the ignorance of foolish men—“every ordinance of man for the Lord’s sake.”</a:t>
            </a:r>
            <a:endParaRPr lang="en-US" b="0" dirty="0"/>
          </a:p>
          <a:p>
            <a:endParaRPr lang="en-US" b="0" dirty="0"/>
          </a:p>
          <a:p>
            <a:r>
              <a:rPr lang="en-US" b="1" dirty="0"/>
              <a:t>The exception is </a:t>
            </a:r>
            <a:r>
              <a:rPr lang="en-US" b="1" i="1" dirty="0"/>
              <a:t>“we ought to obey God rather than men” </a:t>
            </a:r>
            <a:r>
              <a:rPr lang="en-US" b="1" dirty="0"/>
              <a:t>(Acts 5:29).</a:t>
            </a:r>
          </a:p>
          <a:p>
            <a:pPr marL="628650" lvl="1" indent="-171450">
              <a:buFont typeface="Arial" panose="020B0604020202020204" pitchFamily="34" charset="0"/>
              <a:buChar char="•"/>
            </a:pPr>
            <a:r>
              <a:rPr lang="en-US" b="0" i="0" baseline="0" dirty="0"/>
              <a:t>Peter and apostles, disobeying the Sanhedrin, who prohibited their preaching the gospel</a:t>
            </a:r>
          </a:p>
        </p:txBody>
      </p:sp>
      <p:sp>
        <p:nvSpPr>
          <p:cNvPr id="4" name="Slide Number Placeholder 3"/>
          <p:cNvSpPr>
            <a:spLocks noGrp="1"/>
          </p:cNvSpPr>
          <p:nvPr>
            <p:ph type="sldNum" sz="quarter" idx="10"/>
          </p:nvPr>
        </p:nvSpPr>
        <p:spPr/>
        <p:txBody>
          <a:bodyPr/>
          <a:lstStyle/>
          <a:p>
            <a:fld id="{88D264B7-553F-427B-A6FF-0DE32684672F}" type="slidenum">
              <a:rPr lang="en-US" smtClean="0"/>
              <a:t>9</a:t>
            </a:fld>
            <a:endParaRPr lang="en-US"/>
          </a:p>
        </p:txBody>
      </p:sp>
    </p:spTree>
    <p:extLst>
      <p:ext uri="{BB962C8B-B14F-4D97-AF65-F5344CB8AC3E}">
        <p14:creationId xmlns:p14="http://schemas.microsoft.com/office/powerpoint/2010/main" val="41935074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6/6/2016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6/6/2016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6/6/2016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6/6/2016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6/6/2016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6/6/2016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6/6/2016</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6/6/2016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6/6/2016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6/6/2016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6/6/2016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6/6/2016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6/6/2016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6/6/2016</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444" y="0"/>
            <a:ext cx="12190411" cy="6867962"/>
          </a:xfrm>
          <a:prstGeom prst="rect">
            <a:avLst/>
          </a:prstGeom>
        </p:spPr>
      </p:pic>
      <p:sp>
        <p:nvSpPr>
          <p:cNvPr id="2" name="Title 1"/>
          <p:cNvSpPr>
            <a:spLocks noGrp="1"/>
          </p:cNvSpPr>
          <p:nvPr>
            <p:ph type="ctrTitle"/>
          </p:nvPr>
        </p:nvSpPr>
        <p:spPr>
          <a:xfrm>
            <a:off x="457200" y="228601"/>
            <a:ext cx="10626436" cy="1523495"/>
          </a:xfrm>
          <a:effectLst/>
        </p:spPr>
        <p:txBody>
          <a:bodyPr/>
          <a:lstStyle/>
          <a:p>
            <a:pPr algn="l"/>
            <a:r>
              <a:rPr lang="en-US" dirty="0">
                <a:solidFill>
                  <a:schemeClr val="accent1">
                    <a:lumMod val="40000"/>
                    <a:lumOff val="60000"/>
                  </a:schemeClr>
                </a:solidFill>
                <a:effectLst>
                  <a:glow rad="228600">
                    <a:schemeClr val="bg1">
                      <a:alpha val="66000"/>
                    </a:schemeClr>
                  </a:glow>
                  <a:outerShdw blurRad="50800" dist="38100" dir="2700000" algn="tl" rotWithShape="0">
                    <a:prstClr val="black">
                      <a:alpha val="40000"/>
                    </a:prstClr>
                  </a:outerShdw>
                </a:effectLst>
                <a:latin typeface="Harrington" panose="04040505050A02020702" pitchFamily="82" charset="0"/>
              </a:rPr>
              <a:t>  “If the foundations are destroyed, what can the righteous do?”</a:t>
            </a:r>
          </a:p>
        </p:txBody>
      </p:sp>
      <p:sp>
        <p:nvSpPr>
          <p:cNvPr id="3" name="Subtitle 2"/>
          <p:cNvSpPr>
            <a:spLocks noGrp="1"/>
          </p:cNvSpPr>
          <p:nvPr>
            <p:ph type="subTitle" idx="1"/>
          </p:nvPr>
        </p:nvSpPr>
        <p:spPr>
          <a:xfrm>
            <a:off x="8520545" y="1752096"/>
            <a:ext cx="3386083" cy="1253542"/>
          </a:xfrm>
          <a:effectLst>
            <a:glow rad="228600">
              <a:schemeClr val="bg1">
                <a:alpha val="68000"/>
              </a:schemeClr>
            </a:glow>
          </a:effectLst>
        </p:spPr>
        <p:txBody>
          <a:bodyPr>
            <a:noAutofit/>
          </a:bodyPr>
          <a:lstStyle/>
          <a:p>
            <a:r>
              <a:rPr lang="en-US" sz="5400" dirty="0">
                <a:solidFill>
                  <a:schemeClr val="accent1">
                    <a:lumMod val="40000"/>
                    <a:lumOff val="60000"/>
                  </a:schemeClr>
                </a:solidFill>
                <a:effectLst>
                  <a:glow rad="228600">
                    <a:schemeClr val="bg1">
                      <a:alpha val="68000"/>
                    </a:schemeClr>
                  </a:glow>
                  <a:outerShdw blurRad="63500" dist="38100" dir="2700000" algn="tl" rotWithShape="0">
                    <a:prstClr val="black">
                      <a:alpha val="20000"/>
                    </a:prstClr>
                  </a:outerShdw>
                </a:effectLst>
                <a:latin typeface="Harrington" panose="04040505050A02020702" pitchFamily="82" charset="0"/>
                <a:ea typeface="Arimo" panose="020B0604020202020204" pitchFamily="34" charset="0"/>
                <a:cs typeface="Arimo" panose="020B0604020202020204" pitchFamily="34" charset="0"/>
              </a:rPr>
              <a:t>Psalm 11:3</a:t>
            </a:r>
          </a:p>
        </p:txBody>
      </p:sp>
    </p:spTree>
    <p:extLst>
      <p:ext uri="{BB962C8B-B14F-4D97-AF65-F5344CB8AC3E}">
        <p14:creationId xmlns:p14="http://schemas.microsoft.com/office/powerpoint/2010/main" val="3700515483"/>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444" y="0"/>
            <a:ext cx="12190411" cy="6867962"/>
          </a:xfrm>
          <a:prstGeom prst="rect">
            <a:avLst/>
          </a:prstGeom>
        </p:spPr>
      </p:pic>
      <p:sp>
        <p:nvSpPr>
          <p:cNvPr id="2" name="Title 1"/>
          <p:cNvSpPr>
            <a:spLocks noGrp="1"/>
          </p:cNvSpPr>
          <p:nvPr>
            <p:ph type="ctrTitle"/>
          </p:nvPr>
        </p:nvSpPr>
        <p:spPr>
          <a:xfrm>
            <a:off x="1039478" y="753035"/>
            <a:ext cx="10142342" cy="4075420"/>
          </a:xfrm>
          <a:solidFill>
            <a:srgbClr val="5399FF">
              <a:alpha val="58000"/>
            </a:srgbClr>
          </a:solidFill>
          <a:ln w="63500">
            <a:solidFill>
              <a:srgbClr val="003686"/>
            </a:solidFill>
          </a:ln>
          <a:effectLst/>
        </p:spPr>
        <p:txBody>
          <a:bodyPr lIns="182880" tIns="182880" rIns="182880" bIns="182880" anchor="t"/>
          <a:lstStyle/>
          <a:p>
            <a:pPr algn="l"/>
            <a:r>
              <a:rPr lang="en-US" dirty="0">
                <a:solidFill>
                  <a:schemeClr val="accent1">
                    <a:lumMod val="40000"/>
                    <a:lumOff val="60000"/>
                  </a:schemeClr>
                </a:solidFill>
                <a:effectLst>
                  <a:glow rad="228600">
                    <a:schemeClr val="bg1">
                      <a:alpha val="66000"/>
                    </a:schemeClr>
                  </a:glow>
                  <a:outerShdw blurRad="50800" dist="38100" dir="2700000" algn="tl" rotWithShape="0">
                    <a:prstClr val="black">
                      <a:alpha val="40000"/>
                    </a:prstClr>
                  </a:outerShdw>
                </a:effectLst>
                <a:latin typeface="Harrington" panose="04040505050A02020702" pitchFamily="82" charset="0"/>
              </a:rPr>
              <a:t>  Your faith will be tested by the promotion of sin by a faithless, godless society. Stand upon the ground of truth and stand up for Christ.</a:t>
            </a:r>
          </a:p>
        </p:txBody>
      </p:sp>
      <p:sp>
        <p:nvSpPr>
          <p:cNvPr id="3" name="Subtitle 2"/>
          <p:cNvSpPr>
            <a:spLocks noGrp="1"/>
          </p:cNvSpPr>
          <p:nvPr>
            <p:ph type="subTitle" idx="1"/>
          </p:nvPr>
        </p:nvSpPr>
        <p:spPr>
          <a:xfrm>
            <a:off x="5459506" y="5221437"/>
            <a:ext cx="6420229" cy="1253542"/>
          </a:xfrm>
          <a:effectLst>
            <a:glow rad="228600">
              <a:schemeClr val="bg1">
                <a:alpha val="68000"/>
              </a:schemeClr>
            </a:glow>
          </a:effectLst>
        </p:spPr>
        <p:txBody>
          <a:bodyPr>
            <a:noAutofit/>
          </a:bodyPr>
          <a:lstStyle/>
          <a:p>
            <a:r>
              <a:rPr lang="en-US" sz="5400" dirty="0">
                <a:solidFill>
                  <a:schemeClr val="accent1">
                    <a:lumMod val="40000"/>
                    <a:lumOff val="60000"/>
                  </a:schemeClr>
                </a:solidFill>
                <a:effectLst>
                  <a:glow rad="228600">
                    <a:schemeClr val="bg1">
                      <a:alpha val="68000"/>
                    </a:schemeClr>
                  </a:glow>
                  <a:outerShdw blurRad="63500" dist="38100" dir="2700000" algn="tl" rotWithShape="0">
                    <a:prstClr val="black">
                      <a:alpha val="20000"/>
                    </a:prstClr>
                  </a:outerShdw>
                </a:effectLst>
                <a:latin typeface="Harrington" panose="04040505050A02020702" pitchFamily="82" charset="0"/>
                <a:ea typeface="Arimo" panose="020B0604020202020204" pitchFamily="34" charset="0"/>
                <a:cs typeface="Arimo" panose="020B0604020202020204" pitchFamily="34" charset="0"/>
              </a:rPr>
              <a:t>1 Corinthians 16:13-14</a:t>
            </a:r>
          </a:p>
        </p:txBody>
      </p:sp>
    </p:spTree>
    <p:extLst>
      <p:ext uri="{BB962C8B-B14F-4D97-AF65-F5344CB8AC3E}">
        <p14:creationId xmlns:p14="http://schemas.microsoft.com/office/powerpoint/2010/main" val="3513312022"/>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7812" y="725519"/>
            <a:ext cx="9898847" cy="1080938"/>
          </a:xfrm>
        </p:spPr>
        <p:txBody>
          <a:bodyPr>
            <a:noAutofit/>
          </a:bodyPr>
          <a:lstStyle/>
          <a:p>
            <a:r>
              <a:rPr lang="en-US" sz="5400" dirty="0">
                <a:effectLst>
                  <a:outerShdw blurRad="38100" dist="38100" dir="2700000" algn="tl">
                    <a:srgbClr val="000000">
                      <a:alpha val="43137"/>
                    </a:srgbClr>
                  </a:outerShdw>
                </a:effectLst>
                <a:latin typeface="Harrington" panose="04040505050A02020702" pitchFamily="82" charset="0"/>
              </a:rPr>
              <a:t>Why Did David Trust the Lord?</a:t>
            </a:r>
          </a:p>
        </p:txBody>
      </p:sp>
      <p:sp>
        <p:nvSpPr>
          <p:cNvPr id="5" name="Content Placeholder 4"/>
          <p:cNvSpPr>
            <a:spLocks noGrp="1"/>
          </p:cNvSpPr>
          <p:nvPr>
            <p:ph idx="1"/>
          </p:nvPr>
        </p:nvSpPr>
        <p:spPr>
          <a:xfrm>
            <a:off x="347812" y="2323018"/>
            <a:ext cx="11206879" cy="4158463"/>
          </a:xfrm>
        </p:spPr>
        <p:txBody>
          <a:bodyPr>
            <a:normAutofit/>
          </a:bodyPr>
          <a:lstStyle/>
          <a:p>
            <a:pPr marL="346075" indent="-346075"/>
            <a:r>
              <a:rPr lang="en-US" sz="3600" dirty="0">
                <a:effectLst>
                  <a:outerShdw blurRad="50800" dist="38100" dir="2700000" algn="tl" rotWithShape="0">
                    <a:prstClr val="black">
                      <a:alpha val="75000"/>
                    </a:prstClr>
                  </a:outerShdw>
                </a:effectLst>
              </a:rPr>
              <a:t>Because God rules from heaven (4)</a:t>
            </a:r>
          </a:p>
          <a:p>
            <a:pPr marL="346075" indent="-346075"/>
            <a:r>
              <a:rPr lang="en-US" sz="3600" dirty="0">
                <a:effectLst>
                  <a:outerShdw blurRad="50800" dist="38100" dir="2700000" algn="tl" rotWithShape="0">
                    <a:prstClr val="black">
                      <a:alpha val="75000"/>
                    </a:prstClr>
                  </a:outerShdw>
                </a:effectLst>
              </a:rPr>
              <a:t>Because God sees and examines mankind (4)</a:t>
            </a:r>
          </a:p>
          <a:p>
            <a:pPr marL="346075" indent="-346075"/>
            <a:r>
              <a:rPr lang="en-US" sz="3600" dirty="0">
                <a:effectLst>
                  <a:outerShdw blurRad="50800" dist="38100" dir="2700000" algn="tl" rotWithShape="0">
                    <a:prstClr val="black">
                      <a:alpha val="75000"/>
                    </a:prstClr>
                  </a:outerShdw>
                </a:effectLst>
              </a:rPr>
              <a:t>Because God hates the wicked, and punishes their evil (5-6)</a:t>
            </a:r>
          </a:p>
          <a:p>
            <a:pPr marL="346075" indent="-346075"/>
            <a:r>
              <a:rPr lang="en-US" sz="3600" dirty="0">
                <a:effectLst>
                  <a:outerShdw blurRad="50800" dist="38100" dir="2700000" algn="tl" rotWithShape="0">
                    <a:prstClr val="black">
                      <a:alpha val="75000"/>
                    </a:prstClr>
                  </a:outerShdw>
                </a:effectLst>
              </a:rPr>
              <a:t>Because God is righteous &amp; loves righteousness (7)</a:t>
            </a:r>
          </a:p>
          <a:p>
            <a:pPr marL="346075" indent="-346075"/>
            <a:r>
              <a:rPr lang="en-US" sz="3600" dirty="0">
                <a:effectLst>
                  <a:outerShdw blurRad="50800" dist="38100" dir="2700000" algn="tl" rotWithShape="0">
                    <a:prstClr val="black">
                      <a:alpha val="75000"/>
                    </a:prstClr>
                  </a:outerShdw>
                </a:effectLst>
              </a:rPr>
              <a:t>Because God looks upon the upright with favor and affection (7)</a:t>
            </a:r>
          </a:p>
        </p:txBody>
      </p:sp>
      <p:pic>
        <p:nvPicPr>
          <p:cNvPr id="6" name="Picture 5"/>
          <p:cNvPicPr>
            <a:picLocks noChangeAspect="1"/>
          </p:cNvPicPr>
          <p:nvPr/>
        </p:nvPicPr>
        <p:blipFill>
          <a:blip r:embed="rId3"/>
          <a:stretch>
            <a:fillRect/>
          </a:stretch>
        </p:blipFill>
        <p:spPr>
          <a:xfrm>
            <a:off x="10021947" y="128703"/>
            <a:ext cx="1865236" cy="3253126"/>
          </a:xfrm>
          <a:prstGeom prst="rect">
            <a:avLst/>
          </a:prstGeom>
        </p:spPr>
      </p:pic>
    </p:spTree>
    <p:extLst>
      <p:ext uri="{BB962C8B-B14F-4D97-AF65-F5344CB8AC3E}">
        <p14:creationId xmlns:p14="http://schemas.microsoft.com/office/powerpoint/2010/main" val="1167399488"/>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anim calcmode="lin" valueType="num">
                                      <p:cBhvr>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anim calcmode="lin" valueType="num">
                                      <p:cBhvr>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anim calcmode="lin" valueType="num">
                                      <p:cBhvr>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anim calcmode="lin" valueType="num">
                                      <p:cBhvr>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7812" y="725519"/>
            <a:ext cx="9253387" cy="1080938"/>
          </a:xfrm>
        </p:spPr>
        <p:txBody>
          <a:bodyPr>
            <a:noAutofit/>
          </a:bodyPr>
          <a:lstStyle/>
          <a:p>
            <a:pPr algn="ctr"/>
            <a:r>
              <a:rPr lang="en-US" sz="5400" dirty="0">
                <a:effectLst>
                  <a:outerShdw blurRad="38100" dist="38100" dir="2700000" algn="tl">
                    <a:srgbClr val="000000">
                      <a:alpha val="43137"/>
                    </a:srgbClr>
                  </a:outerShdw>
                </a:effectLst>
                <a:latin typeface="Harrington" panose="04040505050A02020702" pitchFamily="82" charset="0"/>
              </a:rPr>
              <a:t>We must trust the Lord too!</a:t>
            </a:r>
          </a:p>
        </p:txBody>
      </p:sp>
      <p:sp>
        <p:nvSpPr>
          <p:cNvPr id="5" name="Content Placeholder 4"/>
          <p:cNvSpPr>
            <a:spLocks noGrp="1"/>
          </p:cNvSpPr>
          <p:nvPr>
            <p:ph idx="1"/>
          </p:nvPr>
        </p:nvSpPr>
        <p:spPr>
          <a:xfrm>
            <a:off x="347812" y="2323018"/>
            <a:ext cx="11206879" cy="4158463"/>
          </a:xfrm>
        </p:spPr>
        <p:txBody>
          <a:bodyPr>
            <a:normAutofit/>
          </a:bodyPr>
          <a:lstStyle/>
          <a:p>
            <a:pPr marL="860425" indent="-860425"/>
            <a:r>
              <a:rPr lang="en-US" sz="4800" dirty="0">
                <a:effectLst>
                  <a:outerShdw blurRad="50800" dist="38100" dir="2700000" algn="tl" rotWithShape="0">
                    <a:prstClr val="black">
                      <a:alpha val="75000"/>
                    </a:prstClr>
                  </a:outerShdw>
                </a:effectLst>
              </a:rPr>
              <a:t>Islamic terrorism</a:t>
            </a:r>
          </a:p>
          <a:p>
            <a:pPr marL="860425" indent="-860425"/>
            <a:r>
              <a:rPr lang="en-US" sz="4800" dirty="0">
                <a:effectLst>
                  <a:outerShdw blurRad="50800" dist="38100" dir="2700000" algn="tl" rotWithShape="0">
                    <a:prstClr val="black">
                      <a:alpha val="75000"/>
                    </a:prstClr>
                  </a:outerShdw>
                </a:effectLst>
              </a:rPr>
              <a:t>Attack of secularism against        men and women of faith</a:t>
            </a:r>
          </a:p>
          <a:p>
            <a:pPr marL="860425" indent="-860425"/>
            <a:r>
              <a:rPr lang="en-US" sz="4800" dirty="0">
                <a:effectLst>
                  <a:outerShdw blurRad="50800" dist="38100" dir="2700000" algn="tl" rotWithShape="0">
                    <a:prstClr val="black">
                      <a:alpha val="75000"/>
                    </a:prstClr>
                  </a:outerShdw>
                </a:effectLst>
              </a:rPr>
              <a:t>Immorality in Society</a:t>
            </a:r>
          </a:p>
        </p:txBody>
      </p:sp>
      <p:pic>
        <p:nvPicPr>
          <p:cNvPr id="6" name="Picture 5"/>
          <p:cNvPicPr>
            <a:picLocks noChangeAspect="1"/>
          </p:cNvPicPr>
          <p:nvPr/>
        </p:nvPicPr>
        <p:blipFill>
          <a:blip r:embed="rId3"/>
          <a:stretch>
            <a:fillRect/>
          </a:stretch>
        </p:blipFill>
        <p:spPr>
          <a:xfrm>
            <a:off x="10021947" y="128703"/>
            <a:ext cx="1865236" cy="3253126"/>
          </a:xfrm>
          <a:prstGeom prst="rect">
            <a:avLst/>
          </a:prstGeom>
        </p:spPr>
      </p:pic>
    </p:spTree>
    <p:extLst>
      <p:ext uri="{BB962C8B-B14F-4D97-AF65-F5344CB8AC3E}">
        <p14:creationId xmlns:p14="http://schemas.microsoft.com/office/powerpoint/2010/main" val="363916603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anim calcmode="lin" valueType="num">
                                      <p:cBhvr>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anim calcmode="lin" valueType="num">
                                      <p:cBhvr>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2869895"/>
            <a:ext cx="10079029" cy="1090788"/>
          </a:xfrm>
        </p:spPr>
        <p:txBody>
          <a:bodyPr>
            <a:noAutofit/>
          </a:bodyPr>
          <a:lstStyle/>
          <a:p>
            <a:pPr algn="ctr"/>
            <a:r>
              <a:rPr lang="en-US" sz="6200" dirty="0">
                <a:effectLst>
                  <a:outerShdw blurRad="38100" dist="38100" dir="2700000" algn="tl">
                    <a:srgbClr val="000000">
                      <a:alpha val="43137"/>
                    </a:srgbClr>
                  </a:outerShdw>
                </a:effectLst>
                <a:latin typeface="Harrington" panose="04040505050A02020702" pitchFamily="82" charset="0"/>
              </a:rPr>
              <a:t>What Can the Righteous Do?</a:t>
            </a:r>
          </a:p>
        </p:txBody>
      </p:sp>
      <p:sp>
        <p:nvSpPr>
          <p:cNvPr id="3" name="Text Placeholder 2"/>
          <p:cNvSpPr>
            <a:spLocks noGrp="1"/>
          </p:cNvSpPr>
          <p:nvPr>
            <p:ph type="body" idx="1"/>
          </p:nvPr>
        </p:nvSpPr>
        <p:spPr>
          <a:xfrm>
            <a:off x="680321" y="4814046"/>
            <a:ext cx="10615207" cy="1506071"/>
          </a:xfrm>
        </p:spPr>
        <p:txBody>
          <a:bodyPr>
            <a:normAutofit/>
          </a:bodyPr>
          <a:lstStyle/>
          <a:p>
            <a:pPr algn="ctr"/>
            <a:r>
              <a:rPr lang="en-US" sz="4800" dirty="0">
                <a:effectLst>
                  <a:glow rad="139700">
                    <a:schemeClr val="bg1">
                      <a:alpha val="70000"/>
                    </a:schemeClr>
                  </a:glow>
                </a:effectLst>
              </a:rPr>
              <a:t>First and always, keep their trust and faith in the Almighty</a:t>
            </a:r>
          </a:p>
        </p:txBody>
      </p:sp>
      <p:sp>
        <p:nvSpPr>
          <p:cNvPr id="4" name="TextBox 3"/>
          <p:cNvSpPr txBox="1"/>
          <p:nvPr/>
        </p:nvSpPr>
        <p:spPr>
          <a:xfrm>
            <a:off x="4873577" y="753035"/>
            <a:ext cx="6880410" cy="707886"/>
          </a:xfrm>
          <a:prstGeom prst="rect">
            <a:avLst/>
          </a:prstGeom>
          <a:noFill/>
        </p:spPr>
        <p:txBody>
          <a:bodyPr wrap="none" rtlCol="0">
            <a:spAutoFit/>
          </a:bodyPr>
          <a:lstStyle/>
          <a:p>
            <a:r>
              <a:rPr lang="en-US" sz="4000" dirty="0">
                <a:effectLst>
                  <a:glow rad="139700">
                    <a:schemeClr val="bg1">
                      <a:alpha val="72000"/>
                    </a:schemeClr>
                  </a:glow>
                </a:effectLst>
              </a:rPr>
              <a:t>Psalm 121:1-2; Matthew 6:13</a:t>
            </a:r>
          </a:p>
        </p:txBody>
      </p:sp>
    </p:spTree>
    <p:extLst>
      <p:ext uri="{BB962C8B-B14F-4D97-AF65-F5344CB8AC3E}">
        <p14:creationId xmlns:p14="http://schemas.microsoft.com/office/powerpoint/2010/main" val="3120509471"/>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2869895"/>
            <a:ext cx="10079029" cy="1090788"/>
          </a:xfrm>
        </p:spPr>
        <p:txBody>
          <a:bodyPr>
            <a:noAutofit/>
          </a:bodyPr>
          <a:lstStyle/>
          <a:p>
            <a:pPr algn="ctr"/>
            <a:r>
              <a:rPr lang="en-US" sz="6200" dirty="0">
                <a:effectLst>
                  <a:outerShdw blurRad="38100" dist="38100" dir="2700000" algn="tl">
                    <a:srgbClr val="000000">
                      <a:alpha val="43137"/>
                    </a:srgbClr>
                  </a:outerShdw>
                </a:effectLst>
                <a:latin typeface="Harrington" panose="04040505050A02020702" pitchFamily="82" charset="0"/>
              </a:rPr>
              <a:t>What Can the Righteous Do?</a:t>
            </a:r>
          </a:p>
        </p:txBody>
      </p:sp>
      <p:sp>
        <p:nvSpPr>
          <p:cNvPr id="3" name="Text Placeholder 2"/>
          <p:cNvSpPr>
            <a:spLocks noGrp="1"/>
          </p:cNvSpPr>
          <p:nvPr>
            <p:ph type="body" idx="1"/>
          </p:nvPr>
        </p:nvSpPr>
        <p:spPr>
          <a:xfrm>
            <a:off x="680321" y="4814046"/>
            <a:ext cx="10615207" cy="1506071"/>
          </a:xfrm>
        </p:spPr>
        <p:txBody>
          <a:bodyPr>
            <a:normAutofit/>
          </a:bodyPr>
          <a:lstStyle/>
          <a:p>
            <a:pPr algn="ctr"/>
            <a:r>
              <a:rPr lang="en-US" sz="4800" dirty="0">
                <a:effectLst>
                  <a:glow rad="139700">
                    <a:schemeClr val="bg1">
                      <a:alpha val="70000"/>
                    </a:schemeClr>
                  </a:glow>
                </a:effectLst>
              </a:rPr>
              <a:t>Continue to Pray</a:t>
            </a:r>
          </a:p>
        </p:txBody>
      </p:sp>
      <p:sp>
        <p:nvSpPr>
          <p:cNvPr id="4" name="TextBox 3"/>
          <p:cNvSpPr txBox="1"/>
          <p:nvPr/>
        </p:nvSpPr>
        <p:spPr>
          <a:xfrm>
            <a:off x="4873576" y="753035"/>
            <a:ext cx="6771577" cy="707886"/>
          </a:xfrm>
          <a:prstGeom prst="rect">
            <a:avLst/>
          </a:prstGeom>
          <a:noFill/>
        </p:spPr>
        <p:txBody>
          <a:bodyPr wrap="square" rtlCol="0">
            <a:spAutoFit/>
          </a:bodyPr>
          <a:lstStyle/>
          <a:p>
            <a:pPr algn="r"/>
            <a:r>
              <a:rPr lang="en-US" sz="4000" dirty="0">
                <a:effectLst>
                  <a:glow rad="139700">
                    <a:schemeClr val="bg1">
                      <a:alpha val="72000"/>
                    </a:schemeClr>
                  </a:glow>
                </a:effectLst>
              </a:rPr>
              <a:t>Acts 14:21-23</a:t>
            </a:r>
          </a:p>
        </p:txBody>
      </p:sp>
    </p:spTree>
    <p:extLst>
      <p:ext uri="{BB962C8B-B14F-4D97-AF65-F5344CB8AC3E}">
        <p14:creationId xmlns:p14="http://schemas.microsoft.com/office/powerpoint/2010/main" val="260412924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2869895"/>
            <a:ext cx="10079029" cy="1090788"/>
          </a:xfrm>
        </p:spPr>
        <p:txBody>
          <a:bodyPr>
            <a:noAutofit/>
          </a:bodyPr>
          <a:lstStyle/>
          <a:p>
            <a:pPr algn="ctr"/>
            <a:r>
              <a:rPr lang="en-US" sz="6200" dirty="0">
                <a:effectLst>
                  <a:outerShdw blurRad="38100" dist="38100" dir="2700000" algn="tl">
                    <a:srgbClr val="000000">
                      <a:alpha val="43137"/>
                    </a:srgbClr>
                  </a:outerShdw>
                </a:effectLst>
                <a:latin typeface="Harrington" panose="04040505050A02020702" pitchFamily="82" charset="0"/>
              </a:rPr>
              <a:t>What Can the Righteous Do?</a:t>
            </a:r>
          </a:p>
        </p:txBody>
      </p:sp>
      <p:sp>
        <p:nvSpPr>
          <p:cNvPr id="3" name="Text Placeholder 2"/>
          <p:cNvSpPr>
            <a:spLocks noGrp="1"/>
          </p:cNvSpPr>
          <p:nvPr>
            <p:ph type="body" idx="1"/>
          </p:nvPr>
        </p:nvSpPr>
        <p:spPr>
          <a:xfrm>
            <a:off x="680321" y="4814046"/>
            <a:ext cx="10615207" cy="1506071"/>
          </a:xfrm>
        </p:spPr>
        <p:txBody>
          <a:bodyPr>
            <a:normAutofit/>
          </a:bodyPr>
          <a:lstStyle/>
          <a:p>
            <a:pPr algn="ctr"/>
            <a:r>
              <a:rPr lang="en-US" sz="4800" dirty="0">
                <a:effectLst>
                  <a:glow rad="139700">
                    <a:schemeClr val="bg1">
                      <a:alpha val="70000"/>
                    </a:schemeClr>
                  </a:glow>
                </a:effectLst>
              </a:rPr>
              <a:t>Be careful to                                  not be consumed by anger</a:t>
            </a:r>
          </a:p>
        </p:txBody>
      </p:sp>
      <p:sp>
        <p:nvSpPr>
          <p:cNvPr id="4" name="TextBox 3"/>
          <p:cNvSpPr txBox="1"/>
          <p:nvPr/>
        </p:nvSpPr>
        <p:spPr>
          <a:xfrm>
            <a:off x="4873576" y="753035"/>
            <a:ext cx="6771577" cy="707886"/>
          </a:xfrm>
          <a:prstGeom prst="rect">
            <a:avLst/>
          </a:prstGeom>
          <a:noFill/>
        </p:spPr>
        <p:txBody>
          <a:bodyPr wrap="square" rtlCol="0">
            <a:spAutoFit/>
          </a:bodyPr>
          <a:lstStyle/>
          <a:p>
            <a:pPr algn="r"/>
            <a:r>
              <a:rPr lang="en-US" sz="4000" dirty="0">
                <a:effectLst>
                  <a:glow rad="139700">
                    <a:schemeClr val="bg1">
                      <a:alpha val="72000"/>
                    </a:schemeClr>
                  </a:glow>
                </a:effectLst>
              </a:rPr>
              <a:t>Psalm 37:1; Ecclesiastes 7:9</a:t>
            </a:r>
          </a:p>
        </p:txBody>
      </p:sp>
    </p:spTree>
    <p:extLst>
      <p:ext uri="{BB962C8B-B14F-4D97-AF65-F5344CB8AC3E}">
        <p14:creationId xmlns:p14="http://schemas.microsoft.com/office/powerpoint/2010/main" val="47603988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2869895"/>
            <a:ext cx="10079029" cy="1090788"/>
          </a:xfrm>
        </p:spPr>
        <p:txBody>
          <a:bodyPr>
            <a:noAutofit/>
          </a:bodyPr>
          <a:lstStyle/>
          <a:p>
            <a:pPr algn="ctr"/>
            <a:r>
              <a:rPr lang="en-US" sz="6200" dirty="0">
                <a:effectLst>
                  <a:outerShdw blurRad="38100" dist="38100" dir="2700000" algn="tl">
                    <a:srgbClr val="000000">
                      <a:alpha val="43137"/>
                    </a:srgbClr>
                  </a:outerShdw>
                </a:effectLst>
                <a:latin typeface="Harrington" panose="04040505050A02020702" pitchFamily="82" charset="0"/>
              </a:rPr>
              <a:t>What Can the Righteous Do?</a:t>
            </a:r>
          </a:p>
        </p:txBody>
      </p:sp>
      <p:sp>
        <p:nvSpPr>
          <p:cNvPr id="3" name="Text Placeholder 2"/>
          <p:cNvSpPr>
            <a:spLocks noGrp="1"/>
          </p:cNvSpPr>
          <p:nvPr>
            <p:ph type="body" idx="1"/>
          </p:nvPr>
        </p:nvSpPr>
        <p:spPr>
          <a:xfrm>
            <a:off x="680321" y="4814046"/>
            <a:ext cx="10615207" cy="1506071"/>
          </a:xfrm>
        </p:spPr>
        <p:txBody>
          <a:bodyPr>
            <a:normAutofit/>
          </a:bodyPr>
          <a:lstStyle/>
          <a:p>
            <a:pPr algn="ctr"/>
            <a:r>
              <a:rPr lang="en-US" sz="4800" dirty="0">
                <a:effectLst>
                  <a:glow rad="139700">
                    <a:schemeClr val="bg1">
                      <a:alpha val="70000"/>
                    </a:schemeClr>
                  </a:glow>
                </a:effectLst>
              </a:rPr>
              <a:t>Overcome Evil with Good</a:t>
            </a:r>
          </a:p>
        </p:txBody>
      </p:sp>
      <p:sp>
        <p:nvSpPr>
          <p:cNvPr id="4" name="TextBox 3"/>
          <p:cNvSpPr txBox="1"/>
          <p:nvPr/>
        </p:nvSpPr>
        <p:spPr>
          <a:xfrm>
            <a:off x="4356848" y="753035"/>
            <a:ext cx="7288306" cy="707886"/>
          </a:xfrm>
          <a:prstGeom prst="rect">
            <a:avLst/>
          </a:prstGeom>
          <a:noFill/>
        </p:spPr>
        <p:txBody>
          <a:bodyPr wrap="square" rtlCol="0">
            <a:spAutoFit/>
          </a:bodyPr>
          <a:lstStyle/>
          <a:p>
            <a:pPr algn="r"/>
            <a:r>
              <a:rPr lang="en-US" sz="4000" dirty="0">
                <a:effectLst>
                  <a:glow rad="139700">
                    <a:schemeClr val="bg1">
                      <a:alpha val="72000"/>
                    </a:schemeClr>
                  </a:glow>
                </a:effectLst>
              </a:rPr>
              <a:t>Romans 12:21; 1 Peter 2:20-22</a:t>
            </a:r>
          </a:p>
        </p:txBody>
      </p:sp>
    </p:spTree>
    <p:extLst>
      <p:ext uri="{BB962C8B-B14F-4D97-AF65-F5344CB8AC3E}">
        <p14:creationId xmlns:p14="http://schemas.microsoft.com/office/powerpoint/2010/main" val="144734381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2869895"/>
            <a:ext cx="10079029" cy="1090788"/>
          </a:xfrm>
        </p:spPr>
        <p:txBody>
          <a:bodyPr>
            <a:noAutofit/>
          </a:bodyPr>
          <a:lstStyle/>
          <a:p>
            <a:pPr algn="ctr"/>
            <a:r>
              <a:rPr lang="en-US" sz="6200" dirty="0">
                <a:effectLst>
                  <a:outerShdw blurRad="38100" dist="38100" dir="2700000" algn="tl">
                    <a:srgbClr val="000000">
                      <a:alpha val="43137"/>
                    </a:srgbClr>
                  </a:outerShdw>
                </a:effectLst>
                <a:latin typeface="Harrington" panose="04040505050A02020702" pitchFamily="82" charset="0"/>
              </a:rPr>
              <a:t>What Can the Righteous Do?</a:t>
            </a:r>
          </a:p>
        </p:txBody>
      </p:sp>
      <p:sp>
        <p:nvSpPr>
          <p:cNvPr id="3" name="Text Placeholder 2"/>
          <p:cNvSpPr>
            <a:spLocks noGrp="1"/>
          </p:cNvSpPr>
          <p:nvPr>
            <p:ph type="body" idx="1"/>
          </p:nvPr>
        </p:nvSpPr>
        <p:spPr>
          <a:xfrm>
            <a:off x="680321" y="4814046"/>
            <a:ext cx="10615207" cy="1506071"/>
          </a:xfrm>
        </p:spPr>
        <p:txBody>
          <a:bodyPr>
            <a:normAutofit/>
          </a:bodyPr>
          <a:lstStyle/>
          <a:p>
            <a:pPr algn="ctr"/>
            <a:r>
              <a:rPr lang="en-US" sz="4800" dirty="0">
                <a:effectLst>
                  <a:glow rad="139700">
                    <a:schemeClr val="bg1">
                      <a:alpha val="70000"/>
                    </a:schemeClr>
                  </a:glow>
                </a:effectLst>
              </a:rPr>
              <a:t>Remember they are living for Heaven</a:t>
            </a:r>
          </a:p>
        </p:txBody>
      </p:sp>
      <p:sp>
        <p:nvSpPr>
          <p:cNvPr id="4" name="TextBox 3"/>
          <p:cNvSpPr txBox="1"/>
          <p:nvPr/>
        </p:nvSpPr>
        <p:spPr>
          <a:xfrm>
            <a:off x="3765176" y="753035"/>
            <a:ext cx="7879978" cy="707886"/>
          </a:xfrm>
          <a:prstGeom prst="rect">
            <a:avLst/>
          </a:prstGeom>
          <a:noFill/>
        </p:spPr>
        <p:txBody>
          <a:bodyPr wrap="square" rtlCol="0">
            <a:spAutoFit/>
          </a:bodyPr>
          <a:lstStyle/>
          <a:p>
            <a:pPr algn="r"/>
            <a:r>
              <a:rPr lang="en-US" sz="4000" dirty="0">
                <a:effectLst>
                  <a:glow rad="139700">
                    <a:schemeClr val="bg1">
                      <a:alpha val="72000"/>
                    </a:schemeClr>
                  </a:glow>
                </a:effectLst>
              </a:rPr>
              <a:t>Philippians 3:20-21; 1 Peter 2:12</a:t>
            </a:r>
          </a:p>
        </p:txBody>
      </p:sp>
    </p:spTree>
    <p:extLst>
      <p:ext uri="{BB962C8B-B14F-4D97-AF65-F5344CB8AC3E}">
        <p14:creationId xmlns:p14="http://schemas.microsoft.com/office/powerpoint/2010/main" val="24827233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2869895"/>
            <a:ext cx="10079029" cy="1090788"/>
          </a:xfrm>
        </p:spPr>
        <p:txBody>
          <a:bodyPr>
            <a:noAutofit/>
          </a:bodyPr>
          <a:lstStyle/>
          <a:p>
            <a:pPr algn="ctr"/>
            <a:r>
              <a:rPr lang="en-US" sz="6200" dirty="0">
                <a:effectLst>
                  <a:outerShdw blurRad="38100" dist="38100" dir="2700000" algn="tl">
                    <a:srgbClr val="000000">
                      <a:alpha val="43137"/>
                    </a:srgbClr>
                  </a:outerShdw>
                </a:effectLst>
                <a:latin typeface="Harrington" panose="04040505050A02020702" pitchFamily="82" charset="0"/>
              </a:rPr>
              <a:t>What Can the Righteous Do?</a:t>
            </a:r>
          </a:p>
        </p:txBody>
      </p:sp>
      <p:sp>
        <p:nvSpPr>
          <p:cNvPr id="3" name="Text Placeholder 2"/>
          <p:cNvSpPr>
            <a:spLocks noGrp="1"/>
          </p:cNvSpPr>
          <p:nvPr>
            <p:ph type="body" idx="1"/>
          </p:nvPr>
        </p:nvSpPr>
        <p:spPr>
          <a:xfrm>
            <a:off x="680321" y="4814046"/>
            <a:ext cx="10615207" cy="1506071"/>
          </a:xfrm>
        </p:spPr>
        <p:txBody>
          <a:bodyPr>
            <a:normAutofit/>
          </a:bodyPr>
          <a:lstStyle/>
          <a:p>
            <a:pPr algn="ctr"/>
            <a:r>
              <a:rPr lang="en-US" sz="4800" dirty="0">
                <a:effectLst>
                  <a:glow rad="139700">
                    <a:schemeClr val="bg1">
                      <a:alpha val="70000"/>
                    </a:schemeClr>
                  </a:glow>
                </a:effectLst>
              </a:rPr>
              <a:t>Obey God rather than men</a:t>
            </a:r>
          </a:p>
        </p:txBody>
      </p:sp>
      <p:sp>
        <p:nvSpPr>
          <p:cNvPr id="4" name="TextBox 3"/>
          <p:cNvSpPr txBox="1"/>
          <p:nvPr/>
        </p:nvSpPr>
        <p:spPr>
          <a:xfrm>
            <a:off x="3765176" y="753035"/>
            <a:ext cx="7879978" cy="707886"/>
          </a:xfrm>
          <a:prstGeom prst="rect">
            <a:avLst/>
          </a:prstGeom>
          <a:noFill/>
        </p:spPr>
        <p:txBody>
          <a:bodyPr wrap="square" rtlCol="0">
            <a:spAutoFit/>
          </a:bodyPr>
          <a:lstStyle/>
          <a:p>
            <a:pPr algn="r"/>
            <a:r>
              <a:rPr lang="en-US" sz="4000" dirty="0">
                <a:effectLst>
                  <a:glow rad="139700">
                    <a:schemeClr val="bg1">
                      <a:alpha val="72000"/>
                    </a:schemeClr>
                  </a:glow>
                </a:effectLst>
              </a:rPr>
              <a:t>1 Peter 2:13-15; Acts 5:29</a:t>
            </a:r>
          </a:p>
        </p:txBody>
      </p:sp>
    </p:spTree>
    <p:extLst>
      <p:ext uri="{BB962C8B-B14F-4D97-AF65-F5344CB8AC3E}">
        <p14:creationId xmlns:p14="http://schemas.microsoft.com/office/powerpoint/2010/main" val="337364433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469</TotalTime>
  <Words>1296</Words>
  <Application>Microsoft Office PowerPoint</Application>
  <PresentationFormat>Widescreen</PresentationFormat>
  <Paragraphs>92</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Arimo</vt:lpstr>
      <vt:lpstr>Calibri</vt:lpstr>
      <vt:lpstr>Harrington</vt:lpstr>
      <vt:lpstr>Trebuchet MS</vt:lpstr>
      <vt:lpstr>Berlin</vt:lpstr>
      <vt:lpstr>  “If the foundations are destroyed, what can the righteous do?”</vt:lpstr>
      <vt:lpstr>Why Did David Trust the Lord?</vt:lpstr>
      <vt:lpstr>We must trust the Lord too!</vt:lpstr>
      <vt:lpstr>What Can the Righteous Do?</vt:lpstr>
      <vt:lpstr>What Can the Righteous Do?</vt:lpstr>
      <vt:lpstr>What Can the Righteous Do?</vt:lpstr>
      <vt:lpstr>What Can the Righteous Do?</vt:lpstr>
      <vt:lpstr>What Can the Righteous Do?</vt:lpstr>
      <vt:lpstr>What Can the Righteous Do?</vt:lpstr>
      <vt:lpstr>  Your faith will be tested by the promotion of sin by a faithless, godless society. Stand upon the ground of truth and stand up for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22</cp:revision>
  <dcterms:created xsi:type="dcterms:W3CDTF">2016-06-04T22:07:16Z</dcterms:created>
  <dcterms:modified xsi:type="dcterms:W3CDTF">2016-06-07T03:30:12Z</dcterms:modified>
</cp:coreProperties>
</file>