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handoutMasterIdLst>
    <p:handoutMasterId r:id="rId13"/>
  </p:handout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7010400" cy="92964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Mistral" panose="03090702030407020403" pitchFamily="66"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030" autoAdjust="0"/>
  </p:normalViewPr>
  <p:slideViewPr>
    <p:cSldViewPr snapToGrid="0">
      <p:cViewPr varScale="1">
        <p:scale>
          <a:sx n="43" d="100"/>
          <a:sy n="43" d="100"/>
        </p:scale>
        <p:origin x="2150" y="38"/>
      </p:cViewPr>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C4C897-78CE-4FE9-8D05-E67677EDADFB}"/>
              </a:ext>
            </a:extLst>
          </p:cNvPr>
          <p:cNvSpPr>
            <a:spLocks noGrp="1"/>
          </p:cNvSpPr>
          <p:nvPr>
            <p:ph type="hdr" sz="quarter"/>
          </p:nvPr>
        </p:nvSpPr>
        <p:spPr>
          <a:xfrm>
            <a:off x="0" y="0"/>
            <a:ext cx="3322045" cy="466434"/>
          </a:xfrm>
          <a:prstGeom prst="rect">
            <a:avLst/>
          </a:prstGeom>
        </p:spPr>
        <p:txBody>
          <a:bodyPr vert="horz" lIns="93177" tIns="46589" rIns="93177" bIns="46589" rtlCol="0"/>
          <a:lstStyle>
            <a:lvl1pPr algn="l">
              <a:defRPr sz="1200"/>
            </a:lvl1pPr>
          </a:lstStyle>
          <a:p>
            <a:r>
              <a:rPr lang="en-US" sz="2400" dirty="0">
                <a:latin typeface="Mistral" panose="03090702030407020403" pitchFamily="66" charset="0"/>
              </a:rPr>
              <a:t>“In Everything Give Thanks”</a:t>
            </a:r>
          </a:p>
        </p:txBody>
      </p:sp>
      <p:sp>
        <p:nvSpPr>
          <p:cNvPr id="3" name="Date Placeholder 2">
            <a:extLst>
              <a:ext uri="{FF2B5EF4-FFF2-40B4-BE49-F238E27FC236}">
                <a16:creationId xmlns:a16="http://schemas.microsoft.com/office/drawing/2014/main" id="{2E136C95-085C-4DFA-A0EF-0D031C94255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October 13, 2019</a:t>
            </a:r>
          </a:p>
        </p:txBody>
      </p:sp>
      <p:sp>
        <p:nvSpPr>
          <p:cNvPr id="4" name="Footer Placeholder 3">
            <a:extLst>
              <a:ext uri="{FF2B5EF4-FFF2-40B4-BE49-F238E27FC236}">
                <a16:creationId xmlns:a16="http://schemas.microsoft.com/office/drawing/2014/main" id="{6455054A-365F-46A2-80D3-02D74FCC8AD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ACFB3B4-3D61-43BD-BC51-DE4D29E7F10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4A9AD157-F6F5-48A8-8C90-558DADF4F762}" type="slidenum">
              <a:rPr lang="en-US" smtClean="0"/>
              <a:t>‹#›</a:t>
            </a:fld>
            <a:endParaRPr lang="en-US" dirty="0"/>
          </a:p>
        </p:txBody>
      </p:sp>
    </p:spTree>
    <p:extLst>
      <p:ext uri="{BB962C8B-B14F-4D97-AF65-F5344CB8AC3E}">
        <p14:creationId xmlns:p14="http://schemas.microsoft.com/office/powerpoint/2010/main" val="427397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43CE4B-7B70-4FB1-AD17-C2D6F72ED438}" type="datetimeFigureOut">
              <a:rPr lang="en-US" smtClean="0"/>
              <a:t>10/13/2019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CEB25C3-4885-4CA8-A645-2299688EEED1}" type="slidenum">
              <a:rPr lang="en-US" smtClean="0"/>
              <a:t>‹#›</a:t>
            </a:fld>
            <a:endParaRPr lang="en-US"/>
          </a:p>
        </p:txBody>
      </p:sp>
    </p:spTree>
    <p:extLst>
      <p:ext uri="{BB962C8B-B14F-4D97-AF65-F5344CB8AC3E}">
        <p14:creationId xmlns:p14="http://schemas.microsoft.com/office/powerpoint/2010/main" val="31647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(1 Thessalonians 5:18), </a:t>
            </a:r>
            <a:r>
              <a:rPr lang="en-US" i="1" dirty="0"/>
              <a:t>“In everything give thanks; for this is the will of God in Christ Jesus for you.” </a:t>
            </a:r>
          </a:p>
          <a:p>
            <a:pPr marL="174708" indent="-174708">
              <a:buFont typeface="Arial" panose="020B0604020202020204" pitchFamily="34" charset="0"/>
              <a:buChar char="•"/>
            </a:pPr>
            <a:r>
              <a:rPr lang="en-US" dirty="0"/>
              <a:t>Each November we celebrate the national holiday of Thanksgiving.  It is a man-made holiday, but it serves to remind every man of the importance of giving thanks to God for our many blessings.</a:t>
            </a:r>
          </a:p>
          <a:p>
            <a:pPr marL="174708" indent="-174708">
              <a:buFont typeface="Arial" panose="020B0604020202020204" pitchFamily="34" charset="0"/>
              <a:buChar char="•"/>
            </a:pPr>
            <a:r>
              <a:rPr lang="en-US" dirty="0"/>
              <a:t>Note:  Men have sought to change the meaning of Thanksgiving, to match a more secular mindset</a:t>
            </a:r>
          </a:p>
          <a:p>
            <a:pPr marL="640594" lvl="1" indent="-174708">
              <a:buFont typeface="Arial" panose="020B0604020202020204" pitchFamily="34" charset="0"/>
              <a:buChar char="•"/>
            </a:pPr>
            <a:r>
              <a:rPr lang="en-US" dirty="0"/>
              <a:t>Give thanks to one another for the nice things that have been done to and for our fellow man.</a:t>
            </a:r>
          </a:p>
          <a:p>
            <a:pPr marL="640594" lvl="1" indent="-174708">
              <a:buFont typeface="Arial" panose="020B0604020202020204" pitchFamily="34" charset="0"/>
              <a:buChar char="•"/>
            </a:pPr>
            <a:r>
              <a:rPr lang="en-US" dirty="0"/>
              <a:t>Create a mindfulness of blessings, in order to be happier and more content.</a:t>
            </a:r>
          </a:p>
          <a:p>
            <a:pPr marL="640594" lvl="1" indent="-174708">
              <a:buFont typeface="Arial" panose="020B0604020202020204" pitchFamily="34" charset="0"/>
              <a:buChar char="•"/>
            </a:pPr>
            <a:r>
              <a:rPr lang="en-US" dirty="0"/>
              <a:t>All of that is good and, but is not the established purpose of the day.</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b="1" dirty="0"/>
              <a:t>Note:  Next Slide (1863 proclamation on the establishment of a day of Thanksgiving).</a:t>
            </a:r>
          </a:p>
          <a:p>
            <a:pPr marL="640594" lvl="1" indent="-174708">
              <a:buFont typeface="Arial" panose="020B0604020202020204" pitchFamily="34" charset="0"/>
              <a:buChar char="•"/>
            </a:pPr>
            <a:r>
              <a:rPr lang="en-US" dirty="0"/>
              <a:t>A number had been given in the first 100 years of the nation’s existence, including George Washington at the beginning of the republic.</a:t>
            </a:r>
          </a:p>
          <a:p>
            <a:pPr marL="640594" lvl="1" indent="-174708">
              <a:buFont typeface="Arial" panose="020B0604020202020204" pitchFamily="34" charset="0"/>
              <a:buChar char="•"/>
            </a:pPr>
            <a:r>
              <a:rPr lang="en-US" dirty="0"/>
              <a:t>From Abraham Lincoln’s proclamation, it became a yearly event, each November.</a:t>
            </a:r>
          </a:p>
          <a:p>
            <a:pPr marL="640594" lvl="1" indent="-174708">
              <a:buFont typeface="Arial" panose="020B0604020202020204" pitchFamily="34" charset="0"/>
              <a:buChar char="•"/>
            </a:pPr>
            <a:r>
              <a:rPr lang="en-US" dirty="0"/>
              <a:t>Read from that proclamation</a:t>
            </a:r>
          </a:p>
        </p:txBody>
      </p:sp>
      <p:sp>
        <p:nvSpPr>
          <p:cNvPr id="4" name="Slide Number Placeholder 3"/>
          <p:cNvSpPr>
            <a:spLocks noGrp="1"/>
          </p:cNvSpPr>
          <p:nvPr>
            <p:ph type="sldNum" sz="quarter" idx="5"/>
          </p:nvPr>
        </p:nvSpPr>
        <p:spPr/>
        <p:txBody>
          <a:bodyPr/>
          <a:lstStyle/>
          <a:p>
            <a:fld id="{FCEB25C3-4885-4CA8-A645-2299688EEED1}" type="slidenum">
              <a:rPr lang="en-US" smtClean="0"/>
              <a:t>2</a:t>
            </a:fld>
            <a:endParaRPr lang="en-US"/>
          </a:p>
        </p:txBody>
      </p:sp>
    </p:spTree>
    <p:extLst>
      <p:ext uri="{BB962C8B-B14F-4D97-AF65-F5344CB8AC3E}">
        <p14:creationId xmlns:p14="http://schemas.microsoft.com/office/powerpoint/2010/main" val="9319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proclamation in 1863, begins as follows:</a:t>
            </a:r>
          </a:p>
          <a:p>
            <a:pPr lvl="1"/>
            <a:r>
              <a:rPr lang="en-US" dirty="0"/>
              <a:t>The year that is drawing toward its close has been filled with the blessings of fruitful fields and healthful skies. To these bounties, which are so constantly enjoyed that we are prone to forget the source from which they come, others have been added which are of so extraordinary a nature that they can not fail to penetrate and soften even the heart which is habitually insensible </a:t>
            </a:r>
            <a:r>
              <a:rPr lang="en-US" b="1" dirty="0"/>
              <a:t>to the ever-watchful providence of Almighty God</a:t>
            </a:r>
            <a:r>
              <a:rPr lang="en-US" dirty="0"/>
              <a:t>.</a:t>
            </a:r>
          </a:p>
          <a:p>
            <a:r>
              <a:rPr lang="en-US" b="1" dirty="0"/>
              <a:t>In the proclamation:</a:t>
            </a:r>
          </a:p>
          <a:p>
            <a:pPr marL="174708" indent="-174708">
              <a:buFont typeface="Arial" panose="020B0604020202020204" pitchFamily="34" charset="0"/>
              <a:buChar char="•"/>
            </a:pPr>
            <a:r>
              <a:rPr lang="en-US" dirty="0"/>
              <a:t>He acknowledged God's mercy in dealing with them during the Civil War, noting their </a:t>
            </a:r>
            <a:r>
              <a:rPr lang="en-US" b="1" dirty="0"/>
              <a:t>"national perverseness"</a:t>
            </a:r>
            <a:r>
              <a:rPr lang="en-US" dirty="0"/>
              <a:t>, which provoked God and led Him to deal with the nation </a:t>
            </a:r>
            <a:r>
              <a:rPr lang="en-US" b="1" dirty="0"/>
              <a:t>"in anger for our sins.“</a:t>
            </a:r>
          </a:p>
          <a:p>
            <a:pPr marL="174708" indent="-174708">
              <a:buFont typeface="Arial" panose="020B0604020202020204" pitchFamily="34" charset="0"/>
              <a:buChar char="•"/>
            </a:pPr>
            <a:r>
              <a:rPr lang="en-US" dirty="0"/>
              <a:t>His proclamation called not only for Thanksgiving, but prayer, </a:t>
            </a:r>
            <a:r>
              <a:rPr lang="en-US" b="1" dirty="0"/>
              <a:t>"humble penitence for our national perverseness and disobedience", </a:t>
            </a:r>
            <a:r>
              <a:rPr lang="en-US" dirty="0"/>
              <a:t>and a call to benevolent activity towards widows, orphans, mourners or sufferers.</a:t>
            </a:r>
          </a:p>
          <a:p>
            <a:pPr marL="174708" indent="-174708">
              <a:buFont typeface="Arial" panose="020B0604020202020204" pitchFamily="34" charset="0"/>
              <a:buChar char="•"/>
            </a:pPr>
            <a:r>
              <a:rPr lang="en-US" dirty="0"/>
              <a:t>He called for them to </a:t>
            </a:r>
            <a:r>
              <a:rPr lang="en-US" b="1" dirty="0"/>
              <a:t>"fervently implore the interposition of the Almighty hand to heal the wounds of the nation, and to restore it, as soon as may be consistent with the Divine purposes."</a:t>
            </a:r>
          </a:p>
          <a:p>
            <a:pPr algn="ctr"/>
            <a:r>
              <a:rPr lang="en-US" dirty="0"/>
              <a:t>Abraham Lincoln</a:t>
            </a:r>
          </a:p>
          <a:p>
            <a:pPr algn="ctr"/>
            <a:r>
              <a:rPr lang="en-US" dirty="0"/>
              <a:t>October 3, 1863</a:t>
            </a:r>
          </a:p>
          <a:p>
            <a:endParaRPr lang="en-US" dirty="0"/>
          </a:p>
          <a:p>
            <a:pPr marL="174708" indent="-174708">
              <a:buFont typeface="Arial" panose="020B0604020202020204" pitchFamily="34" charset="0"/>
              <a:buChar char="•"/>
            </a:pPr>
            <a:r>
              <a:rPr lang="en-US" b="1" dirty="0"/>
              <a:t>Lincoln understood clearly what many today have forgotten.  How important it is to acknowledge, praise and thank God for His provision in our lives!</a:t>
            </a:r>
          </a:p>
          <a:p>
            <a:pPr marL="640594" lvl="1" indent="-174708">
              <a:buFont typeface="Arial" panose="020B0604020202020204" pitchFamily="34" charset="0"/>
              <a:buChar char="•"/>
            </a:pPr>
            <a:r>
              <a:rPr lang="en-US" dirty="0"/>
              <a:t>This principle is clearly established in scripture</a:t>
            </a:r>
          </a:p>
          <a:p>
            <a:pPr marL="640594" lvl="1" indent="-174708">
              <a:buFont typeface="Arial" panose="020B0604020202020204" pitchFamily="34" charset="0"/>
              <a:buChar char="•"/>
            </a:pPr>
            <a:r>
              <a:rPr lang="en-US" dirty="0"/>
              <a:t>Two short chapters in the Bible which beautifully establish this truth</a:t>
            </a:r>
          </a:p>
          <a:p>
            <a:r>
              <a:rPr lang="en-US" b="1" dirty="0"/>
              <a:t>(Psalm 100), </a:t>
            </a:r>
            <a:r>
              <a:rPr lang="en-US" i="1" dirty="0"/>
              <a:t>“Make a joyful shout to the Lord, all you lands! </a:t>
            </a:r>
            <a:r>
              <a:rPr lang="en-US" i="1" baseline="30000" dirty="0"/>
              <a:t>2</a:t>
            </a:r>
            <a:r>
              <a:rPr lang="en-US" i="1" dirty="0"/>
              <a:t> Serve the Lord with gladness; come before His presence with singing. </a:t>
            </a:r>
            <a:r>
              <a:rPr lang="en-US" i="1" baseline="30000" dirty="0"/>
              <a:t>3</a:t>
            </a:r>
            <a:r>
              <a:rPr lang="en-US" i="1" dirty="0"/>
              <a:t> Know that the Lord, He is God; it is He who has made us, and not we ourselves; we are His people and the sheep of His pasture. </a:t>
            </a:r>
            <a:r>
              <a:rPr lang="en-US" i="1" baseline="30000" dirty="0"/>
              <a:t>4</a:t>
            </a:r>
            <a:r>
              <a:rPr lang="en-US" i="1" dirty="0"/>
              <a:t> Enter into His gates with thanksgiving, and into His courts with praise. Be thankful to Him, and bless His name. </a:t>
            </a:r>
            <a:r>
              <a:rPr lang="en-US" i="1" baseline="30000" dirty="0"/>
              <a:t>5</a:t>
            </a:r>
            <a:r>
              <a:rPr lang="en-US" i="1" dirty="0"/>
              <a:t> For the Lord is good; His mercy is everlasting, and His truth endures to all generations.”</a:t>
            </a:r>
          </a:p>
          <a:p>
            <a:endParaRPr lang="en-US" b="1" dirty="0"/>
          </a:p>
          <a:p>
            <a:r>
              <a:rPr lang="en-US" b="1" dirty="0"/>
              <a:t>(Isaiah 12),</a:t>
            </a:r>
            <a:r>
              <a:rPr lang="en-US" b="1" i="1" dirty="0"/>
              <a:t> </a:t>
            </a:r>
            <a:r>
              <a:rPr lang="en-US" i="1" dirty="0"/>
              <a:t>“And in that day you will say: “O Lord, I will praise You; though You were angry with me, Your anger is turned away, and You comfort me. </a:t>
            </a:r>
            <a:r>
              <a:rPr lang="en-US" i="1" baseline="30000" dirty="0"/>
              <a:t>2</a:t>
            </a:r>
            <a:r>
              <a:rPr lang="en-US" i="1" dirty="0"/>
              <a:t> Behold, God is my salvation, I will trust and not be afraid; ‘For Yah, the Lord, is my strength and song; He also has become my salvation.’ ” </a:t>
            </a:r>
            <a:r>
              <a:rPr lang="en-US" i="1" baseline="30000" dirty="0"/>
              <a:t>3</a:t>
            </a:r>
            <a:r>
              <a:rPr lang="en-US" i="1" dirty="0"/>
              <a:t> Therefore with joy you will draw water from the wells of salvation. </a:t>
            </a:r>
            <a:r>
              <a:rPr lang="en-US" i="1" baseline="30000" dirty="0"/>
              <a:t>4</a:t>
            </a:r>
            <a:r>
              <a:rPr lang="en-US" i="1" dirty="0"/>
              <a:t> And in that day you will say: “Praise the Lord, call upon His name; declare His deeds among the peoples, make mention that His name is exalted. </a:t>
            </a:r>
            <a:r>
              <a:rPr lang="en-US" i="1" baseline="30000" dirty="0"/>
              <a:t>5</a:t>
            </a:r>
            <a:r>
              <a:rPr lang="en-US" i="1" dirty="0"/>
              <a:t> Sing to the Lord, for He has done excellent things; this is known in all the earth. </a:t>
            </a:r>
            <a:r>
              <a:rPr lang="en-US" i="1" baseline="30000" dirty="0"/>
              <a:t>6</a:t>
            </a:r>
            <a:r>
              <a:rPr lang="en-US" i="1" dirty="0"/>
              <a:t> Cry out and shout, O inhabitant of Zion, for great is the Holy One of Israel in your midst!”</a:t>
            </a:r>
          </a:p>
          <a:p>
            <a:endParaRPr lang="en-US" b="1" dirty="0"/>
          </a:p>
          <a:p>
            <a:r>
              <a:rPr lang="en-US" b="1" dirty="0"/>
              <a:t>God’s providence is seen in every aspect of our existence, and should always be acknowledged by His children.  This what is taught by our first text:</a:t>
            </a:r>
          </a:p>
          <a:p>
            <a:r>
              <a:rPr lang="en-US" b="1" dirty="0"/>
              <a:t>(1 Thessalonians 5:18), </a:t>
            </a:r>
            <a:r>
              <a:rPr lang="en-US" i="1" dirty="0"/>
              <a:t>“</a:t>
            </a:r>
            <a:r>
              <a:rPr lang="en-US" b="0" i="1" dirty="0"/>
              <a:t>in everything give thanks; for this is the will of God in Christ Jesus for you.”</a:t>
            </a:r>
          </a:p>
          <a:p>
            <a:pPr marL="640594" lvl="1" indent="-174708">
              <a:buFont typeface="Arial" panose="020B0604020202020204" pitchFamily="34" charset="0"/>
              <a:buChar char="•"/>
            </a:pPr>
            <a:r>
              <a:rPr lang="en-US" b="1" dirty="0"/>
              <a:t>Paul wrote a similar thing in his letter to the Ephesians</a:t>
            </a:r>
          </a:p>
          <a:p>
            <a:r>
              <a:rPr lang="en-US" b="1" dirty="0"/>
              <a:t>(Ephesians 5:20), </a:t>
            </a:r>
            <a:r>
              <a:rPr lang="en-US" i="1" dirty="0"/>
              <a:t>“giving thanks always for all things to God the Father in the name of our Lord Jesus Christ.”</a:t>
            </a:r>
          </a:p>
          <a:p>
            <a:endParaRPr lang="en-US" b="1" i="1" dirty="0"/>
          </a:p>
          <a:p>
            <a:r>
              <a:rPr lang="en-US" b="1" dirty="0"/>
              <a:t>As we acknowledge the ubiquitous nature of God’s providential care, it helps also to specify some of the things for which we should be thankful.  This we do now.</a:t>
            </a:r>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66874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Christ’s victory over sin and death</a:t>
            </a:r>
          </a:p>
          <a:p>
            <a:endParaRPr lang="en-US" b="1" dirty="0"/>
          </a:p>
          <a:p>
            <a:pPr marL="174708" indent="-174708">
              <a:buFont typeface="Arial" panose="020B0604020202020204" pitchFamily="34" charset="0"/>
              <a:buChar char="•"/>
            </a:pPr>
            <a:r>
              <a:rPr lang="en-US" b="1" dirty="0"/>
              <a:t>This is the foundation of our redemption</a:t>
            </a:r>
          </a:p>
          <a:p>
            <a:pPr marL="640594" lvl="1" indent="-174708">
              <a:buFont typeface="Arial" panose="020B0604020202020204" pitchFamily="34" charset="0"/>
              <a:buChar char="•"/>
            </a:pPr>
            <a:r>
              <a:rPr lang="en-US" dirty="0"/>
              <a:t>His victory over sin was accomplished in His death on the cross</a:t>
            </a:r>
          </a:p>
          <a:p>
            <a:r>
              <a:rPr lang="en-US" b="1" dirty="0"/>
              <a:t>(Isaiah 53:4-5), </a:t>
            </a:r>
            <a:r>
              <a:rPr lang="en-US" i="1" dirty="0"/>
              <a:t>“Surely He has borne our griefs and carried our sorrows; yet we esteemed Him stricken, smitten by God, and afflicted. </a:t>
            </a:r>
            <a:r>
              <a:rPr lang="en-US" i="1" baseline="30000" dirty="0"/>
              <a:t>5</a:t>
            </a:r>
            <a:r>
              <a:rPr lang="en-US" i="1" dirty="0"/>
              <a:t> But He was wounded for our transgressions, He was bruised for our iniquities; the chastisement for our peace was upon Him, and by His stripes we are healed.”</a:t>
            </a:r>
          </a:p>
          <a:p>
            <a:pPr marL="640594" lvl="1" indent="-174708">
              <a:buFont typeface="Arial" panose="020B0604020202020204" pitchFamily="34" charset="0"/>
              <a:buChar char="•"/>
            </a:pPr>
            <a:r>
              <a:rPr lang="en-US" dirty="0"/>
              <a:t>His victory over death was accomplished in His resurrection to unending life</a:t>
            </a:r>
          </a:p>
          <a:p>
            <a:r>
              <a:rPr lang="en-US" b="1" dirty="0"/>
              <a:t>(Acts 2:32-33),</a:t>
            </a:r>
            <a:r>
              <a:rPr lang="en-US" b="1" i="1" dirty="0"/>
              <a:t> </a:t>
            </a:r>
            <a:r>
              <a:rPr lang="en-US" i="1" dirty="0"/>
              <a:t>“This Jesus God has raised up, of which we are all witnesses.</a:t>
            </a:r>
            <a:r>
              <a:rPr lang="en-US" i="1" baseline="30000" dirty="0"/>
              <a:t> 33</a:t>
            </a:r>
            <a:r>
              <a:rPr lang="en-US" i="1" dirty="0"/>
              <a:t> Therefore being exalted to the right hand of God, and having received from the Father the promise of the Holy Spirit, He poured out this which you now see and hear.”</a:t>
            </a:r>
          </a:p>
          <a:p>
            <a:pPr marL="174708" indent="-174708">
              <a:buFont typeface="Arial" panose="020B0604020202020204" pitchFamily="34" charset="0"/>
              <a:buChar char="•"/>
            </a:pPr>
            <a:r>
              <a:rPr lang="en-US" b="1" dirty="0"/>
              <a:t>His victories enable us the same hope of salvation for eternity!</a:t>
            </a:r>
          </a:p>
          <a:p>
            <a:r>
              <a:rPr lang="en-US" b="1" dirty="0"/>
              <a:t>(1 Corinthians 15:54-57), </a:t>
            </a:r>
            <a:r>
              <a:rPr lang="en-US" i="1" dirty="0"/>
              <a:t>“So when this corruptible has put on incorruption, and this mortal has put on immortality, then shall be brought to pass the saying that is written: “Death is swallowed up in victory.” </a:t>
            </a:r>
            <a:r>
              <a:rPr lang="en-US" i="1" baseline="30000" dirty="0"/>
              <a:t>55</a:t>
            </a:r>
            <a:r>
              <a:rPr lang="en-US" i="1" dirty="0"/>
              <a:t> “O Death, where is your sting?</a:t>
            </a:r>
            <a:br>
              <a:rPr lang="en-US" i="1" dirty="0"/>
            </a:br>
            <a:r>
              <a:rPr lang="en-US" i="1" dirty="0"/>
              <a:t>O Hades, where is your victory?” </a:t>
            </a:r>
            <a:r>
              <a:rPr lang="en-US" i="1" baseline="30000" dirty="0"/>
              <a:t>56</a:t>
            </a:r>
            <a:r>
              <a:rPr lang="en-US" i="1" dirty="0"/>
              <a:t> The sting of death is sin, and the strength of sin is the law.</a:t>
            </a:r>
            <a:r>
              <a:rPr lang="en-US" i="1" baseline="30000" dirty="0"/>
              <a:t> 57</a:t>
            </a:r>
            <a:r>
              <a:rPr lang="en-US" i="1" dirty="0"/>
              <a:t> </a:t>
            </a:r>
            <a:r>
              <a:rPr lang="en-US" b="1" i="1" dirty="0"/>
              <a:t>But thanks be to God</a:t>
            </a:r>
            <a:r>
              <a:rPr lang="en-US" i="1" dirty="0"/>
              <a:t>, who gives us the victory through our Lord Jesus Christ.”</a:t>
            </a:r>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074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revelation of truth</a:t>
            </a:r>
            <a:endParaRPr lang="en-US" dirty="0"/>
          </a:p>
          <a:p>
            <a:endParaRPr lang="en-US" dirty="0"/>
          </a:p>
          <a:p>
            <a:pPr marL="174708" indent="-174708">
              <a:buFont typeface="Arial" panose="020B0604020202020204" pitchFamily="34" charset="0"/>
              <a:buChar char="•"/>
            </a:pPr>
            <a:r>
              <a:rPr lang="en-US" b="1" dirty="0"/>
              <a:t>The Purpose of truth is to bring redemption to men</a:t>
            </a:r>
          </a:p>
          <a:p>
            <a:r>
              <a:rPr lang="en-US" b="1" dirty="0"/>
              <a:t>(Ephesians 1:7-9), </a:t>
            </a:r>
            <a:r>
              <a:rPr lang="en-US" i="1" dirty="0"/>
              <a:t>“In Him we have redemption through His blood, the forgiveness of sins, according to the riches of His grace</a:t>
            </a:r>
            <a:r>
              <a:rPr lang="en-US" i="1" baseline="30000" dirty="0"/>
              <a:t> 8</a:t>
            </a:r>
            <a:r>
              <a:rPr lang="en-US" i="1" dirty="0"/>
              <a:t> which He made to abound toward us in all wisdom and prudence,</a:t>
            </a:r>
            <a:r>
              <a:rPr lang="en-US" i="1" baseline="30000" dirty="0"/>
              <a:t> 9</a:t>
            </a:r>
            <a:r>
              <a:rPr lang="en-US" i="1" dirty="0"/>
              <a:t> having made known to us the mystery of His will, according to His good pleasure which He purposed in Himself.”</a:t>
            </a:r>
          </a:p>
          <a:p>
            <a:pPr marL="174708" indent="-174708">
              <a:buFont typeface="Arial" panose="020B0604020202020204" pitchFamily="34" charset="0"/>
              <a:buChar char="•"/>
            </a:pPr>
            <a:r>
              <a:rPr lang="en-US" b="1" dirty="0"/>
              <a:t>The gospel (truth) is God’s power to salvation</a:t>
            </a:r>
          </a:p>
          <a:p>
            <a:r>
              <a:rPr lang="en-US" b="1" dirty="0"/>
              <a:t>(Romans 1:16), </a:t>
            </a:r>
            <a:r>
              <a:rPr lang="en-US" i="1" dirty="0"/>
              <a:t>“For I am not ashamed of the gospel of Christ, for it is the power of God to salvation for everyone who believes, for the Jew first and also for the Greek.</a:t>
            </a:r>
            <a:r>
              <a:rPr lang="en-US" i="1" baseline="30000" dirty="0"/>
              <a:t> 17</a:t>
            </a:r>
            <a:r>
              <a:rPr lang="en-US" i="1" dirty="0"/>
              <a:t> For in it the righteousness of God is revealed from faith to faith; as it is written, “The just shall live by faith.”</a:t>
            </a:r>
          </a:p>
          <a:p>
            <a:pPr marL="640594" lvl="1" indent="-174708">
              <a:buFont typeface="Arial" panose="020B0604020202020204" pitchFamily="34" charset="0"/>
              <a:buChar char="•"/>
            </a:pPr>
            <a:r>
              <a:rPr lang="en-US" dirty="0"/>
              <a:t>Faith comes from hearing God’s word (cf. Romans 10:17)</a:t>
            </a:r>
          </a:p>
          <a:p>
            <a:pPr marL="174708" indent="-174708">
              <a:buFont typeface="Arial" panose="020B0604020202020204" pitchFamily="34" charset="0"/>
              <a:buChar char="•"/>
            </a:pPr>
            <a:r>
              <a:rPr lang="en-US" b="1" dirty="0"/>
              <a:t>God’s revelation becomes clear to those who will humbly submit and receive it!</a:t>
            </a:r>
          </a:p>
          <a:p>
            <a:r>
              <a:rPr lang="en-US" b="1" dirty="0"/>
              <a:t>(Matthew 11:25), </a:t>
            </a:r>
            <a:r>
              <a:rPr lang="en-US" i="1" dirty="0"/>
              <a:t>“At that time Jesus answered and said, “</a:t>
            </a:r>
            <a:r>
              <a:rPr lang="en-US" b="1" i="1" dirty="0"/>
              <a:t>I thank You, Father</a:t>
            </a:r>
            <a:r>
              <a:rPr lang="en-US" i="1" dirty="0"/>
              <a:t>, Lord of heaven and earth, that You have hidden these things from the wise and prudent and have revealed them to babes.”</a:t>
            </a:r>
          </a:p>
          <a:p>
            <a:r>
              <a:rPr lang="en-US" b="1" dirty="0"/>
              <a:t>(Matthew 11:28-29), </a:t>
            </a:r>
            <a:r>
              <a:rPr lang="en-US" i="1" dirty="0"/>
              <a:t>“Come to Me, all you who labor and are heavy laden, and I will give you rest.</a:t>
            </a:r>
            <a:r>
              <a:rPr lang="en-US" i="1" baseline="30000" dirty="0"/>
              <a:t> 29</a:t>
            </a:r>
            <a:r>
              <a:rPr lang="en-US" i="1" dirty="0"/>
              <a:t> Take My yoke upon you and learn from Me, for I am gentle and lowly in heart, and you will find rest for your souls.”</a:t>
            </a:r>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6387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Give Thanks for all of the physical provisions God supplies to our lives</a:t>
            </a:r>
          </a:p>
          <a:p>
            <a:pPr marL="174708" indent="-174708">
              <a:buFont typeface="Arial" panose="020B0604020202020204" pitchFamily="34" charset="0"/>
              <a:buChar char="•"/>
            </a:pPr>
            <a:endParaRPr lang="en-US" b="1" dirty="0"/>
          </a:p>
          <a:p>
            <a:pPr marL="174708" indent="-174708">
              <a:buFont typeface="Arial" panose="020B0604020202020204" pitchFamily="34" charset="0"/>
              <a:buChar char="•"/>
            </a:pPr>
            <a:r>
              <a:rPr lang="en-US" b="1" dirty="0"/>
              <a:t>Our food</a:t>
            </a:r>
            <a:r>
              <a:rPr lang="en-US" dirty="0"/>
              <a:t>!</a:t>
            </a:r>
          </a:p>
          <a:p>
            <a:r>
              <a:rPr lang="en-US" b="1" dirty="0"/>
              <a:t>(1 Timothy 4:4), </a:t>
            </a:r>
            <a:r>
              <a:rPr lang="en-US" i="1" dirty="0"/>
              <a:t>“For every creature of God is good, and nothing is to be refused </a:t>
            </a:r>
            <a:r>
              <a:rPr lang="en-US" b="1" i="1" dirty="0"/>
              <a:t>if it is received with thanksgiving</a:t>
            </a:r>
            <a:r>
              <a:rPr lang="en-US" i="1" dirty="0"/>
              <a:t>.”</a:t>
            </a:r>
          </a:p>
          <a:p>
            <a:pPr marL="174708" indent="-174708">
              <a:buFont typeface="Arial" panose="020B0604020202020204" pitchFamily="34" charset="0"/>
              <a:buChar char="•"/>
            </a:pPr>
            <a:r>
              <a:rPr lang="en-US" b="1" dirty="0"/>
              <a:t>Creation and life itself!</a:t>
            </a:r>
            <a:r>
              <a:rPr lang="en-US" dirty="0"/>
              <a:t> </a:t>
            </a:r>
          </a:p>
          <a:p>
            <a:r>
              <a:rPr lang="en-US" b="1" dirty="0"/>
              <a:t>(Romans 1:20-21), </a:t>
            </a:r>
            <a:r>
              <a:rPr lang="en-US" i="1" dirty="0"/>
              <a:t>“For since the creation of the world His invisible attributes are clearly seen, being understood by the things that are made, even His eternal power and Godhead, so that they are without excuse, because, although they knew God, they did not glorify Him as God, </a:t>
            </a:r>
            <a:r>
              <a:rPr lang="en-US" b="1" i="1" dirty="0"/>
              <a:t>nor were thankful</a:t>
            </a:r>
            <a:r>
              <a:rPr lang="en-US" i="1" dirty="0"/>
              <a:t>, but became futile in their thoughts, and their foolish hearts were darkened.” </a:t>
            </a:r>
          </a:p>
          <a:p>
            <a:pPr marL="174708" indent="-174708">
              <a:buFont typeface="Arial" panose="020B0604020202020204" pitchFamily="34" charset="0"/>
              <a:buChar char="•"/>
            </a:pPr>
            <a:r>
              <a:rPr lang="en-US" b="1" dirty="0"/>
              <a:t>In short, all we receive is a gift of God, and we should trust and thank Him for it!</a:t>
            </a:r>
          </a:p>
          <a:p>
            <a:r>
              <a:rPr lang="en-US" b="1" dirty="0"/>
              <a:t>(Matthew 6:31-33), </a:t>
            </a:r>
            <a:r>
              <a:rPr lang="en-US" i="1" dirty="0"/>
              <a:t>“Therefore do not worry, saying, ‘What shall we eat?’ or ‘What shall we drink?’ or ‘What shall we wear?’</a:t>
            </a:r>
            <a:r>
              <a:rPr lang="en-US" i="1" baseline="30000" dirty="0"/>
              <a:t> 32</a:t>
            </a:r>
            <a:r>
              <a:rPr lang="en-US" i="1" dirty="0"/>
              <a:t> For after all these things the Gentiles seek. For your heavenly Father knows that you need all these things.</a:t>
            </a:r>
            <a:r>
              <a:rPr lang="en-US" i="1" baseline="30000" dirty="0"/>
              <a:t> 33</a:t>
            </a:r>
            <a:r>
              <a:rPr lang="en-US" i="1" dirty="0"/>
              <a:t> But seek first the kingdom of God and His righteousness, and all these things shall be added to you.”</a:t>
            </a:r>
            <a:endParaRPr lang="en-US" b="1" i="1" dirty="0"/>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75666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Our Brethren</a:t>
            </a:r>
            <a:endParaRPr lang="en-US" dirty="0"/>
          </a:p>
          <a:p>
            <a:endParaRPr lang="en-US" dirty="0"/>
          </a:p>
          <a:p>
            <a:pPr marL="174708" indent="-174708">
              <a:buFont typeface="Arial" panose="020B0604020202020204" pitchFamily="34" charset="0"/>
              <a:buChar char="•"/>
            </a:pPr>
            <a:r>
              <a:rPr lang="en-US" b="1" dirty="0"/>
              <a:t>Their purpose and work is to exhort and edify!</a:t>
            </a:r>
          </a:p>
          <a:p>
            <a:pPr marL="174708" indent="-174708">
              <a:buFont typeface="Arial" panose="020B0604020202020204" pitchFamily="34" charset="0"/>
              <a:buChar char="•"/>
            </a:pPr>
            <a:r>
              <a:rPr lang="en-US" b="1" dirty="0"/>
              <a:t>(Hebrews 10:24-25), </a:t>
            </a:r>
            <a:r>
              <a:rPr lang="en-US" i="1" dirty="0"/>
              <a:t>“</a:t>
            </a:r>
            <a:r>
              <a:rPr lang="en-US" b="0" i="1" dirty="0"/>
              <a:t>And let us consider one another in order to stir up love and good works,</a:t>
            </a:r>
            <a:r>
              <a:rPr lang="en-US" b="0" i="1" baseline="30000" dirty="0"/>
              <a:t> 25</a:t>
            </a:r>
            <a:r>
              <a:rPr lang="en-US" b="0" i="1" dirty="0"/>
              <a:t> not forsaking the assembling of ourselves together, as is the manner of some, but exhorting one another, and so much the more as you see the Day approaching.”</a:t>
            </a:r>
            <a:endParaRPr lang="en-US" i="1" dirty="0"/>
          </a:p>
          <a:p>
            <a:pPr marL="174708" indent="-174708">
              <a:buFont typeface="Arial" panose="020B0604020202020204" pitchFamily="34" charset="0"/>
              <a:buChar char="•"/>
            </a:pPr>
            <a:r>
              <a:rPr lang="en-US" b="1" dirty="0"/>
              <a:t>Their purpose and work is to love!</a:t>
            </a:r>
          </a:p>
          <a:p>
            <a:r>
              <a:rPr lang="en-US" b="1" dirty="0"/>
              <a:t>(1 Peter 1:22), </a:t>
            </a:r>
            <a:r>
              <a:rPr lang="en-US" i="1" dirty="0"/>
              <a:t>“</a:t>
            </a:r>
            <a:r>
              <a:rPr lang="en-US" b="0" i="1" dirty="0"/>
              <a:t>Since you have purified your souls in obeying the truth through the Spirit in sincere love of the brethren, love one another fervently with a pure heart.”</a:t>
            </a:r>
            <a:endParaRPr lang="en-US" i="1" dirty="0"/>
          </a:p>
          <a:p>
            <a:endParaRPr lang="en-US" b="1" dirty="0"/>
          </a:p>
          <a:p>
            <a:pPr marL="174708" indent="-174708">
              <a:buFont typeface="Arial" panose="020B0604020202020204" pitchFamily="34" charset="0"/>
              <a:buChar char="•"/>
            </a:pPr>
            <a:r>
              <a:rPr lang="en-US" b="1" dirty="0"/>
              <a:t>This is why Paul appreciated the Philippians so much!</a:t>
            </a:r>
          </a:p>
          <a:p>
            <a:r>
              <a:rPr lang="en-US" b="1" dirty="0"/>
              <a:t>(Philippians 1:3), </a:t>
            </a:r>
            <a:r>
              <a:rPr lang="en-US" i="1" dirty="0"/>
              <a:t>“I thank my God upon every remembrance of you,”</a:t>
            </a:r>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40508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God’s grace</a:t>
            </a:r>
            <a:r>
              <a:rPr lang="en-US" dirty="0"/>
              <a:t>:</a:t>
            </a:r>
          </a:p>
          <a:p>
            <a:pPr marL="174708" indent="-174708">
              <a:buFont typeface="Arial" panose="020B0604020202020204" pitchFamily="34" charset="0"/>
              <a:buChar char="•"/>
            </a:pPr>
            <a:r>
              <a:rPr lang="en-US" dirty="0"/>
              <a:t>Grace – God’s good will or favor, expressed to mankind in the form of His son’s sacrifice.  Freely given by God despite our sin!</a:t>
            </a:r>
          </a:p>
          <a:p>
            <a:r>
              <a:rPr lang="en-US" b="1" dirty="0"/>
              <a:t>(Romans 6:23), </a:t>
            </a:r>
            <a:r>
              <a:rPr lang="en-US" i="1" dirty="0"/>
              <a:t>“For the wages of sin is death, but the gift of God is eternal life in Christ Jesus our Lord.”</a:t>
            </a:r>
          </a:p>
          <a:p>
            <a:endParaRPr lang="en-US" dirty="0"/>
          </a:p>
          <a:p>
            <a:pPr marL="174708" indent="-174708">
              <a:buFont typeface="Arial" panose="020B0604020202020204" pitchFamily="34" charset="0"/>
              <a:buChar char="•"/>
            </a:pPr>
            <a:r>
              <a:rPr lang="en-US" b="1" dirty="0"/>
              <a:t>God calls us to be reconciled to Him.  We have a wonderful peace, for which we should give thanks!</a:t>
            </a:r>
          </a:p>
          <a:p>
            <a:r>
              <a:rPr lang="en-US" b="1" dirty="0"/>
              <a:t>(Colossians 3:15), </a:t>
            </a:r>
            <a:r>
              <a:rPr lang="en-US" i="1" dirty="0"/>
              <a:t>“And let the peace of God rule in your hearts, to which also you were called in one body; and be thankful.”</a:t>
            </a:r>
            <a:endParaRPr lang="en-US" dirty="0"/>
          </a:p>
          <a:p>
            <a:endParaRPr lang="en-US" dirty="0"/>
          </a:p>
          <a:p>
            <a:pPr marL="174708" indent="-174708">
              <a:buFont typeface="Arial" panose="020B0604020202020204" pitchFamily="34" charset="0"/>
              <a:buChar char="•"/>
            </a:pPr>
            <a:r>
              <a:rPr lang="en-US" b="1" dirty="0"/>
              <a:t>What a wonderful gift from God.  Its value is inexpressible!</a:t>
            </a:r>
          </a:p>
          <a:p>
            <a:r>
              <a:rPr lang="en-US" b="1" dirty="0"/>
              <a:t>(2 Corinthians 9:14-15), </a:t>
            </a:r>
            <a:r>
              <a:rPr lang="en-US" i="1" dirty="0"/>
              <a:t>“and by their </a:t>
            </a:r>
            <a:r>
              <a:rPr lang="en-US" b="1" dirty="0"/>
              <a:t>[the saints] </a:t>
            </a:r>
            <a:r>
              <a:rPr lang="en-US" i="1" dirty="0"/>
              <a:t>prayer for you, who long for you because of the exceeding grace of God in you. </a:t>
            </a:r>
            <a:r>
              <a:rPr lang="en-US" b="1" i="1" dirty="0"/>
              <a:t>Thanks be to God for His indescribable gift!</a:t>
            </a:r>
            <a:r>
              <a:rPr lang="en-US" i="1" dirty="0"/>
              <a:t>”</a:t>
            </a:r>
            <a:endParaRPr lang="en-US" dirty="0"/>
          </a:p>
          <a:p>
            <a:endParaRPr lang="en-US" b="1" dirty="0"/>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624536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Christ’s authority</a:t>
            </a:r>
          </a:p>
          <a:p>
            <a:endParaRPr lang="en-US" dirty="0"/>
          </a:p>
          <a:p>
            <a:pPr marL="174708" indent="-174708">
              <a:buFont typeface="Arial" panose="020B0604020202020204" pitchFamily="34" charset="0"/>
              <a:buChar char="•"/>
            </a:pPr>
            <a:r>
              <a:rPr lang="en-US" b="1" dirty="0"/>
              <a:t>Christ is the head of the body.  We obey Him in all things, and as such we have an understanding of what pleases God!</a:t>
            </a:r>
          </a:p>
          <a:p>
            <a:r>
              <a:rPr lang="en-US" b="1" dirty="0"/>
              <a:t>(Ephesians 1:22-23), </a:t>
            </a:r>
            <a:r>
              <a:rPr lang="en-US" i="1" dirty="0"/>
              <a:t>“And He put all things under His feet, and gave Him to be head over all things to the church,</a:t>
            </a:r>
            <a:r>
              <a:rPr lang="en-US" i="1" baseline="30000" dirty="0"/>
              <a:t> 23</a:t>
            </a:r>
            <a:r>
              <a:rPr lang="en-US" i="1" dirty="0"/>
              <a:t> which is His body, the fullness of Him who fills all in all.”</a:t>
            </a:r>
          </a:p>
          <a:p>
            <a:pPr marL="174708" indent="-174708">
              <a:buFont typeface="Arial" panose="020B0604020202020204" pitchFamily="34" charset="0"/>
              <a:buChar char="•"/>
            </a:pPr>
            <a:r>
              <a:rPr lang="en-US" b="1" dirty="0"/>
              <a:t>We should be thankful for our opportunity to be bondservants of such a great Master</a:t>
            </a:r>
          </a:p>
          <a:p>
            <a:r>
              <a:rPr lang="en-US" b="1" dirty="0"/>
              <a:t>(Colossians 3:17), </a:t>
            </a:r>
            <a:r>
              <a:rPr lang="en-US" i="1" dirty="0"/>
              <a:t>“And whatever you do in word or deed, do all in the name of the Lord Jesus, giving thanks to God the Father through Him.”</a:t>
            </a:r>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44717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can add to this list our homes and families, our jobs, our health, our neighbors, our country, the promises of God, ad infinitum. </a:t>
            </a:r>
          </a:p>
          <a:p>
            <a:pPr marL="174708" indent="-174708">
              <a:buFont typeface="Arial" panose="020B0604020202020204" pitchFamily="34" charset="0"/>
              <a:buChar char="•"/>
            </a:pPr>
            <a:r>
              <a:rPr lang="en-US" dirty="0"/>
              <a:t>We are truly a blessed people! </a:t>
            </a:r>
          </a:p>
          <a:p>
            <a:pPr marL="174708" indent="-174708">
              <a:buFont typeface="Arial" panose="020B0604020202020204" pitchFamily="34" charset="0"/>
              <a:buChar char="•"/>
            </a:pPr>
            <a:r>
              <a:rPr lang="en-US" dirty="0"/>
              <a:t>How tragic it is when we forget to be thankful </a:t>
            </a:r>
          </a:p>
          <a:p>
            <a:endParaRPr lang="en-US" b="1" dirty="0"/>
          </a:p>
          <a:p>
            <a:r>
              <a:rPr lang="en-US" b="1" dirty="0"/>
              <a:t>(2 Timothy 3:1-5), </a:t>
            </a:r>
            <a:r>
              <a:rPr lang="en-US" i="1" dirty="0"/>
              <a:t>“But know this, that in the last days perilous times will come:</a:t>
            </a:r>
            <a:r>
              <a:rPr lang="en-US" i="1" baseline="30000" dirty="0"/>
              <a:t> 2</a:t>
            </a:r>
            <a:r>
              <a:rPr lang="en-US" i="1" dirty="0"/>
              <a:t> For men will be lovers of themselves, lovers of money, boasters, proud, blasphemers, disobedient to parents, </a:t>
            </a:r>
            <a:r>
              <a:rPr lang="en-US" b="1" i="1" dirty="0"/>
              <a:t>unthankful</a:t>
            </a:r>
            <a:r>
              <a:rPr lang="en-US" i="1" dirty="0"/>
              <a:t>, unholy,</a:t>
            </a:r>
            <a:r>
              <a:rPr lang="en-US" i="1" baseline="30000" dirty="0"/>
              <a:t> 3</a:t>
            </a:r>
            <a:r>
              <a:rPr lang="en-US" i="1" dirty="0"/>
              <a:t> unloving, unforgiving, slanderers, without self-control, brutal, despisers of good,</a:t>
            </a:r>
            <a:r>
              <a:rPr lang="en-US" i="1" baseline="30000" dirty="0"/>
              <a:t> 4</a:t>
            </a:r>
            <a:r>
              <a:rPr lang="en-US" i="1" dirty="0"/>
              <a:t> traitors, headstrong, haughty, lovers of pleasure rather than lovers of God,</a:t>
            </a:r>
            <a:r>
              <a:rPr lang="en-US" i="1" baseline="30000" dirty="0"/>
              <a:t> 5</a:t>
            </a:r>
            <a:r>
              <a:rPr lang="en-US" i="1" dirty="0"/>
              <a:t> having a form of godliness but denying its power. </a:t>
            </a:r>
            <a:r>
              <a:rPr lang="en-US" b="1" i="1" dirty="0"/>
              <a:t>And from such people turn away</a:t>
            </a:r>
            <a:r>
              <a:rPr lang="en-US" i="1" dirty="0"/>
              <a:t>!”</a:t>
            </a:r>
          </a:p>
        </p:txBody>
      </p:sp>
      <p:sp>
        <p:nvSpPr>
          <p:cNvPr id="4" name="Slide Number Placeholder 3"/>
          <p:cNvSpPr>
            <a:spLocks noGrp="1"/>
          </p:cNvSpPr>
          <p:nvPr>
            <p:ph type="sldNum" sz="quarter" idx="5"/>
          </p:nvPr>
        </p:nvSpPr>
        <p:spPr/>
        <p:txBody>
          <a:bodyPr/>
          <a:lstStyle/>
          <a:p>
            <a:pPr defTabSz="931774">
              <a:defRPr/>
            </a:pPr>
            <a:fld id="{FCEB25C3-4885-4CA8-A645-2299688EEED1}"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958127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3DCF-89ED-4EA3-90A9-5D893D78D9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5253D-6962-4462-8158-D821C17E28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C93BB2-2F94-4EB2-9155-29FADB601C04}"/>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5" name="Footer Placeholder 4">
            <a:extLst>
              <a:ext uri="{FF2B5EF4-FFF2-40B4-BE49-F238E27FC236}">
                <a16:creationId xmlns:a16="http://schemas.microsoft.com/office/drawing/2014/main" id="{8D1E9E2F-3982-4A50-8D4E-40B8821D7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818DB-4FDB-4135-B90F-9B681AF1D09B}"/>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348775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34A6D-2B8A-47A6-81E5-477471ADFA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6C0639-DC16-4C4D-B463-DA8DA4E38B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BF55C-55E7-42B5-9154-A637751DF048}"/>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5" name="Footer Placeholder 4">
            <a:extLst>
              <a:ext uri="{FF2B5EF4-FFF2-40B4-BE49-F238E27FC236}">
                <a16:creationId xmlns:a16="http://schemas.microsoft.com/office/drawing/2014/main" id="{92C184C4-8817-4502-AAB1-381F21BE7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08654-8707-43FA-AC46-E9E84742AFB6}"/>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2666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B4BD9-AF96-436E-A17E-CF1FA548F4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F3B013-05D0-4A4D-A662-753A6E1AF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86278-281D-4F82-838F-C334100BCE16}"/>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5" name="Footer Placeholder 4">
            <a:extLst>
              <a:ext uri="{FF2B5EF4-FFF2-40B4-BE49-F238E27FC236}">
                <a16:creationId xmlns:a16="http://schemas.microsoft.com/office/drawing/2014/main" id="{CB9B6D35-D1C2-4BD8-A973-848B64EAB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F0BF2-354F-4C6E-9201-95931F6A9FCB}"/>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27713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466F2-572E-418D-8F9A-C43DC80C95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BEA92-78F8-4F8F-BE0C-3313AE44B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5E145-DEC1-406A-A86F-251E52188ED4}"/>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5" name="Footer Placeholder 4">
            <a:extLst>
              <a:ext uri="{FF2B5EF4-FFF2-40B4-BE49-F238E27FC236}">
                <a16:creationId xmlns:a16="http://schemas.microsoft.com/office/drawing/2014/main" id="{552AA836-4B04-41DB-8B3F-546D5678F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386EA-E185-44CB-8EFE-96ED27C8BA57}"/>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3176722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25F7-E078-43BB-94F5-C18E778DA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B3DC05-3408-4436-BAAF-49EFB5C9FF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5ECE49-C5C7-4948-8575-D5360FBF8371}"/>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5" name="Footer Placeholder 4">
            <a:extLst>
              <a:ext uri="{FF2B5EF4-FFF2-40B4-BE49-F238E27FC236}">
                <a16:creationId xmlns:a16="http://schemas.microsoft.com/office/drawing/2014/main" id="{E4D50D04-D961-415F-8243-79D04521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157BF-78F9-4320-8834-7163B2A86680}"/>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02471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C4F1-A802-4ADD-BD19-F5EE3F2BC1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68484-37C5-4235-97E2-C8EDD45343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DED35-1518-4DD1-8B20-FD3746310A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D046E-5BC1-4DF6-B1A5-F4F1845E0DCE}"/>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6" name="Footer Placeholder 5">
            <a:extLst>
              <a:ext uri="{FF2B5EF4-FFF2-40B4-BE49-F238E27FC236}">
                <a16:creationId xmlns:a16="http://schemas.microsoft.com/office/drawing/2014/main" id="{54146903-D4EA-45FC-BDBB-6A99F560F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95AB-AD45-4643-99AF-DB878F21FABD}"/>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112168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4BAC-98E1-40CA-97CA-E6991F44DF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B9296F-9B33-417E-9F04-EEF855095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5D902-502B-4C10-B3F7-91F99C9525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D127A-C2CE-4E5E-8331-6F7764A67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65E47-2DFD-4A9F-9B87-B8E3A724F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BF9D2C-78BC-405F-AB72-4522C7D0ECD5}"/>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8" name="Footer Placeholder 7">
            <a:extLst>
              <a:ext uri="{FF2B5EF4-FFF2-40B4-BE49-F238E27FC236}">
                <a16:creationId xmlns:a16="http://schemas.microsoft.com/office/drawing/2014/main" id="{D5485A72-19E6-4BC4-948B-C5CA6C2ED2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B3AAF-4C78-4260-AFB9-ACBCB305B7E2}"/>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66827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BCD12-F1A3-4D0F-9E85-6614CA352A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FFC727-1179-46D2-AC59-9BEA421D4857}"/>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4" name="Footer Placeholder 3">
            <a:extLst>
              <a:ext uri="{FF2B5EF4-FFF2-40B4-BE49-F238E27FC236}">
                <a16:creationId xmlns:a16="http://schemas.microsoft.com/office/drawing/2014/main" id="{E220C936-D02E-487A-B441-25E5B67D7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02F5D-FCEB-493F-9A1C-4C22AD8CCC6B}"/>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221684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71C0A-B033-42D3-9C7B-E4B3461370B6}"/>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3" name="Footer Placeholder 2">
            <a:extLst>
              <a:ext uri="{FF2B5EF4-FFF2-40B4-BE49-F238E27FC236}">
                <a16:creationId xmlns:a16="http://schemas.microsoft.com/office/drawing/2014/main" id="{249B86DA-12D5-472F-8C98-DE3672A106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E8EC86-AAD9-4056-9BC3-1F4F4DD9A5A0}"/>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41863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510D-387F-49E5-99A8-DA0C5E242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9C4511-9DBA-4475-9D8E-E016E10CC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9F087-F35E-482F-909F-3284A30E8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EEBE9E-1E24-4C7D-AC80-81CD92AE3AB0}"/>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6" name="Footer Placeholder 5">
            <a:extLst>
              <a:ext uri="{FF2B5EF4-FFF2-40B4-BE49-F238E27FC236}">
                <a16:creationId xmlns:a16="http://schemas.microsoft.com/office/drawing/2014/main" id="{6315938F-7FDE-42E7-BF67-7BB3FD470F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29FD7-40CE-41C6-A490-E6829B4C46BB}"/>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329941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CF1B-1E08-4377-B8E3-8C3C68506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9BE1C-3F11-4485-87E7-903C26BFB4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F1EECD-D361-4F38-9143-8C78B1B21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8A794-18F7-4D16-9023-0DA563E2069E}"/>
              </a:ext>
            </a:extLst>
          </p:cNvPr>
          <p:cNvSpPr>
            <a:spLocks noGrp="1"/>
          </p:cNvSpPr>
          <p:nvPr>
            <p:ph type="dt" sz="half" idx="10"/>
          </p:nvPr>
        </p:nvSpPr>
        <p:spPr/>
        <p:txBody>
          <a:bodyPr/>
          <a:lstStyle/>
          <a:p>
            <a:fld id="{3AA85605-4B5A-4FA4-B4B7-30F634EEA4AD}" type="datetimeFigureOut">
              <a:rPr lang="en-US" smtClean="0"/>
              <a:t>10/13/2019</a:t>
            </a:fld>
            <a:endParaRPr lang="en-US"/>
          </a:p>
        </p:txBody>
      </p:sp>
      <p:sp>
        <p:nvSpPr>
          <p:cNvPr id="6" name="Footer Placeholder 5">
            <a:extLst>
              <a:ext uri="{FF2B5EF4-FFF2-40B4-BE49-F238E27FC236}">
                <a16:creationId xmlns:a16="http://schemas.microsoft.com/office/drawing/2014/main" id="{165F292B-63C7-408D-897F-FA9437266A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C0D96-E911-4AF6-9B33-EAB79E2AC0FB}"/>
              </a:ext>
            </a:extLst>
          </p:cNvPr>
          <p:cNvSpPr>
            <a:spLocks noGrp="1"/>
          </p:cNvSpPr>
          <p:nvPr>
            <p:ph type="sldNum" sz="quarter" idx="12"/>
          </p:nvPr>
        </p:nvSpPr>
        <p:spPr/>
        <p:txBody>
          <a:bodyPr/>
          <a:lstStyle/>
          <a:p>
            <a:fld id="{FB4CF641-AB34-4537-8CF4-27A4BDF59DFE}" type="slidenum">
              <a:rPr lang="en-US" smtClean="0"/>
              <a:t>‹#›</a:t>
            </a:fld>
            <a:endParaRPr lang="en-US"/>
          </a:p>
        </p:txBody>
      </p:sp>
    </p:spTree>
    <p:extLst>
      <p:ext uri="{BB962C8B-B14F-4D97-AF65-F5344CB8AC3E}">
        <p14:creationId xmlns:p14="http://schemas.microsoft.com/office/powerpoint/2010/main" val="197213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711BA-02D3-40FC-8BF5-F89872D11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F8679-546F-423F-9DEB-9BD442424F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66CA4-A7CB-441D-8BA7-6B4884B3D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85605-4B5A-4FA4-B4B7-30F634EEA4AD}" type="datetimeFigureOut">
              <a:rPr lang="en-US" smtClean="0"/>
              <a:t>10/13/2019</a:t>
            </a:fld>
            <a:endParaRPr lang="en-US"/>
          </a:p>
        </p:txBody>
      </p:sp>
      <p:sp>
        <p:nvSpPr>
          <p:cNvPr id="5" name="Footer Placeholder 4">
            <a:extLst>
              <a:ext uri="{FF2B5EF4-FFF2-40B4-BE49-F238E27FC236}">
                <a16:creationId xmlns:a16="http://schemas.microsoft.com/office/drawing/2014/main" id="{6B8AF7A1-186B-40B5-9F59-296A1A7C5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5A1F81-3DBA-489B-B73D-CEE88CDEC1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CF641-AB34-4537-8CF4-27A4BDF59DFE}" type="slidenum">
              <a:rPr lang="en-US" smtClean="0"/>
              <a:t>‹#›</a:t>
            </a:fld>
            <a:endParaRPr lang="en-US"/>
          </a:p>
        </p:txBody>
      </p:sp>
    </p:spTree>
    <p:extLst>
      <p:ext uri="{BB962C8B-B14F-4D97-AF65-F5344CB8AC3E}">
        <p14:creationId xmlns:p14="http://schemas.microsoft.com/office/powerpoint/2010/main" val="8347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886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674123"/>
            <a:ext cx="11259670" cy="1655762"/>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Conclusion</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768096" y="2384750"/>
            <a:ext cx="10719995" cy="3799127"/>
          </a:xfrm>
          <a:solidFill>
            <a:schemeClr val="tx1">
              <a:alpha val="56000"/>
            </a:schemeClr>
          </a:solidFill>
          <a:effectLst>
            <a:softEdge rad="317500"/>
          </a:effectLst>
        </p:spPr>
        <p:txBody>
          <a:bodyPr>
            <a:normAutofit/>
          </a:bodyPr>
          <a:lstStyle/>
          <a:p>
            <a:r>
              <a:rPr lang="en-US" sz="5400" dirty="0">
                <a:solidFill>
                  <a:schemeClr val="bg1"/>
                </a:solidFill>
                <a:effectLst>
                  <a:outerShdw blurRad="38100" dist="38100" dir="2700000" algn="tl">
                    <a:srgbClr val="000000">
                      <a:alpha val="43137"/>
                    </a:srgbClr>
                  </a:outerShdw>
                </a:effectLst>
              </a:rPr>
              <a:t>With all that God gives us in life and death, how tragic it would be for us to forget to be thankful!</a:t>
            </a:r>
          </a:p>
          <a:p>
            <a:endParaRPr lang="en-US" sz="2000" dirty="0">
              <a:solidFill>
                <a:schemeClr val="bg1"/>
              </a:solidFill>
              <a:effectLst>
                <a:outerShdw blurRad="38100" dist="38100" dir="2700000" algn="tl">
                  <a:srgbClr val="000000">
                    <a:alpha val="43137"/>
                  </a:srgbClr>
                </a:outerShdw>
              </a:effectLst>
            </a:endParaRPr>
          </a:p>
          <a:p>
            <a:r>
              <a:rPr lang="en-US" sz="5400" dirty="0">
                <a:solidFill>
                  <a:schemeClr val="bg1"/>
                </a:solidFill>
                <a:effectLst>
                  <a:outerShdw blurRad="38100" dist="38100" dir="2700000" algn="tl">
                    <a:srgbClr val="000000">
                      <a:alpha val="43137"/>
                    </a:srgbClr>
                  </a:outerShdw>
                </a:effectLst>
              </a:rPr>
              <a:t>(2 Timothy 3:2)</a:t>
            </a:r>
          </a:p>
        </p:txBody>
      </p:sp>
    </p:spTree>
    <p:extLst>
      <p:ext uri="{BB962C8B-B14F-4D97-AF65-F5344CB8AC3E}">
        <p14:creationId xmlns:p14="http://schemas.microsoft.com/office/powerpoint/2010/main" val="251828688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674123"/>
            <a:ext cx="11259670" cy="1655762"/>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7368989" y="3670572"/>
            <a:ext cx="4356846" cy="2783541"/>
          </a:xfrm>
        </p:spPr>
        <p:txBody>
          <a:bodyPr>
            <a:normAutofit/>
          </a:bodyPr>
          <a:lstStyle/>
          <a:p>
            <a:pPr algn="r"/>
            <a:r>
              <a:rPr lang="en-US" sz="4200" dirty="0">
                <a:solidFill>
                  <a:schemeClr val="bg1"/>
                </a:solidFill>
              </a:rPr>
              <a:t>…for this is the will of God in Christ Jesus for you.”</a:t>
            </a:r>
            <a:endParaRPr lang="en-US" sz="3600" dirty="0">
              <a:solidFill>
                <a:schemeClr val="bg1"/>
              </a:solidFill>
            </a:endParaRPr>
          </a:p>
          <a:p>
            <a:pPr algn="r"/>
            <a:r>
              <a:rPr lang="en-US" sz="3600" dirty="0">
                <a:solidFill>
                  <a:schemeClr val="bg1"/>
                </a:solidFill>
              </a:rPr>
              <a:t>(1 Thessalonians 5:18)</a:t>
            </a:r>
          </a:p>
        </p:txBody>
      </p:sp>
    </p:spTree>
    <p:extLst>
      <p:ext uri="{BB962C8B-B14F-4D97-AF65-F5344CB8AC3E}">
        <p14:creationId xmlns:p14="http://schemas.microsoft.com/office/powerpoint/2010/main" val="1389819955"/>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5349061" y="5941067"/>
            <a:ext cx="6538139" cy="697477"/>
          </a:xfrm>
        </p:spPr>
        <p:txBody>
          <a:bodyPr anchor="t">
            <a:normAutofit/>
          </a:bodyPr>
          <a:lstStyle/>
          <a:p>
            <a:pPr algn="l"/>
            <a:r>
              <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Abraham Lincoln, October 3, 1863</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438912" y="384048"/>
            <a:ext cx="11158907" cy="5870448"/>
          </a:xfrm>
        </p:spPr>
        <p:txBody>
          <a:bodyPr>
            <a:normAutofit/>
          </a:bodyPr>
          <a:lstStyle/>
          <a:p>
            <a:pPr algn="just"/>
            <a:r>
              <a:rPr lang="en-US" sz="4200" dirty="0">
                <a:solidFill>
                  <a:schemeClr val="bg1"/>
                </a:solidFill>
              </a:rPr>
              <a:t>    “The year that is drawing toward its close has been filled with the blessings of fruitful fields and healthful skies. To these bounties, which are so constantly enjoyed that we are prone to forget the source from which they come, others have been added which are of so extraordinary a nature that they can not fail to penetrate and soften even the heart which is habitually insensible to </a:t>
            </a:r>
            <a:r>
              <a:rPr lang="en-US" sz="4200" dirty="0">
                <a:solidFill>
                  <a:srgbClr val="FFFF00"/>
                </a:solidFill>
              </a:rPr>
              <a:t>the ever-watchful providence of Almighty God</a:t>
            </a:r>
            <a:r>
              <a:rPr lang="en-US" sz="4200" dirty="0">
                <a:solidFill>
                  <a:schemeClr val="bg1"/>
                </a:solidFill>
              </a:rPr>
              <a:t>.</a:t>
            </a:r>
          </a:p>
        </p:txBody>
      </p:sp>
    </p:spTree>
    <p:extLst>
      <p:ext uri="{BB962C8B-B14F-4D97-AF65-F5344CB8AC3E}">
        <p14:creationId xmlns:p14="http://schemas.microsoft.com/office/powerpoint/2010/main" val="3200275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1021595"/>
            <a:ext cx="11259670" cy="1337557"/>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673608" y="3633996"/>
            <a:ext cx="10844784" cy="2783541"/>
          </a:xfrm>
        </p:spPr>
        <p:txBody>
          <a:bodyPr>
            <a:normAutofit/>
          </a:bodyPr>
          <a:lstStyle/>
          <a:p>
            <a:r>
              <a:rPr lang="en-US" sz="5400" b="1" dirty="0">
                <a:solidFill>
                  <a:schemeClr val="bg1"/>
                </a:solidFill>
                <a:effectLst>
                  <a:outerShdw blurRad="38100" dist="38100" dir="2700000" algn="tl">
                    <a:srgbClr val="000000">
                      <a:alpha val="43137"/>
                    </a:srgbClr>
                  </a:outerShdw>
                </a:effectLst>
              </a:rPr>
              <a:t>Christ’s Victory over Sin and Death</a:t>
            </a:r>
          </a:p>
          <a:p>
            <a:r>
              <a:rPr lang="en-US" sz="4400" dirty="0">
                <a:solidFill>
                  <a:schemeClr val="bg1"/>
                </a:solidFill>
                <a:effectLst>
                  <a:outerShdw blurRad="38100" dist="38100" dir="2700000" algn="tl">
                    <a:srgbClr val="000000">
                      <a:alpha val="43137"/>
                    </a:srgbClr>
                  </a:outerShdw>
                </a:effectLst>
              </a:rPr>
              <a:t>Isaiah 53:4-5; Acts 2:32-33</a:t>
            </a:r>
          </a:p>
          <a:p>
            <a:r>
              <a:rPr lang="en-US" sz="4400" dirty="0">
                <a:solidFill>
                  <a:schemeClr val="bg1"/>
                </a:solidFill>
                <a:effectLst>
                  <a:outerShdw blurRad="38100" dist="38100" dir="2700000" algn="tl">
                    <a:srgbClr val="000000">
                      <a:alpha val="43137"/>
                    </a:srgbClr>
                  </a:outerShdw>
                </a:effectLst>
              </a:rPr>
              <a:t>1 Corinthians 15:57</a:t>
            </a:r>
          </a:p>
        </p:txBody>
      </p:sp>
    </p:spTree>
    <p:extLst>
      <p:ext uri="{BB962C8B-B14F-4D97-AF65-F5344CB8AC3E}">
        <p14:creationId xmlns:p14="http://schemas.microsoft.com/office/powerpoint/2010/main" val="22021796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1021595"/>
            <a:ext cx="11259670" cy="1337557"/>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673608" y="3633996"/>
            <a:ext cx="10844784" cy="2783541"/>
          </a:xfrm>
        </p:spPr>
        <p:txBody>
          <a:bodyPr>
            <a:normAutofit/>
          </a:bodyPr>
          <a:lstStyle/>
          <a:p>
            <a:r>
              <a:rPr lang="en-US" sz="5400" b="1" dirty="0">
                <a:solidFill>
                  <a:schemeClr val="bg1"/>
                </a:solidFill>
                <a:effectLst>
                  <a:outerShdw blurRad="38100" dist="38100" dir="2700000" algn="tl">
                    <a:srgbClr val="000000">
                      <a:alpha val="43137"/>
                    </a:srgbClr>
                  </a:outerShdw>
                </a:effectLst>
              </a:rPr>
              <a:t>The Revelation of Truth</a:t>
            </a:r>
          </a:p>
          <a:p>
            <a:r>
              <a:rPr lang="en-US" sz="4400" dirty="0">
                <a:solidFill>
                  <a:schemeClr val="bg1"/>
                </a:solidFill>
                <a:effectLst>
                  <a:outerShdw blurRad="38100" dist="38100" dir="2700000" algn="tl">
                    <a:srgbClr val="000000">
                      <a:alpha val="43137"/>
                    </a:srgbClr>
                  </a:outerShdw>
                </a:effectLst>
              </a:rPr>
              <a:t>Ephesians 1:7-9; Romans 1:16</a:t>
            </a:r>
          </a:p>
          <a:p>
            <a:r>
              <a:rPr lang="en-US" sz="4400" dirty="0">
                <a:solidFill>
                  <a:schemeClr val="bg1"/>
                </a:solidFill>
                <a:effectLst>
                  <a:outerShdw blurRad="38100" dist="38100" dir="2700000" algn="tl">
                    <a:srgbClr val="000000">
                      <a:alpha val="43137"/>
                    </a:srgbClr>
                  </a:outerShdw>
                </a:effectLst>
              </a:rPr>
              <a:t>Matthew 11:25, 28-29</a:t>
            </a:r>
          </a:p>
        </p:txBody>
      </p:sp>
    </p:spTree>
    <p:extLst>
      <p:ext uri="{BB962C8B-B14F-4D97-AF65-F5344CB8AC3E}">
        <p14:creationId xmlns:p14="http://schemas.microsoft.com/office/powerpoint/2010/main" val="23040973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1021595"/>
            <a:ext cx="11259670" cy="1337557"/>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673608" y="3633996"/>
            <a:ext cx="10844784" cy="2783541"/>
          </a:xfrm>
        </p:spPr>
        <p:txBody>
          <a:bodyPr>
            <a:normAutofit/>
          </a:bodyPr>
          <a:lstStyle/>
          <a:p>
            <a:r>
              <a:rPr lang="en-US" sz="5400" b="1" dirty="0">
                <a:solidFill>
                  <a:schemeClr val="bg1"/>
                </a:solidFill>
                <a:effectLst>
                  <a:outerShdw blurRad="38100" dist="38100" dir="2700000" algn="tl">
                    <a:srgbClr val="000000">
                      <a:alpha val="43137"/>
                    </a:srgbClr>
                  </a:outerShdw>
                </a:effectLst>
              </a:rPr>
              <a:t>Life’s Physical Provisions</a:t>
            </a:r>
          </a:p>
          <a:p>
            <a:r>
              <a:rPr lang="en-US" sz="4400" dirty="0">
                <a:solidFill>
                  <a:schemeClr val="bg1"/>
                </a:solidFill>
                <a:effectLst>
                  <a:outerShdw blurRad="38100" dist="38100" dir="2700000" algn="tl">
                    <a:srgbClr val="000000">
                      <a:alpha val="43137"/>
                    </a:srgbClr>
                  </a:outerShdw>
                </a:effectLst>
              </a:rPr>
              <a:t>1 Timothy 4:4; Romans 1:20-21</a:t>
            </a:r>
          </a:p>
          <a:p>
            <a:r>
              <a:rPr lang="en-US" sz="4400" dirty="0">
                <a:solidFill>
                  <a:schemeClr val="bg1"/>
                </a:solidFill>
                <a:effectLst>
                  <a:outerShdw blurRad="38100" dist="38100" dir="2700000" algn="tl">
                    <a:srgbClr val="000000">
                      <a:alpha val="43137"/>
                    </a:srgbClr>
                  </a:outerShdw>
                </a:effectLst>
              </a:rPr>
              <a:t>Matthew 6:31-33</a:t>
            </a:r>
          </a:p>
        </p:txBody>
      </p:sp>
    </p:spTree>
    <p:extLst>
      <p:ext uri="{BB962C8B-B14F-4D97-AF65-F5344CB8AC3E}">
        <p14:creationId xmlns:p14="http://schemas.microsoft.com/office/powerpoint/2010/main" val="28435491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1021595"/>
            <a:ext cx="11259670" cy="1337557"/>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673608" y="3633996"/>
            <a:ext cx="10844784" cy="2783541"/>
          </a:xfrm>
        </p:spPr>
        <p:txBody>
          <a:bodyPr>
            <a:normAutofit/>
          </a:bodyPr>
          <a:lstStyle/>
          <a:p>
            <a:r>
              <a:rPr lang="en-US" sz="5400" b="1" dirty="0">
                <a:solidFill>
                  <a:schemeClr val="bg1"/>
                </a:solidFill>
                <a:effectLst>
                  <a:outerShdw blurRad="38100" dist="38100" dir="2700000" algn="tl">
                    <a:srgbClr val="000000">
                      <a:alpha val="43137"/>
                    </a:srgbClr>
                  </a:outerShdw>
                </a:effectLst>
              </a:rPr>
              <a:t>Our Brethren</a:t>
            </a:r>
          </a:p>
          <a:p>
            <a:r>
              <a:rPr lang="en-US" sz="4400" dirty="0">
                <a:solidFill>
                  <a:schemeClr val="bg1"/>
                </a:solidFill>
                <a:effectLst>
                  <a:outerShdw blurRad="38100" dist="38100" dir="2700000" algn="tl">
                    <a:srgbClr val="000000">
                      <a:alpha val="43137"/>
                    </a:srgbClr>
                  </a:outerShdw>
                </a:effectLst>
              </a:rPr>
              <a:t>Hebrews 10:24-25; 1 Peter 1:22</a:t>
            </a:r>
          </a:p>
          <a:p>
            <a:r>
              <a:rPr lang="en-US" sz="4400" dirty="0">
                <a:solidFill>
                  <a:schemeClr val="bg1"/>
                </a:solidFill>
                <a:effectLst>
                  <a:outerShdw blurRad="38100" dist="38100" dir="2700000" algn="tl">
                    <a:srgbClr val="000000">
                      <a:alpha val="43137"/>
                    </a:srgbClr>
                  </a:outerShdw>
                </a:effectLst>
              </a:rPr>
              <a:t>Philippians 1:3</a:t>
            </a:r>
          </a:p>
        </p:txBody>
      </p:sp>
    </p:spTree>
    <p:extLst>
      <p:ext uri="{BB962C8B-B14F-4D97-AF65-F5344CB8AC3E}">
        <p14:creationId xmlns:p14="http://schemas.microsoft.com/office/powerpoint/2010/main" val="18111358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1021595"/>
            <a:ext cx="11259670" cy="1337557"/>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673608" y="3633996"/>
            <a:ext cx="10844784" cy="2783541"/>
          </a:xfrm>
        </p:spPr>
        <p:txBody>
          <a:bodyPr>
            <a:normAutofit/>
          </a:bodyPr>
          <a:lstStyle/>
          <a:p>
            <a:r>
              <a:rPr lang="en-US" sz="5400" b="1" dirty="0">
                <a:solidFill>
                  <a:schemeClr val="bg1"/>
                </a:solidFill>
                <a:effectLst>
                  <a:outerShdw blurRad="38100" dist="38100" dir="2700000" algn="tl">
                    <a:srgbClr val="000000">
                      <a:alpha val="43137"/>
                    </a:srgbClr>
                  </a:outerShdw>
                </a:effectLst>
              </a:rPr>
              <a:t>God’s Grace</a:t>
            </a:r>
          </a:p>
          <a:p>
            <a:r>
              <a:rPr lang="en-US" sz="4400" dirty="0">
                <a:solidFill>
                  <a:schemeClr val="bg1"/>
                </a:solidFill>
                <a:effectLst>
                  <a:outerShdw blurRad="38100" dist="38100" dir="2700000" algn="tl">
                    <a:srgbClr val="000000">
                      <a:alpha val="43137"/>
                    </a:srgbClr>
                  </a:outerShdw>
                </a:effectLst>
              </a:rPr>
              <a:t>Romans 6:23; Colossians 3:15</a:t>
            </a:r>
          </a:p>
          <a:p>
            <a:r>
              <a:rPr lang="en-US" sz="4400" dirty="0">
                <a:solidFill>
                  <a:schemeClr val="bg1"/>
                </a:solidFill>
                <a:effectLst>
                  <a:outerShdw blurRad="38100" dist="38100" dir="2700000" algn="tl">
                    <a:srgbClr val="000000">
                      <a:alpha val="43137"/>
                    </a:srgbClr>
                  </a:outerShdw>
                </a:effectLst>
              </a:rPr>
              <a:t>2 Corinthians 9:14-15</a:t>
            </a:r>
          </a:p>
        </p:txBody>
      </p:sp>
    </p:spTree>
    <p:extLst>
      <p:ext uri="{BB962C8B-B14F-4D97-AF65-F5344CB8AC3E}">
        <p14:creationId xmlns:p14="http://schemas.microsoft.com/office/powerpoint/2010/main" val="2841179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61CD-7A76-436D-A92A-711413835286}"/>
              </a:ext>
            </a:extLst>
          </p:cNvPr>
          <p:cNvSpPr>
            <a:spLocks noGrp="1"/>
          </p:cNvSpPr>
          <p:nvPr>
            <p:ph type="ctrTitle"/>
          </p:nvPr>
        </p:nvSpPr>
        <p:spPr>
          <a:xfrm>
            <a:off x="466165" y="1021595"/>
            <a:ext cx="11259670" cy="1337557"/>
          </a:xfrm>
        </p:spPr>
        <p:txBody>
          <a:bodyPr anchor="t">
            <a:normAutofit/>
          </a:bodyPr>
          <a:lstStyle/>
          <a:p>
            <a:pPr algn="l"/>
            <a:r>
              <a:rPr lang="en-US" sz="8000" dirty="0">
                <a:solidFill>
                  <a:schemeClr val="bg1"/>
                </a:solidFill>
                <a:effectLst>
                  <a:outerShdw blurRad="38100" dist="38100" dir="2700000" algn="tl">
                    <a:srgbClr val="000000">
                      <a:alpha val="43137"/>
                    </a:srgbClr>
                  </a:outerShdw>
                </a:effectLst>
                <a:latin typeface="Mistral" panose="03090702030407020403" pitchFamily="66" charset="0"/>
              </a:rPr>
              <a:t>“In Everything Give Thanks…</a:t>
            </a:r>
          </a:p>
        </p:txBody>
      </p:sp>
      <p:sp>
        <p:nvSpPr>
          <p:cNvPr id="3" name="Subtitle 2">
            <a:extLst>
              <a:ext uri="{FF2B5EF4-FFF2-40B4-BE49-F238E27FC236}">
                <a16:creationId xmlns:a16="http://schemas.microsoft.com/office/drawing/2014/main" id="{12A70F95-1947-485A-9930-8382466E1CCF}"/>
              </a:ext>
            </a:extLst>
          </p:cNvPr>
          <p:cNvSpPr>
            <a:spLocks noGrp="1"/>
          </p:cNvSpPr>
          <p:nvPr>
            <p:ph type="subTitle" idx="1"/>
          </p:nvPr>
        </p:nvSpPr>
        <p:spPr>
          <a:xfrm>
            <a:off x="673608" y="3633996"/>
            <a:ext cx="10844784" cy="2783541"/>
          </a:xfrm>
        </p:spPr>
        <p:txBody>
          <a:bodyPr>
            <a:normAutofit/>
          </a:bodyPr>
          <a:lstStyle/>
          <a:p>
            <a:r>
              <a:rPr lang="en-US" sz="5400" b="1" dirty="0">
                <a:solidFill>
                  <a:schemeClr val="bg1"/>
                </a:solidFill>
                <a:effectLst>
                  <a:outerShdw blurRad="38100" dist="38100" dir="2700000" algn="tl">
                    <a:srgbClr val="000000">
                      <a:alpha val="43137"/>
                    </a:srgbClr>
                  </a:outerShdw>
                </a:effectLst>
              </a:rPr>
              <a:t>The Authority of Our Lord</a:t>
            </a:r>
          </a:p>
          <a:p>
            <a:r>
              <a:rPr lang="en-US" sz="4400" dirty="0">
                <a:solidFill>
                  <a:schemeClr val="bg1"/>
                </a:solidFill>
                <a:effectLst>
                  <a:outerShdw blurRad="38100" dist="38100" dir="2700000" algn="tl">
                    <a:srgbClr val="000000">
                      <a:alpha val="43137"/>
                    </a:srgbClr>
                  </a:outerShdw>
                </a:effectLst>
              </a:rPr>
              <a:t>(Colossians 3:17)</a:t>
            </a:r>
          </a:p>
        </p:txBody>
      </p:sp>
    </p:spTree>
    <p:extLst>
      <p:ext uri="{BB962C8B-B14F-4D97-AF65-F5344CB8AC3E}">
        <p14:creationId xmlns:p14="http://schemas.microsoft.com/office/powerpoint/2010/main" val="34855618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871</TotalTime>
  <Words>2373</Words>
  <Application>Microsoft Office PowerPoint</Application>
  <PresentationFormat>Widescreen</PresentationFormat>
  <Paragraphs>130</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 Light</vt:lpstr>
      <vt:lpstr>Mistral</vt:lpstr>
      <vt:lpstr>Arial</vt:lpstr>
      <vt:lpstr>Calibri</vt:lpstr>
      <vt:lpstr>Office Theme</vt:lpstr>
      <vt:lpstr>PowerPoint Presentation</vt:lpstr>
      <vt:lpstr>“In Everything Give Thanks…</vt:lpstr>
      <vt:lpstr>Abraham Lincoln, October 3, 1863</vt:lpstr>
      <vt:lpstr>“In Everything Give Thanks…</vt:lpstr>
      <vt:lpstr>“In Everything Give Thanks…</vt:lpstr>
      <vt:lpstr>“In Everything Give Thanks…</vt:lpstr>
      <vt:lpstr>“In Everything Give Thanks…</vt:lpstr>
      <vt:lpstr>“In Everything Give Thanks…</vt:lpstr>
      <vt:lpstr>“In Everything Give Thanks…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Everything Give Thanks”</dc:title>
  <dc:creator>Stan Cox</dc:creator>
  <cp:lastModifiedBy>Stan Cox</cp:lastModifiedBy>
  <cp:revision>28</cp:revision>
  <cp:lastPrinted>2019-10-13T10:57:05Z</cp:lastPrinted>
  <dcterms:created xsi:type="dcterms:W3CDTF">2019-10-11T04:20:13Z</dcterms:created>
  <dcterms:modified xsi:type="dcterms:W3CDTF">2019-10-13T11:02:20Z</dcterms:modified>
</cp:coreProperties>
</file>