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5296" autoAdjust="0"/>
  </p:normalViewPr>
  <p:slideViewPr>
    <p:cSldViewPr snapToGrid="0">
      <p:cViewPr varScale="1">
        <p:scale>
          <a:sx n="37" d="100"/>
          <a:sy n="37" d="100"/>
        </p:scale>
        <p:origin x="22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9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800" b="1" dirty="0" smtClean="0">
                <a:latin typeface="Corbel" panose="020B0503020204020204" pitchFamily="34" charset="0"/>
              </a:rPr>
              <a:t>Influence – Why it Matters</a:t>
            </a:r>
            <a:endParaRPr lang="en-US" sz="1800" b="1" dirty="0">
              <a:latin typeface="Corbel" panose="020B05030202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November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West Side church of Christ, Stan Cox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 smtClean="0"/>
              <a:t>soundteaching.org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3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F0E88-A444-409E-99BB-5ED9EB0B224B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6D9D4-502D-43B8-8782-1AD10030A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9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word influence does not appear in the NKJV of the Bible.  But the concept is</a:t>
            </a:r>
            <a:r>
              <a:rPr lang="en-US" baseline="0" dirty="0" smtClean="0"/>
              <a:t> found throughout!</a:t>
            </a:r>
          </a:p>
          <a:p>
            <a:r>
              <a:rPr lang="en-US" b="1" baseline="0" dirty="0" smtClean="0"/>
              <a:t>Definition (influence) </a:t>
            </a:r>
            <a:r>
              <a:rPr lang="en-US" baseline="0" dirty="0" smtClean="0"/>
              <a:t>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capacity to have an effect on the character, development, or behavior of someone or something, or the effect itself.”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dirty="0" smtClean="0"/>
              <a:t>God</a:t>
            </a:r>
            <a:r>
              <a:rPr lang="en-US" b="1" baseline="0" dirty="0" smtClean="0"/>
              <a:t> rejected Israel because she had been influenced by the ungodly around them…</a:t>
            </a:r>
          </a:p>
          <a:p>
            <a:r>
              <a:rPr lang="en-US" b="1" dirty="0" smtClean="0"/>
              <a:t>(Isaiah 2:6), </a:t>
            </a:r>
            <a:r>
              <a:rPr lang="en-US" i="1" dirty="0" smtClean="0"/>
              <a:t>“For You have forsaken Your people, the house of Jacob, </a:t>
            </a:r>
            <a:r>
              <a:rPr lang="en-US" i="1" u="sng" dirty="0" smtClean="0"/>
              <a:t>because they are filled with eastern ways</a:t>
            </a:r>
            <a:r>
              <a:rPr lang="en-US" i="1" dirty="0" smtClean="0"/>
              <a:t>; they are soothsayers like the Philistines, and they are pleased with the children of foreigners.”</a:t>
            </a:r>
          </a:p>
          <a:p>
            <a:endParaRPr lang="en-US" dirty="0" smtClean="0"/>
          </a:p>
          <a:p>
            <a:r>
              <a:rPr lang="en-US" b="1" dirty="0" smtClean="0"/>
              <a:t>Barnes </a:t>
            </a:r>
            <a:r>
              <a:rPr lang="en-US" dirty="0" smtClean="0"/>
              <a:t>–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“East,” that is, Arabia, Persia, Chaldea, etc., was the country where astrology, soothsaying, and divination particularly abounded”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Acts 27:33-38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(Paul’s positive outlook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had the effect of encouraging those on the ship, despite the terrible storm.)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6D9D4-502D-43B8-8782-1AD10030AC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5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Our</a:t>
            </a:r>
            <a:r>
              <a:rPr lang="en-US" b="1" baseline="0" dirty="0" smtClean="0"/>
              <a:t> Influence</a:t>
            </a:r>
            <a:r>
              <a:rPr lang="en-US" b="1" dirty="0" smtClean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(Matthew 5:13-16),  </a:t>
            </a:r>
            <a:r>
              <a:rPr lang="en-US" dirty="0" smtClean="0"/>
              <a:t>We can influence</a:t>
            </a:r>
            <a:r>
              <a:rPr lang="en-US" baseline="0" dirty="0" smtClean="0"/>
              <a:t> the world for good.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(1 Peter 3:1-2), </a:t>
            </a:r>
            <a:r>
              <a:rPr lang="en-US" baseline="0" dirty="0" smtClean="0"/>
              <a:t>Wives can influence their husbands to obey the gospel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Bad influence by us:  </a:t>
            </a:r>
            <a:r>
              <a:rPr lang="en-US" i="1" baseline="0" dirty="0" smtClean="0"/>
              <a:t>“A little leaven leavens the whole lump.” </a:t>
            </a:r>
            <a:r>
              <a:rPr lang="en-US" b="1" baseline="0" dirty="0" smtClean="0"/>
              <a:t>(Galatians 5:9)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baseline="0" dirty="0" smtClean="0"/>
              <a:t>Influence on us: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(2 Kg. 21:1-10), </a:t>
            </a:r>
            <a:r>
              <a:rPr lang="en-US" baseline="0" dirty="0" smtClean="0"/>
              <a:t>King Manasseh influenced Israel to egregious sin before God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(Prov. 22:24-25),  </a:t>
            </a:r>
            <a:r>
              <a:rPr lang="en-US" baseline="0" dirty="0" smtClean="0"/>
              <a:t>We can be influenced to become angry and violent!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Good influence on us:  </a:t>
            </a:r>
            <a:r>
              <a:rPr lang="en-US" i="1" baseline="0" dirty="0" smtClean="0"/>
              <a:t>“And you became followers of us and of the Lord, having received the word in much affliction, with joy of the Holy Spirit, 7 so that you became examples to all in Macedonia and Achaia who believe” </a:t>
            </a:r>
            <a:r>
              <a:rPr lang="en-US" b="1" baseline="0" dirty="0" smtClean="0"/>
              <a:t>(1 Thessalonians 1:6-7)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6D9D4-502D-43B8-8782-1AD10030AC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53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6D9D4-502D-43B8-8782-1AD10030AC90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9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D5E6-C299-4852-91D4-4FCC1A8F8EF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9609-5019-4D40-9734-5FC665CF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9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D5E6-C299-4852-91D4-4FCC1A8F8EF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9609-5019-4D40-9734-5FC665CF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8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D5E6-C299-4852-91D4-4FCC1A8F8EF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9609-5019-4D40-9734-5FC665CF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6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D5E6-C299-4852-91D4-4FCC1A8F8EF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9609-5019-4D40-9734-5FC665CF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7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D5E6-C299-4852-91D4-4FCC1A8F8EF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9609-5019-4D40-9734-5FC665CF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5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D5E6-C299-4852-91D4-4FCC1A8F8EF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9609-5019-4D40-9734-5FC665CF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4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D5E6-C299-4852-91D4-4FCC1A8F8EF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9609-5019-4D40-9734-5FC665CF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9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D5E6-C299-4852-91D4-4FCC1A8F8EF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9609-5019-4D40-9734-5FC665CF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9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D5E6-C299-4852-91D4-4FCC1A8F8EF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9609-5019-4D40-9734-5FC665CF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D5E6-C299-4852-91D4-4FCC1A8F8EF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9609-5019-4D40-9734-5FC665CF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D5E6-C299-4852-91D4-4FCC1A8F8EF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9609-5019-4D40-9734-5FC665CF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7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9D5E6-C299-4852-91D4-4FCC1A8F8EF9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49609-5019-4D40-9734-5FC665CF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1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257800"/>
            <a:ext cx="7449671" cy="1143281"/>
          </a:xfrm>
        </p:spPr>
        <p:txBody>
          <a:bodyPr>
            <a:norm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latin typeface="Corbel" panose="020B0503020204020204" pitchFamily="34" charset="0"/>
              </a:rPr>
              <a:t>Why it matters…</a:t>
            </a:r>
            <a:endParaRPr lang="en-US" sz="4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1671" y="403411"/>
            <a:ext cx="6858000" cy="1018989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chemeClr val="bg1"/>
                </a:solidFill>
                <a:latin typeface="Corbel" panose="020B0503020204020204" pitchFamily="34" charset="0"/>
              </a:rPr>
              <a:t>Acts 27</a:t>
            </a:r>
            <a:endParaRPr lang="en-US" sz="4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9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</a:schemeClr>
            </a:gs>
            <a:gs pos="13073">
              <a:schemeClr val="tx1">
                <a:lumMod val="75000"/>
                <a:lumOff val="25000"/>
              </a:schemeClr>
            </a:gs>
            <a:gs pos="27123">
              <a:schemeClr val="tx1">
                <a:lumMod val="85000"/>
                <a:lumOff val="15000"/>
              </a:schemeClr>
            </a:gs>
            <a:gs pos="42051">
              <a:schemeClr val="bg2">
                <a:lumMod val="10000"/>
              </a:schemeClr>
            </a:gs>
            <a:gs pos="56980">
              <a:schemeClr val="tx1">
                <a:lumMod val="95000"/>
                <a:lumOff val="5000"/>
              </a:schemeClr>
            </a:gs>
            <a:gs pos="74000">
              <a:schemeClr val="tx1">
                <a:lumMod val="95000"/>
                <a:lumOff val="5000"/>
              </a:schemeClr>
            </a:gs>
            <a:gs pos="83000">
              <a:schemeClr val="tx1">
                <a:lumMod val="95000"/>
                <a:lumOff val="5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87" y="265736"/>
            <a:ext cx="8348870" cy="172209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Christians Need To</a:t>
            </a:r>
            <a:b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Assess Influence!</a:t>
            </a:r>
            <a:endParaRPr lang="en-US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5878"/>
            <a:ext cx="7886700" cy="3871084"/>
          </a:xfrm>
        </p:spPr>
        <p:txBody>
          <a:bodyPr>
            <a:normAutofit/>
          </a:bodyPr>
          <a:lstStyle/>
          <a:p>
            <a:pPr marL="396875" indent="-396875"/>
            <a:r>
              <a:rPr lang="en-US" sz="3600" dirty="0" smtClean="0">
                <a:solidFill>
                  <a:schemeClr val="bg1"/>
                </a:solidFill>
              </a:rPr>
              <a:t>The influence we are having on others </a:t>
            </a:r>
            <a:r>
              <a:rPr lang="en-US" sz="3600" i="1" dirty="0" smtClean="0">
                <a:solidFill>
                  <a:schemeClr val="bg1"/>
                </a:solidFill>
              </a:rPr>
              <a:t>– Is it good or bad?</a:t>
            </a:r>
          </a:p>
          <a:p>
            <a:pPr marL="914400" lvl="2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Matthew 5:13-16; 1 Peter </a:t>
            </a:r>
            <a:r>
              <a:rPr lang="en-US" sz="3200" dirty="0" smtClean="0">
                <a:solidFill>
                  <a:schemeClr val="bg1"/>
                </a:solidFill>
              </a:rPr>
              <a:t>3:1-2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396875" indent="-396875"/>
            <a:r>
              <a:rPr lang="en-US" sz="3600" dirty="0" smtClean="0">
                <a:solidFill>
                  <a:schemeClr val="bg1"/>
                </a:solidFill>
              </a:rPr>
              <a:t>The influence others are having on us  – </a:t>
            </a:r>
            <a:r>
              <a:rPr lang="en-US" sz="3600" i="1" dirty="0" smtClean="0">
                <a:solidFill>
                  <a:schemeClr val="bg1"/>
                </a:solidFill>
              </a:rPr>
              <a:t>Is it good or bad?</a:t>
            </a:r>
          </a:p>
          <a:p>
            <a:pPr marL="914400" lvl="2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2 Kings 21:1-10; Proverbs 22:24-25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</a:schemeClr>
            </a:gs>
            <a:gs pos="13073">
              <a:schemeClr val="tx1">
                <a:lumMod val="75000"/>
                <a:lumOff val="25000"/>
              </a:schemeClr>
            </a:gs>
            <a:gs pos="27123">
              <a:schemeClr val="tx1">
                <a:lumMod val="95000"/>
                <a:lumOff val="5000"/>
              </a:schemeClr>
            </a:gs>
            <a:gs pos="42051">
              <a:schemeClr val="bg2">
                <a:lumMod val="10000"/>
              </a:schemeClr>
            </a:gs>
            <a:gs pos="56980">
              <a:schemeClr val="tx1">
                <a:lumMod val="95000"/>
                <a:lumOff val="5000"/>
              </a:schemeClr>
            </a:gs>
            <a:gs pos="74000">
              <a:schemeClr val="tx1">
                <a:lumMod val="95000"/>
                <a:lumOff val="5000"/>
              </a:schemeClr>
            </a:gs>
            <a:gs pos="83000">
              <a:schemeClr val="tx1">
                <a:lumMod val="95000"/>
                <a:lumOff val="5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533" y="188798"/>
            <a:ext cx="5302151" cy="1845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00917"/>
            <a:ext cx="8208818" cy="4322618"/>
          </a:xfrm>
        </p:spPr>
        <p:txBody>
          <a:bodyPr anchor="t">
            <a:noAutofit/>
          </a:bodyPr>
          <a:lstStyle/>
          <a:p>
            <a:pPr indent="354013"/>
            <a:r>
              <a:rPr lang="en-US" sz="3200" dirty="0">
                <a:solidFill>
                  <a:schemeClr val="bg1"/>
                </a:solidFill>
                <a:latin typeface="+mn-lt"/>
              </a:rPr>
              <a:t>Do all things without complaining and disputing, </a:t>
            </a:r>
            <a:r>
              <a:rPr lang="en-US" sz="3200" baseline="30000" dirty="0">
                <a:solidFill>
                  <a:schemeClr val="bg1"/>
                </a:solidFill>
                <a:latin typeface="+mn-lt"/>
              </a:rPr>
              <a:t>15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that you may become blameless and harmless, children of God without fault in the midst of a crooked and perverse generation, among whom you shine as lights in the world, </a:t>
            </a:r>
            <a:r>
              <a:rPr lang="en-US" sz="3200" baseline="30000" dirty="0">
                <a:solidFill>
                  <a:schemeClr val="bg1"/>
                </a:solidFill>
                <a:latin typeface="+mn-lt"/>
              </a:rPr>
              <a:t>16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holding fast the word of life, so that I may rejoice in the day of Christ that I have not run in vain or labored in vain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.</a:t>
            </a:r>
            <a:br>
              <a:rPr lang="en-US" sz="3200" dirty="0" smtClean="0">
                <a:solidFill>
                  <a:schemeClr val="bg1"/>
                </a:solidFill>
                <a:latin typeface="+mn-lt"/>
              </a:rPr>
            </a:br>
            <a:r>
              <a:rPr lang="en-US" sz="8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800" dirty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                                               (Philippians 2:14-16)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940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414</Words>
  <Application>Microsoft Office PowerPoint</Application>
  <PresentationFormat>On-screen Show (4:3)</PresentationFormat>
  <Paragraphs>30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Corbel</vt:lpstr>
      <vt:lpstr>Office Theme</vt:lpstr>
      <vt:lpstr>Why it matters…</vt:lpstr>
      <vt:lpstr>Christians Need To Assess Influence!</vt:lpstr>
      <vt:lpstr>Do all things without complaining and disputing, 15 that you may become blameless and harmless, children of God without fault in the midst of a crooked and perverse generation, among whom you shine as lights in the world, 16 holding fast the word of life, so that I may rejoice in the day of Christ that I have not run in vain or labored in vain.                                                  (Philippians 2:14-16)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it matters…</dc:title>
  <dc:creator>Stan Cox</dc:creator>
  <cp:lastModifiedBy>Stan Cox</cp:lastModifiedBy>
  <cp:revision>11</cp:revision>
  <dcterms:created xsi:type="dcterms:W3CDTF">2015-11-01T02:21:09Z</dcterms:created>
  <dcterms:modified xsi:type="dcterms:W3CDTF">2015-11-03T20:00:19Z</dcterms:modified>
</cp:coreProperties>
</file>