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embeddedFontLst>
    <p:embeddedFont>
      <p:font typeface="Arimo" panose="020B0604020202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Bernard MT Condensed" panose="02050806060905020404" pitchFamily="18" charset="0"/>
      <p:regular r:id="rId18"/>
    </p:embeddedFont>
    <p:embeddedFont>
      <p:font typeface="Bookman Old Style" panose="0205060405050502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711" autoAdjust="0"/>
  </p:normalViewPr>
  <p:slideViewPr>
    <p:cSldViewPr snapToGrid="0">
      <p:cViewPr varScale="1">
        <p:scale>
          <a:sx n="50" d="100"/>
          <a:sy n="50" d="100"/>
        </p:scale>
        <p:origin x="118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98335-3767-4A26-90C4-CF987939E196}" type="datetimeFigureOut">
              <a:rPr lang="en-US" smtClean="0"/>
              <a:t>9/20/2015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60D89-AB21-45FF-B1F3-AEF5B064DC0F}" type="slidenum">
              <a:rPr lang="en-US" smtClean="0"/>
              <a:t>‹#›</a:t>
            </a:fld>
            <a:endParaRPr lang="en-US"/>
          </a:p>
        </p:txBody>
      </p:sp>
    </p:spTree>
    <p:extLst>
      <p:ext uri="{BB962C8B-B14F-4D97-AF65-F5344CB8AC3E}">
        <p14:creationId xmlns:p14="http://schemas.microsoft.com/office/powerpoint/2010/main" val="276014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(Psalm 26:11),</a:t>
            </a:r>
            <a:r>
              <a:rPr lang="en-US" sz="1200" b="1"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“But as for me, I will walk in my integrity; Redeem me and be merciful to me.”</a:t>
            </a:r>
            <a:endParaRPr lang="en-US" sz="1200" i="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Our English word “integrity” comes from a Latin word for “untouched, whole” </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When speaking of the integrity of a structure, we are talking about its “being complete, wholeness; unimpaired condition; soundness.” </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However, referring to human beings who are made in the image of God and thus have responsibilities laid upon them by their Creator, we most commonly use “integrity” in the sense of “uprightness, honesty, and sincerity.”</a:t>
            </a:r>
          </a:p>
        </p:txBody>
      </p:sp>
      <p:sp>
        <p:nvSpPr>
          <p:cNvPr id="4" name="Slide Number Placeholder 3"/>
          <p:cNvSpPr>
            <a:spLocks noGrp="1"/>
          </p:cNvSpPr>
          <p:nvPr>
            <p:ph type="sldNum" sz="quarter" idx="10"/>
          </p:nvPr>
        </p:nvSpPr>
        <p:spPr/>
        <p:txBody>
          <a:bodyPr/>
          <a:lstStyle/>
          <a:p>
            <a:fld id="{57E60D89-AB21-45FF-B1F3-AEF5B064DC0F}" type="slidenum">
              <a:rPr lang="en-US" smtClean="0"/>
              <a:t>1</a:t>
            </a:fld>
            <a:endParaRPr lang="en-US"/>
          </a:p>
        </p:txBody>
      </p:sp>
    </p:spTree>
    <p:extLst>
      <p:ext uri="{BB962C8B-B14F-4D97-AF65-F5344CB8AC3E}">
        <p14:creationId xmlns:p14="http://schemas.microsoft.com/office/powerpoint/2010/main" val="119929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latin typeface="+mn-lt"/>
                <a:ea typeface="+mn-ea"/>
                <a:cs typeface="+mn-cs"/>
              </a:rPr>
              <a:t>This principle is taught in the scriptures which encourage us to have “faith and a good conscience” (1 Timothy 1:18).</a:t>
            </a:r>
          </a:p>
          <a:p>
            <a:pPr marL="0" indent="0">
              <a:buFont typeface="Arial" panose="020B0604020202020204" pitchFamily="34" charset="0"/>
              <a:buNone/>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Timothy 1:18-19), </a:t>
            </a:r>
            <a:r>
              <a:rPr lang="en-US" sz="1200" i="1" kern="1200" baseline="0" dirty="0" smtClean="0">
                <a:solidFill>
                  <a:schemeClr val="tx1"/>
                </a:solidFill>
                <a:latin typeface="+mn-lt"/>
                <a:ea typeface="+mn-ea"/>
                <a:cs typeface="+mn-cs"/>
              </a:rPr>
              <a:t>“This charge I commit to you, son Timothy, according to the prophecies previously made concerning you, that by them you may wage the good warfare, </a:t>
            </a:r>
            <a:r>
              <a:rPr lang="en-US" sz="1200" i="1" kern="1200" baseline="30000" dirty="0" smtClean="0">
                <a:solidFill>
                  <a:schemeClr val="tx1"/>
                </a:solidFill>
                <a:latin typeface="+mn-lt"/>
                <a:ea typeface="+mn-ea"/>
                <a:cs typeface="+mn-cs"/>
              </a:rPr>
              <a:t>19</a:t>
            </a:r>
            <a:r>
              <a:rPr lang="en-US" sz="1200" i="1" kern="1200" baseline="0" dirty="0" smtClean="0">
                <a:solidFill>
                  <a:schemeClr val="tx1"/>
                </a:solidFill>
                <a:latin typeface="+mn-lt"/>
                <a:ea typeface="+mn-ea"/>
                <a:cs typeface="+mn-cs"/>
              </a:rPr>
              <a:t> </a:t>
            </a:r>
            <a:r>
              <a:rPr lang="en-US" sz="1200" i="1" u="sng" kern="1200" baseline="0" dirty="0" smtClean="0">
                <a:solidFill>
                  <a:schemeClr val="tx1"/>
                </a:solidFill>
                <a:latin typeface="+mn-lt"/>
                <a:ea typeface="+mn-ea"/>
                <a:cs typeface="+mn-cs"/>
              </a:rPr>
              <a:t>having faith and a good conscience</a:t>
            </a:r>
            <a:r>
              <a:rPr lang="en-US" sz="1200" i="1" kern="1200" baseline="0" dirty="0" smtClean="0">
                <a:solidFill>
                  <a:schemeClr val="tx1"/>
                </a:solidFill>
                <a:latin typeface="+mn-lt"/>
                <a:ea typeface="+mn-ea"/>
                <a:cs typeface="+mn-cs"/>
              </a:rPr>
              <a:t>, which some having rejected, concerning the faith have suffered shipwreck”</a:t>
            </a: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When we do not remain true to what we know to be right, we violate our conscience and give up our self-integrity. God’s word warns us against deceiving ourselves in this way </a:t>
            </a: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(James 1:22),</a:t>
            </a:r>
            <a:r>
              <a:rPr lang="en-US" sz="1200" b="1"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“But be doers of the word, and not hearers only, </a:t>
            </a:r>
            <a:r>
              <a:rPr lang="en-US" sz="1200" i="1" u="sng" kern="1200" baseline="0" dirty="0" smtClean="0">
                <a:solidFill>
                  <a:schemeClr val="tx1"/>
                </a:solidFill>
                <a:latin typeface="+mn-lt"/>
                <a:ea typeface="+mn-ea"/>
                <a:cs typeface="+mn-cs"/>
              </a:rPr>
              <a:t>deceiving yourselves</a:t>
            </a:r>
            <a:r>
              <a:rPr lang="en-US" sz="1200" i="1" kern="1200" baseline="0" dirty="0" smtClean="0">
                <a:solidFill>
                  <a:schemeClr val="tx1"/>
                </a:solidFill>
                <a:latin typeface="+mn-lt"/>
                <a:ea typeface="+mn-ea"/>
                <a:cs typeface="+mn-cs"/>
              </a:rPr>
              <a:t>.”</a:t>
            </a:r>
            <a:endParaRPr lang="en-US" sz="1200" i="1" kern="1200" dirty="0" smtClean="0">
              <a:solidFill>
                <a:schemeClr val="tx1"/>
              </a:solidFill>
              <a:latin typeface="+mn-lt"/>
              <a:ea typeface="+mn-ea"/>
              <a:cs typeface="+mn-cs"/>
            </a:endParaRPr>
          </a:p>
          <a:p>
            <a:pPr marL="0" indent="0">
              <a:buFont typeface="Arial" panose="020B0604020202020204" pitchFamily="34" charset="0"/>
              <a:buNone/>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The person who walks in integrity toward self will not pretend to be something that he is not.</a:t>
            </a:r>
          </a:p>
        </p:txBody>
      </p:sp>
      <p:sp>
        <p:nvSpPr>
          <p:cNvPr id="4" name="Slide Number Placeholder 3"/>
          <p:cNvSpPr>
            <a:spLocks noGrp="1"/>
          </p:cNvSpPr>
          <p:nvPr>
            <p:ph type="sldNum" sz="quarter" idx="10"/>
          </p:nvPr>
        </p:nvSpPr>
        <p:spPr/>
        <p:txBody>
          <a:bodyPr/>
          <a:lstStyle/>
          <a:p>
            <a:fld id="{57E60D89-AB21-45FF-B1F3-AEF5B064DC0F}" type="slidenum">
              <a:rPr lang="en-US" smtClean="0"/>
              <a:t>2</a:t>
            </a:fld>
            <a:endParaRPr lang="en-US"/>
          </a:p>
        </p:txBody>
      </p:sp>
    </p:spTree>
    <p:extLst>
      <p:ext uri="{BB962C8B-B14F-4D97-AF65-F5344CB8AC3E}">
        <p14:creationId xmlns:p14="http://schemas.microsoft.com/office/powerpoint/2010/main" val="406515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latin typeface="+mn-lt"/>
                <a:ea typeface="+mn-ea"/>
                <a:cs typeface="+mn-cs"/>
              </a:rPr>
              <a:t>In order for society to operate the way that God intended, each person needs to demonstrate uprightness, honesty, and sincerity in his relationships with his fellowmen. </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We want others to treat us honestly, so the “golden rule” means that we should do so to them likewise</a:t>
            </a: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(Luke 6:31), </a:t>
            </a:r>
            <a:r>
              <a:rPr lang="en-US" sz="1200" i="1" kern="1200" dirty="0" smtClean="0">
                <a:solidFill>
                  <a:schemeClr val="tx1"/>
                </a:solidFill>
                <a:latin typeface="+mn-lt"/>
                <a:ea typeface="+mn-ea"/>
                <a:cs typeface="+mn-cs"/>
              </a:rPr>
              <a:t>“And just as you want men to do to you, you also do to them likewise.”</a:t>
            </a:r>
          </a:p>
          <a:p>
            <a:pPr marL="0" indent="0">
              <a:buFont typeface="Arial" panose="020B0604020202020204" pitchFamily="34" charset="0"/>
              <a:buNone/>
            </a:pP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It is especially important for Christians, who are to be lights in the world, to “walk properly toward those who are outside” </a:t>
            </a: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(2 Thessalonians 4:12),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[we urge you], </a:t>
            </a:r>
            <a:r>
              <a:rPr lang="en-US" sz="1200" i="1" kern="1200" baseline="0" dirty="0" smtClean="0">
                <a:solidFill>
                  <a:schemeClr val="tx1"/>
                </a:solidFill>
                <a:latin typeface="+mn-lt"/>
                <a:ea typeface="+mn-ea"/>
                <a:cs typeface="+mn-cs"/>
              </a:rPr>
              <a:t>“</a:t>
            </a:r>
            <a:r>
              <a:rPr lang="en-US" sz="1200" i="1" u="sng" kern="1200" baseline="0" dirty="0" smtClean="0">
                <a:solidFill>
                  <a:schemeClr val="tx1"/>
                </a:solidFill>
                <a:latin typeface="+mn-lt"/>
                <a:ea typeface="+mn-ea"/>
                <a:cs typeface="+mn-cs"/>
              </a:rPr>
              <a:t>that you may walk properly toward those who are outside</a:t>
            </a:r>
            <a:r>
              <a:rPr lang="en-US" sz="1200" i="1" kern="1200" baseline="0" dirty="0" smtClean="0">
                <a:solidFill>
                  <a:schemeClr val="tx1"/>
                </a:solidFill>
                <a:latin typeface="+mn-lt"/>
                <a:ea typeface="+mn-ea"/>
                <a:cs typeface="+mn-cs"/>
              </a:rPr>
              <a:t>, and that you may lack nothing.”</a:t>
            </a:r>
            <a:r>
              <a:rPr lang="en-US" sz="1200" i="1" kern="1200" dirty="0" smtClean="0">
                <a:solidFill>
                  <a:schemeClr val="tx1"/>
                </a:solidFill>
                <a:latin typeface="+mn-lt"/>
                <a:ea typeface="+mn-ea"/>
                <a:cs typeface="+mn-cs"/>
              </a:rPr>
              <a:t> </a:t>
            </a:r>
          </a:p>
          <a:p>
            <a:pPr marL="0" indent="0">
              <a:buFont typeface="Arial" panose="020B0604020202020204" pitchFamily="34" charset="0"/>
              <a:buNone/>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Nothing will cause others to blaspheme the gospel any quicker than one who calls himself a Christian but does not show integrity to others. </a:t>
            </a:r>
            <a:endParaRPr lang="en-US" b="1" dirty="0" smtClean="0"/>
          </a:p>
          <a:p>
            <a:endParaRPr lang="en-US" dirty="0"/>
          </a:p>
        </p:txBody>
      </p:sp>
      <p:sp>
        <p:nvSpPr>
          <p:cNvPr id="4" name="Slide Number Placeholder 3"/>
          <p:cNvSpPr>
            <a:spLocks noGrp="1"/>
          </p:cNvSpPr>
          <p:nvPr>
            <p:ph type="sldNum" sz="quarter" idx="10"/>
          </p:nvPr>
        </p:nvSpPr>
        <p:spPr/>
        <p:txBody>
          <a:bodyPr/>
          <a:lstStyle/>
          <a:p>
            <a:fld id="{57E60D89-AB21-45FF-B1F3-AEF5B064DC0F}"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0940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latin typeface="+mn-lt"/>
                <a:ea typeface="+mn-ea"/>
                <a:cs typeface="+mn-cs"/>
              </a:rPr>
              <a:t>This means accepting the evidence of His existence so that we believe that He is and that He is the rewarder of those who diligently seek Him</a:t>
            </a: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(Hebrews 11:6), </a:t>
            </a:r>
            <a:r>
              <a:rPr lang="en-US" sz="1200" i="1" kern="1200" dirty="0" smtClean="0">
                <a:solidFill>
                  <a:schemeClr val="tx1"/>
                </a:solidFill>
                <a:latin typeface="+mn-lt"/>
                <a:ea typeface="+mn-ea"/>
                <a:cs typeface="+mn-cs"/>
              </a:rPr>
              <a:t>“But without faith it is impossible to please Him, for he who comes to God must believe that He is, and that He is a rewarder of those who diligently seek Him.”</a:t>
            </a:r>
          </a:p>
          <a:p>
            <a:pPr marL="0" indent="0">
              <a:buFont typeface="Arial" panose="020B0604020202020204" pitchFamily="34" charset="0"/>
              <a:buNone/>
            </a:pP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It also means that having acknowledged Him as the Creator and loving Him as our heavenly Father we must keep His commandments in all things</a:t>
            </a:r>
          </a:p>
          <a:p>
            <a:pPr marL="0" indent="0">
              <a:buFont typeface="Arial" panose="020B0604020202020204" pitchFamily="34" charset="0"/>
              <a:buNone/>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(1 John 5:3), </a:t>
            </a:r>
            <a:r>
              <a:rPr lang="en-US" sz="1200" i="1" kern="1200" dirty="0" smtClean="0">
                <a:solidFill>
                  <a:schemeClr val="tx1"/>
                </a:solidFill>
                <a:latin typeface="+mn-lt"/>
                <a:ea typeface="+mn-ea"/>
                <a:cs typeface="+mn-cs"/>
              </a:rPr>
              <a:t>“For this is the love of God, that we keep His commandments. And His commandments are not burdensome.”</a:t>
            </a:r>
          </a:p>
          <a:p>
            <a:pPr marL="0" indent="0">
              <a:buFont typeface="Arial" panose="020B0604020202020204" pitchFamily="34" charset="0"/>
              <a:buNone/>
            </a:pPr>
            <a:endParaRPr lang="en-US" sz="1200" i="1"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(Revelation 22:14), </a:t>
            </a:r>
            <a:r>
              <a:rPr lang="en-US" sz="1200" i="1" kern="1200" dirty="0" smtClean="0">
                <a:solidFill>
                  <a:schemeClr val="tx1"/>
                </a:solidFill>
                <a:latin typeface="+mn-lt"/>
                <a:ea typeface="+mn-ea"/>
                <a:cs typeface="+mn-cs"/>
              </a:rPr>
              <a:t>“Blessed are those who do His commandments, that they may have the right to the tree of life, and may enter through the gates into the city.”</a:t>
            </a:r>
          </a:p>
          <a:p>
            <a:pPr marL="171450" indent="-171450">
              <a:buFont typeface="Arial" panose="020B0604020202020204" pitchFamily="34" charset="0"/>
              <a:buChar char="•"/>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1" kern="1200" dirty="0" smtClean="0">
                <a:solidFill>
                  <a:schemeClr val="tx1"/>
                </a:solidFill>
                <a:latin typeface="+mn-lt"/>
                <a:ea typeface="+mn-ea"/>
                <a:cs typeface="+mn-cs"/>
              </a:rPr>
              <a:t>Indeed, the person who has as his primary objective to walk in integrity towards God will most certainly walk in integrity towards others and himself as well.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E60D89-AB21-45FF-B1F3-AEF5B064DC0F}"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3671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E60D89-AB21-45FF-B1F3-AEF5B064DC0F}" type="slidenum">
              <a:rPr lang="en-US" smtClean="0"/>
              <a:t>5</a:t>
            </a:fld>
            <a:endParaRPr lang="en-US"/>
          </a:p>
        </p:txBody>
      </p:sp>
    </p:spTree>
    <p:extLst>
      <p:ext uri="{BB962C8B-B14F-4D97-AF65-F5344CB8AC3E}">
        <p14:creationId xmlns:p14="http://schemas.microsoft.com/office/powerpoint/2010/main" val="289687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4BA7B7-9672-452C-B4FC-679CD0122A14}"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107537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4BA7B7-9672-452C-B4FC-679CD0122A14}"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5643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4BA7B7-9672-452C-B4FC-679CD0122A14}"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150095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4BA7B7-9672-452C-B4FC-679CD0122A14}"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179355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BA7B7-9672-452C-B4FC-679CD0122A14}"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135976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4BA7B7-9672-452C-B4FC-679CD0122A14}"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289416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4BA7B7-9672-452C-B4FC-679CD0122A14}" type="datetimeFigureOut">
              <a:rPr lang="en-US" smtClean="0"/>
              <a:t>9/20/2015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316647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4BA7B7-9672-452C-B4FC-679CD0122A14}" type="datetimeFigureOut">
              <a:rPr lang="en-US" smtClean="0"/>
              <a:t>9/20/2015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386547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BA7B7-9672-452C-B4FC-679CD0122A14}" type="datetimeFigureOut">
              <a:rPr lang="en-US" smtClean="0"/>
              <a:t>9/20/2015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94302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BA7B7-9672-452C-B4FC-679CD0122A14}"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276372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BA7B7-9672-452C-B4FC-679CD0122A14}"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6BBF7-E459-4C1C-8AB4-D6DA1F12DF8E}" type="slidenum">
              <a:rPr lang="en-US" smtClean="0"/>
              <a:t>‹#›</a:t>
            </a:fld>
            <a:endParaRPr lang="en-US"/>
          </a:p>
        </p:txBody>
      </p:sp>
    </p:spTree>
    <p:extLst>
      <p:ext uri="{BB962C8B-B14F-4D97-AF65-F5344CB8AC3E}">
        <p14:creationId xmlns:p14="http://schemas.microsoft.com/office/powerpoint/2010/main" val="356326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BA7B7-9672-452C-B4FC-679CD0122A14}" type="datetimeFigureOut">
              <a:rPr lang="en-US" smtClean="0"/>
              <a:t>9/20/2015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6BBF7-E459-4C1C-8AB4-D6DA1F12DF8E}" type="slidenum">
              <a:rPr lang="en-US" smtClean="0"/>
              <a:t>‹#›</a:t>
            </a:fld>
            <a:endParaRPr lang="en-US"/>
          </a:p>
        </p:txBody>
      </p:sp>
    </p:spTree>
    <p:extLst>
      <p:ext uri="{BB962C8B-B14F-4D97-AF65-F5344CB8AC3E}">
        <p14:creationId xmlns:p14="http://schemas.microsoft.com/office/powerpoint/2010/main" val="3764315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c1.staticflickr.com/9/8022/7114464945_fa7981ab34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41" y="-1039"/>
            <a:ext cx="9472441" cy="68967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407779" y="5052527"/>
            <a:ext cx="4166118" cy="1177310"/>
          </a:xfrm>
        </p:spPr>
        <p:txBody>
          <a:bodyPr/>
          <a:lstStyle/>
          <a:p>
            <a:r>
              <a:rPr lang="en-US" dirty="0" smtClean="0">
                <a:latin typeface="Bernard MT Condensed" panose="02050806060905020404" pitchFamily="18" charset="0"/>
              </a:rPr>
              <a:t>Psalm 26:11</a:t>
            </a:r>
            <a:endParaRPr lang="en-US" dirty="0">
              <a:latin typeface="Bernard MT Condensed" panose="02050806060905020404" pitchFamily="18" charset="0"/>
            </a:endParaRPr>
          </a:p>
        </p:txBody>
      </p:sp>
      <p:sp>
        <p:nvSpPr>
          <p:cNvPr id="3" name="Subtitle 2"/>
          <p:cNvSpPr>
            <a:spLocks noGrp="1"/>
          </p:cNvSpPr>
          <p:nvPr>
            <p:ph type="subTitle" idx="1"/>
          </p:nvPr>
        </p:nvSpPr>
        <p:spPr>
          <a:xfrm>
            <a:off x="415212" y="392307"/>
            <a:ext cx="6858000" cy="1655762"/>
          </a:xfrm>
        </p:spPr>
        <p:txBody>
          <a:bodyPr/>
          <a:lstStyle/>
          <a:p>
            <a:endParaRPr lang="en-US" dirty="0"/>
          </a:p>
        </p:txBody>
      </p:sp>
    </p:spTree>
    <p:extLst>
      <p:ext uri="{BB962C8B-B14F-4D97-AF65-F5344CB8AC3E}">
        <p14:creationId xmlns:p14="http://schemas.microsoft.com/office/powerpoint/2010/main" val="28962285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74000">
              <a:schemeClr val="bg2">
                <a:lumMod val="50000"/>
              </a:schemeClr>
            </a:gs>
            <a:gs pos="83000">
              <a:schemeClr val="tx1">
                <a:lumMod val="50000"/>
                <a:lumOff val="50000"/>
              </a:schemeClr>
            </a:gs>
            <a:gs pos="100000">
              <a:schemeClr val="tx1">
                <a:lumMod val="75000"/>
                <a:lumOff val="2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242182">
            <a:off x="423376" y="-213373"/>
            <a:ext cx="7886700" cy="1325563"/>
          </a:xfrm>
        </p:spPr>
        <p:txBody>
          <a:bodyPr>
            <a:normAutofit/>
            <a:scene3d>
              <a:camera prst="orthographicFront"/>
              <a:lightRig rig="threePt" dir="t"/>
            </a:scene3d>
            <a:sp3d extrusionH="57150">
              <a:bevelT h="25400" prst="softRound"/>
            </a:sp3d>
          </a:bodyPr>
          <a:lstStyle/>
          <a:p>
            <a:r>
              <a:rPr lang="en-US" sz="5400" b="1" dirty="0" smtClean="0">
                <a:latin typeface="Bookman Old Style" panose="02050604050505020204" pitchFamily="18" charset="0"/>
                <a:ea typeface="Arimo" panose="020B0604020202020204" pitchFamily="34" charset="0"/>
                <a:cs typeface="Arimo" panose="020B0604020202020204" pitchFamily="34" charset="0"/>
              </a:rPr>
              <a:t>integrity</a:t>
            </a:r>
            <a:endParaRPr lang="en-US" sz="5400" b="1" dirty="0">
              <a:latin typeface="Bookman Old Style" panose="02050604050505020204" pitchFamily="18" charset="0"/>
              <a:ea typeface="Arimo" panose="020B0604020202020204" pitchFamily="34" charset="0"/>
              <a:cs typeface="Arimo" panose="020B0604020202020204" pitchFamily="34" charset="0"/>
            </a:endParaRPr>
          </a:p>
        </p:txBody>
      </p:sp>
      <p:sp>
        <p:nvSpPr>
          <p:cNvPr id="3" name="Content Placeholder 2"/>
          <p:cNvSpPr>
            <a:spLocks noGrp="1"/>
          </p:cNvSpPr>
          <p:nvPr>
            <p:ph idx="1"/>
          </p:nvPr>
        </p:nvSpPr>
        <p:spPr>
          <a:xfrm>
            <a:off x="628650" y="1384494"/>
            <a:ext cx="7886700" cy="4882493"/>
          </a:xfrm>
        </p:spPr>
        <p:txBody>
          <a:bodyPr>
            <a:normAutofit/>
          </a:bodyPr>
          <a:lstStyle/>
          <a:p>
            <a:pPr marL="0" indent="0" algn="ctr">
              <a:buNone/>
            </a:pPr>
            <a:r>
              <a:rPr lang="en-US" sz="3600" b="1" dirty="0" smtClean="0"/>
              <a:t>We need to walk in integrity toward </a:t>
            </a:r>
            <a:r>
              <a:rPr lang="en-US" sz="3600" b="1" u="sng" dirty="0" smtClean="0"/>
              <a:t>Ourselves</a:t>
            </a:r>
          </a:p>
          <a:p>
            <a:pPr marL="288925" indent="0" algn="ctr">
              <a:buNone/>
            </a:pPr>
            <a:r>
              <a:rPr lang="en-US" sz="3200" i="1" dirty="0" smtClean="0"/>
              <a:t>1 Timothy 1:18-19; James 1:22</a:t>
            </a:r>
          </a:p>
        </p:txBody>
      </p:sp>
    </p:spTree>
    <p:extLst>
      <p:ext uri="{BB962C8B-B14F-4D97-AF65-F5344CB8AC3E}">
        <p14:creationId xmlns:p14="http://schemas.microsoft.com/office/powerpoint/2010/main" val="297073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74000">
              <a:schemeClr val="bg2">
                <a:lumMod val="50000"/>
              </a:schemeClr>
            </a:gs>
            <a:gs pos="83000">
              <a:schemeClr val="tx1">
                <a:lumMod val="50000"/>
                <a:lumOff val="50000"/>
              </a:schemeClr>
            </a:gs>
            <a:gs pos="100000">
              <a:schemeClr val="tx1">
                <a:lumMod val="75000"/>
                <a:lumOff val="2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242182">
            <a:off x="423376" y="-213373"/>
            <a:ext cx="7886700" cy="1325563"/>
          </a:xfrm>
        </p:spPr>
        <p:txBody>
          <a:bodyPr>
            <a:normAutofit/>
            <a:scene3d>
              <a:camera prst="orthographicFront"/>
              <a:lightRig rig="threePt" dir="t"/>
            </a:scene3d>
            <a:sp3d extrusionH="57150">
              <a:bevelT h="25400" prst="softRound"/>
            </a:sp3d>
          </a:bodyPr>
          <a:lstStyle/>
          <a:p>
            <a:r>
              <a:rPr lang="en-US" sz="5400" b="1" dirty="0" smtClean="0">
                <a:latin typeface="Bookman Old Style" panose="02050604050505020204" pitchFamily="18" charset="0"/>
                <a:ea typeface="Arimo" panose="020B0604020202020204" pitchFamily="34" charset="0"/>
                <a:cs typeface="Arimo" panose="020B0604020202020204" pitchFamily="34" charset="0"/>
              </a:rPr>
              <a:t>integrity</a:t>
            </a:r>
            <a:endParaRPr lang="en-US" sz="5400" b="1" dirty="0">
              <a:latin typeface="Bookman Old Style" panose="02050604050505020204" pitchFamily="18" charset="0"/>
              <a:ea typeface="Arimo" panose="020B0604020202020204" pitchFamily="34" charset="0"/>
              <a:cs typeface="Arimo" panose="020B0604020202020204" pitchFamily="34" charset="0"/>
            </a:endParaRPr>
          </a:p>
        </p:txBody>
      </p:sp>
      <p:sp>
        <p:nvSpPr>
          <p:cNvPr id="3" name="Content Placeholder 2"/>
          <p:cNvSpPr>
            <a:spLocks noGrp="1"/>
          </p:cNvSpPr>
          <p:nvPr>
            <p:ph idx="1"/>
          </p:nvPr>
        </p:nvSpPr>
        <p:spPr>
          <a:xfrm>
            <a:off x="628650" y="1384494"/>
            <a:ext cx="7886700" cy="5038611"/>
          </a:xfrm>
        </p:spPr>
        <p:txBody>
          <a:bodyPr>
            <a:normAutofit/>
          </a:bodyPr>
          <a:lstStyle/>
          <a:p>
            <a:pPr marL="0" indent="0" algn="ctr">
              <a:buNone/>
            </a:pPr>
            <a:r>
              <a:rPr lang="en-US" sz="3600" b="1" dirty="0" smtClean="0"/>
              <a:t>We need to walk in integrity toward </a:t>
            </a:r>
            <a:r>
              <a:rPr lang="en-US" sz="3600" b="1" u="sng" dirty="0"/>
              <a:t>O</a:t>
            </a:r>
            <a:r>
              <a:rPr lang="en-US" sz="3600" b="1" u="sng" dirty="0" smtClean="0"/>
              <a:t>urselves</a:t>
            </a:r>
          </a:p>
          <a:p>
            <a:pPr marL="288925" indent="0" algn="ctr">
              <a:buNone/>
            </a:pPr>
            <a:r>
              <a:rPr lang="en-US" sz="3200" i="1" dirty="0" smtClean="0"/>
              <a:t>1 Timothy 1:18-19; James 1:22</a:t>
            </a:r>
          </a:p>
          <a:p>
            <a:pPr marL="0" indent="0" algn="ctr">
              <a:buNone/>
            </a:pPr>
            <a:r>
              <a:rPr lang="en-US" sz="3600" b="1" dirty="0" smtClean="0"/>
              <a:t>We need to walk in integrity toward </a:t>
            </a:r>
            <a:r>
              <a:rPr lang="en-US" sz="3600" b="1" u="sng" dirty="0"/>
              <a:t>O</a:t>
            </a:r>
            <a:r>
              <a:rPr lang="en-US" sz="3600" b="1" u="sng" dirty="0" smtClean="0"/>
              <a:t>thers</a:t>
            </a:r>
          </a:p>
          <a:p>
            <a:pPr marL="288925" indent="0" algn="ctr">
              <a:buNone/>
            </a:pPr>
            <a:r>
              <a:rPr lang="en-US" sz="3200" i="1" dirty="0" smtClean="0"/>
              <a:t>Luke 6:31; 2 Thessalonians 4:12</a:t>
            </a:r>
          </a:p>
        </p:txBody>
      </p:sp>
    </p:spTree>
    <p:extLst>
      <p:ext uri="{BB962C8B-B14F-4D97-AF65-F5344CB8AC3E}">
        <p14:creationId xmlns:p14="http://schemas.microsoft.com/office/powerpoint/2010/main" val="94597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74000">
              <a:schemeClr val="bg2">
                <a:lumMod val="50000"/>
              </a:schemeClr>
            </a:gs>
            <a:gs pos="83000">
              <a:schemeClr val="tx1">
                <a:lumMod val="50000"/>
                <a:lumOff val="50000"/>
              </a:schemeClr>
            </a:gs>
            <a:gs pos="100000">
              <a:schemeClr val="tx1">
                <a:lumMod val="75000"/>
                <a:lumOff val="2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242182">
            <a:off x="423376" y="-213373"/>
            <a:ext cx="7886700" cy="1325563"/>
          </a:xfrm>
        </p:spPr>
        <p:txBody>
          <a:bodyPr>
            <a:normAutofit/>
            <a:scene3d>
              <a:camera prst="orthographicFront"/>
              <a:lightRig rig="threePt" dir="t"/>
            </a:scene3d>
            <a:sp3d extrusionH="57150">
              <a:bevelT h="25400" prst="softRound"/>
            </a:sp3d>
          </a:bodyPr>
          <a:lstStyle/>
          <a:p>
            <a:r>
              <a:rPr lang="en-US" sz="5400" b="1" dirty="0" smtClean="0">
                <a:latin typeface="Bookman Old Style" panose="02050604050505020204" pitchFamily="18" charset="0"/>
                <a:ea typeface="Arimo" panose="020B0604020202020204" pitchFamily="34" charset="0"/>
                <a:cs typeface="Arimo" panose="020B0604020202020204" pitchFamily="34" charset="0"/>
              </a:rPr>
              <a:t>integrity</a:t>
            </a:r>
            <a:endParaRPr lang="en-US" sz="5400" b="1" dirty="0">
              <a:latin typeface="Bookman Old Style" panose="02050604050505020204" pitchFamily="18" charset="0"/>
              <a:ea typeface="Arimo" panose="020B0604020202020204" pitchFamily="34" charset="0"/>
              <a:cs typeface="Arimo" panose="020B0604020202020204" pitchFamily="34" charset="0"/>
            </a:endParaRPr>
          </a:p>
        </p:txBody>
      </p:sp>
      <p:sp>
        <p:nvSpPr>
          <p:cNvPr id="3" name="Content Placeholder 2"/>
          <p:cNvSpPr>
            <a:spLocks noGrp="1"/>
          </p:cNvSpPr>
          <p:nvPr>
            <p:ph idx="1"/>
          </p:nvPr>
        </p:nvSpPr>
        <p:spPr>
          <a:xfrm>
            <a:off x="628650" y="1384494"/>
            <a:ext cx="7886700" cy="5038611"/>
          </a:xfrm>
        </p:spPr>
        <p:txBody>
          <a:bodyPr>
            <a:normAutofit/>
          </a:bodyPr>
          <a:lstStyle/>
          <a:p>
            <a:pPr marL="0" indent="0" algn="ctr">
              <a:buNone/>
            </a:pPr>
            <a:r>
              <a:rPr lang="en-US" sz="3600" b="1" dirty="0" smtClean="0"/>
              <a:t>We need to walk in integrity toward </a:t>
            </a:r>
            <a:r>
              <a:rPr lang="en-US" sz="3600" b="1" u="sng" dirty="0"/>
              <a:t>O</a:t>
            </a:r>
            <a:r>
              <a:rPr lang="en-US" sz="3600" b="1" u="sng" dirty="0" smtClean="0"/>
              <a:t>urselves</a:t>
            </a:r>
          </a:p>
          <a:p>
            <a:pPr marL="288925" indent="0" algn="ctr">
              <a:buNone/>
            </a:pPr>
            <a:r>
              <a:rPr lang="en-US" sz="3200" i="1" dirty="0" smtClean="0"/>
              <a:t>1 Timothy 1:18-19; James 1:22</a:t>
            </a:r>
          </a:p>
          <a:p>
            <a:pPr marL="0" indent="0" algn="ctr">
              <a:buNone/>
            </a:pPr>
            <a:r>
              <a:rPr lang="en-US" sz="3600" b="1" dirty="0" smtClean="0"/>
              <a:t>We need to walk in integrity toward </a:t>
            </a:r>
            <a:r>
              <a:rPr lang="en-US" sz="3600" b="1" u="sng" dirty="0"/>
              <a:t>O</a:t>
            </a:r>
            <a:r>
              <a:rPr lang="en-US" sz="3600" b="1" u="sng" dirty="0" smtClean="0"/>
              <a:t>thers</a:t>
            </a:r>
          </a:p>
          <a:p>
            <a:pPr marL="288925" indent="0" algn="ctr">
              <a:buNone/>
            </a:pPr>
            <a:r>
              <a:rPr lang="en-US" sz="3200" i="1" dirty="0" smtClean="0"/>
              <a:t>Luke 6:31; 2 Thessalonians 4:12</a:t>
            </a:r>
          </a:p>
          <a:p>
            <a:pPr marL="0" indent="0" algn="ctr">
              <a:buNone/>
            </a:pPr>
            <a:r>
              <a:rPr lang="en-US" sz="3600" b="1" dirty="0" smtClean="0"/>
              <a:t>We need to walk in integrity toward </a:t>
            </a:r>
            <a:r>
              <a:rPr lang="en-US" sz="3600" b="1" u="sng" dirty="0" smtClean="0"/>
              <a:t>God</a:t>
            </a:r>
          </a:p>
          <a:p>
            <a:pPr marL="288925" indent="0" algn="ctr">
              <a:buNone/>
            </a:pPr>
            <a:r>
              <a:rPr lang="en-US" sz="3200" i="1" dirty="0" smtClean="0"/>
              <a:t>Hebrews 11:6; 1 John 5:3; Revelation 22:14</a:t>
            </a:r>
            <a:endParaRPr lang="en-US" sz="3200" i="1" dirty="0"/>
          </a:p>
        </p:txBody>
      </p:sp>
    </p:spTree>
    <p:extLst>
      <p:ext uri="{BB962C8B-B14F-4D97-AF65-F5344CB8AC3E}">
        <p14:creationId xmlns:p14="http://schemas.microsoft.com/office/powerpoint/2010/main" val="26581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500"/>
                                        <p:tgtEl>
                                          <p:spTgt spid="3">
                                            <p:txEl>
                                              <p:pRg st="4" end="4"/>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up)">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1.staticflickr.com/9/8022/7114464945_fa7981ab34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41" y="-1039"/>
            <a:ext cx="9472441" cy="68967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96562" y="4705350"/>
            <a:ext cx="5202047" cy="1772137"/>
          </a:xfrm>
        </p:spPr>
        <p:txBody>
          <a:bodyPr>
            <a:noAutofit/>
          </a:bodyPr>
          <a:lstStyle/>
          <a:p>
            <a:r>
              <a:rPr lang="en-US" sz="4400" dirty="0" smtClean="0">
                <a:latin typeface="Bernard MT Condensed" panose="02050806060905020404" pitchFamily="18" charset="0"/>
              </a:rPr>
              <a:t>Toward yourself,</a:t>
            </a:r>
            <a:br>
              <a:rPr lang="en-US" sz="4400" dirty="0" smtClean="0">
                <a:latin typeface="Bernard MT Condensed" panose="02050806060905020404" pitchFamily="18" charset="0"/>
              </a:rPr>
            </a:br>
            <a:r>
              <a:rPr lang="en-US" sz="4400" dirty="0" smtClean="0">
                <a:latin typeface="Bernard MT Condensed" panose="02050806060905020404" pitchFamily="18" charset="0"/>
              </a:rPr>
              <a:t>others and God?</a:t>
            </a:r>
            <a:endParaRPr lang="en-US" sz="4400" dirty="0">
              <a:latin typeface="Bernard MT Condensed" panose="02050806060905020404" pitchFamily="18" charset="0"/>
            </a:endParaRPr>
          </a:p>
        </p:txBody>
      </p:sp>
      <p:sp>
        <p:nvSpPr>
          <p:cNvPr id="3" name="Subtitle 2"/>
          <p:cNvSpPr>
            <a:spLocks noGrp="1"/>
          </p:cNvSpPr>
          <p:nvPr>
            <p:ph type="subTitle" idx="1"/>
          </p:nvPr>
        </p:nvSpPr>
        <p:spPr>
          <a:xfrm>
            <a:off x="167562" y="544707"/>
            <a:ext cx="6858000" cy="1655762"/>
          </a:xfrm>
        </p:spPr>
        <p:txBody>
          <a:bodyPr>
            <a:normAutofit/>
          </a:bodyPr>
          <a:lstStyle/>
          <a:p>
            <a:r>
              <a:rPr lang="en-US" sz="9600" dirty="0" smtClean="0">
                <a:latin typeface="Bernard MT Condensed" panose="02050806060905020404" pitchFamily="18" charset="0"/>
              </a:rPr>
              <a:t>Do you have</a:t>
            </a:r>
            <a:endParaRPr lang="en-US" sz="9600" dirty="0">
              <a:latin typeface="Bernard MT Condensed" panose="02050806060905020404" pitchFamily="18" charset="0"/>
            </a:endParaRPr>
          </a:p>
        </p:txBody>
      </p:sp>
    </p:spTree>
    <p:extLst>
      <p:ext uri="{BB962C8B-B14F-4D97-AF65-F5344CB8AC3E}">
        <p14:creationId xmlns:p14="http://schemas.microsoft.com/office/powerpoint/2010/main" val="41854337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705</Words>
  <Application>Microsoft Office PowerPoint</Application>
  <PresentationFormat>On-screen Show (4:3)</PresentationFormat>
  <Paragraphs>58</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Arimo</vt:lpstr>
      <vt:lpstr>Calibri</vt:lpstr>
      <vt:lpstr>Calibri Light</vt:lpstr>
      <vt:lpstr>Arial</vt:lpstr>
      <vt:lpstr>Bernard MT Condensed</vt:lpstr>
      <vt:lpstr>Bookman Old Style</vt:lpstr>
      <vt:lpstr>Office Theme</vt:lpstr>
      <vt:lpstr>Psalm 26:11</vt:lpstr>
      <vt:lpstr>integrity</vt:lpstr>
      <vt:lpstr>integrity</vt:lpstr>
      <vt:lpstr>integrity</vt:lpstr>
      <vt:lpstr>Toward yourself, others and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26:11</dc:title>
  <dc:creator>Stan Cox</dc:creator>
  <cp:lastModifiedBy>Stan Cox</cp:lastModifiedBy>
  <cp:revision>5</cp:revision>
  <dcterms:created xsi:type="dcterms:W3CDTF">2015-09-20T20:17:55Z</dcterms:created>
  <dcterms:modified xsi:type="dcterms:W3CDTF">2015-09-20T21:02:33Z</dcterms:modified>
</cp:coreProperties>
</file>