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5" r:id="rId1"/>
  </p:sldMasterIdLst>
  <p:notesMasterIdLst>
    <p:notesMasterId r:id="rId12"/>
  </p:notesMasterIdLst>
  <p:handoutMasterIdLst>
    <p:handoutMasterId r:id="rId13"/>
  </p:handoutMasterIdLst>
  <p:sldIdLst>
    <p:sldId id="257" r:id="rId2"/>
    <p:sldId id="256" r:id="rId3"/>
    <p:sldId id="259" r:id="rId4"/>
    <p:sldId id="258" r:id="rId5"/>
    <p:sldId id="260" r:id="rId6"/>
    <p:sldId id="267" r:id="rId7"/>
    <p:sldId id="261" r:id="rId8"/>
    <p:sldId id="268" r:id="rId9"/>
    <p:sldId id="262" r:id="rId10"/>
    <p:sldId id="266" r:id="rId11"/>
  </p:sldIdLst>
  <p:sldSz cx="9144000" cy="6858000" type="screen4x3"/>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56014" autoAdjust="0"/>
  </p:normalViewPr>
  <p:slideViewPr>
    <p:cSldViewPr>
      <p:cViewPr varScale="1">
        <p:scale>
          <a:sx n="38" d="100"/>
          <a:sy n="38" d="100"/>
        </p:scale>
        <p:origin x="1512" y="48"/>
      </p:cViewPr>
      <p:guideLst>
        <p:guide orient="horz" pos="2160"/>
        <p:guide pos="2880"/>
      </p:guideLst>
    </p:cSldViewPr>
  </p:slideViewPr>
  <p:notesTextViewPr>
    <p:cViewPr>
      <p:scale>
        <a:sx n="1" d="1"/>
        <a:sy n="1" d="1"/>
      </p:scale>
      <p:origin x="0" y="0"/>
    </p:cViewPr>
  </p:notesTextViewPr>
  <p:notesViewPr>
    <p:cSldViewPr>
      <p:cViewPr varScale="1">
        <p:scale>
          <a:sx n="53" d="100"/>
          <a:sy n="53" d="100"/>
        </p:scale>
        <p:origin x="1974"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r>
              <a:rPr lang="en-US" dirty="0" smtClean="0"/>
              <a:t>Is There Not A Cause?</a:t>
            </a:r>
            <a:endParaRPr lang="en-US" dirty="0"/>
          </a:p>
        </p:txBody>
      </p:sp>
      <p:sp>
        <p:nvSpPr>
          <p:cNvPr id="3" name="Date Placeholder 2"/>
          <p:cNvSpPr>
            <a:spLocks noGrp="1"/>
          </p:cNvSpPr>
          <p:nvPr>
            <p:ph type="dt" sz="quarter" idx="1"/>
          </p:nvPr>
        </p:nvSpPr>
        <p:spPr>
          <a:xfrm>
            <a:off x="3936768" y="0"/>
            <a:ext cx="3011699" cy="463408"/>
          </a:xfrm>
          <a:prstGeom prst="rect">
            <a:avLst/>
          </a:prstGeom>
        </p:spPr>
        <p:txBody>
          <a:bodyPr vert="horz" lIns="92492" tIns="46246" rIns="92492" bIns="46246" rtlCol="0"/>
          <a:lstStyle>
            <a:lvl1pPr algn="r">
              <a:defRPr sz="1200"/>
            </a:lvl1pPr>
          </a:lstStyle>
          <a:p>
            <a:r>
              <a:rPr lang="en-US" dirty="0" smtClean="0"/>
              <a:t>May 18, 2014 PM</a:t>
            </a:r>
            <a:endParaRPr lang="en-US" dirty="0"/>
          </a:p>
        </p:txBody>
      </p:sp>
      <p:sp>
        <p:nvSpPr>
          <p:cNvPr id="4" name="Footer Placeholder 3"/>
          <p:cNvSpPr>
            <a:spLocks noGrp="1"/>
          </p:cNvSpPr>
          <p:nvPr>
            <p:ph type="ftr" sz="quarter" idx="2"/>
          </p:nvPr>
        </p:nvSpPr>
        <p:spPr>
          <a:xfrm>
            <a:off x="0" y="8772669"/>
            <a:ext cx="3011699" cy="463407"/>
          </a:xfrm>
          <a:prstGeom prst="rect">
            <a:avLst/>
          </a:prstGeom>
        </p:spPr>
        <p:txBody>
          <a:bodyPr vert="horz" lIns="92492" tIns="46246" rIns="92492" bIns="46246" rtlCol="0" anchor="b"/>
          <a:lstStyle>
            <a:lvl1pPr algn="l">
              <a:defRPr sz="1200"/>
            </a:lvl1pPr>
          </a:lstStyle>
          <a:p>
            <a:r>
              <a:rPr lang="en-US" dirty="0" smtClean="0"/>
              <a:t>West Side church of Christ, Stan Cox</a:t>
            </a:r>
            <a:endParaRPr lang="en-US" dirty="0"/>
          </a:p>
        </p:txBody>
      </p:sp>
      <p:sp>
        <p:nvSpPr>
          <p:cNvPr id="5" name="Slide Number Placeholder 4"/>
          <p:cNvSpPr>
            <a:spLocks noGrp="1"/>
          </p:cNvSpPr>
          <p:nvPr>
            <p:ph type="sldNum" sz="quarter" idx="3"/>
          </p:nvPr>
        </p:nvSpPr>
        <p:spPr>
          <a:xfrm>
            <a:off x="3936768" y="8772669"/>
            <a:ext cx="3011699" cy="463407"/>
          </a:xfrm>
          <a:prstGeom prst="rect">
            <a:avLst/>
          </a:prstGeom>
        </p:spPr>
        <p:txBody>
          <a:bodyPr vert="horz" lIns="92492" tIns="46246" rIns="92492" bIns="46246" rtlCol="0" anchor="b"/>
          <a:lstStyle>
            <a:lvl1pPr algn="r">
              <a:defRPr sz="1200"/>
            </a:lvl1pPr>
          </a:lstStyle>
          <a:p>
            <a:fld id="{1EF58A62-6B9C-4037-8EBF-C18E178840D0}" type="slidenum">
              <a:rPr lang="en-US" smtClean="0"/>
              <a:t>‹#›</a:t>
            </a:fld>
            <a:endParaRPr lang="en-US"/>
          </a:p>
        </p:txBody>
      </p:sp>
    </p:spTree>
    <p:extLst>
      <p:ext uri="{BB962C8B-B14F-4D97-AF65-F5344CB8AC3E}">
        <p14:creationId xmlns:p14="http://schemas.microsoft.com/office/powerpoint/2010/main" val="1319051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92" tIns="46246" rIns="92492" bIns="46246" rtlCol="0"/>
          <a:lstStyle>
            <a:lvl1pPr algn="l">
              <a:defRPr sz="1200"/>
            </a:lvl1pPr>
          </a:lstStyle>
          <a:p>
            <a:endParaRPr lang="en-US"/>
          </a:p>
        </p:txBody>
      </p:sp>
      <p:sp>
        <p:nvSpPr>
          <p:cNvPr id="3" name="Date Placeholder 2"/>
          <p:cNvSpPr>
            <a:spLocks noGrp="1"/>
          </p:cNvSpPr>
          <p:nvPr>
            <p:ph type="dt" idx="1"/>
          </p:nvPr>
        </p:nvSpPr>
        <p:spPr>
          <a:xfrm>
            <a:off x="3936768" y="0"/>
            <a:ext cx="3011699" cy="461804"/>
          </a:xfrm>
          <a:prstGeom prst="rect">
            <a:avLst/>
          </a:prstGeom>
        </p:spPr>
        <p:txBody>
          <a:bodyPr vert="horz" lIns="92492" tIns="46246" rIns="92492" bIns="46246" rtlCol="0"/>
          <a:lstStyle>
            <a:lvl1pPr algn="r">
              <a:defRPr sz="1200"/>
            </a:lvl1pPr>
          </a:lstStyle>
          <a:p>
            <a:fld id="{1B6FB1FF-5C30-4C2E-B784-4D0ADBEF984C}" type="datetimeFigureOut">
              <a:rPr lang="en-US" smtClean="0"/>
              <a:t>5/18/2014</a:t>
            </a:fld>
            <a:endParaRPr lang="en-US"/>
          </a:p>
        </p:txBody>
      </p:sp>
      <p:sp>
        <p:nvSpPr>
          <p:cNvPr id="4" name="Slide Image Placeholder 3"/>
          <p:cNvSpPr>
            <a:spLocks noGrp="1" noRot="1" noChangeAspect="1"/>
          </p:cNvSpPr>
          <p:nvPr>
            <p:ph type="sldImg" idx="2"/>
          </p:nvPr>
        </p:nvSpPr>
        <p:spPr>
          <a:xfrm>
            <a:off x="1165225" y="692150"/>
            <a:ext cx="4619625" cy="3463925"/>
          </a:xfrm>
          <a:prstGeom prst="rect">
            <a:avLst/>
          </a:prstGeom>
          <a:noFill/>
          <a:ln w="12700">
            <a:solidFill>
              <a:prstClr val="black"/>
            </a:solidFill>
          </a:ln>
        </p:spPr>
        <p:txBody>
          <a:bodyPr vert="horz" lIns="92492" tIns="46246" rIns="92492" bIns="46246" rtlCol="0" anchor="ctr"/>
          <a:lstStyle/>
          <a:p>
            <a:endParaRPr lang="en-US"/>
          </a:p>
        </p:txBody>
      </p:sp>
      <p:sp>
        <p:nvSpPr>
          <p:cNvPr id="5" name="Notes Placeholder 4"/>
          <p:cNvSpPr>
            <a:spLocks noGrp="1"/>
          </p:cNvSpPr>
          <p:nvPr>
            <p:ph type="body" sz="quarter" idx="3"/>
          </p:nvPr>
        </p:nvSpPr>
        <p:spPr>
          <a:xfrm>
            <a:off x="695008" y="4387136"/>
            <a:ext cx="5560060" cy="4156234"/>
          </a:xfrm>
          <a:prstGeom prst="rect">
            <a:avLst/>
          </a:prstGeom>
        </p:spPr>
        <p:txBody>
          <a:bodyPr vert="horz" lIns="92492" tIns="46246" rIns="92492" bIns="46246"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668"/>
            <a:ext cx="3011699" cy="461804"/>
          </a:xfrm>
          <a:prstGeom prst="rect">
            <a:avLst/>
          </a:prstGeom>
        </p:spPr>
        <p:txBody>
          <a:bodyPr vert="horz" lIns="92492" tIns="46246" rIns="92492" bIns="46246" rtlCol="0" anchor="b"/>
          <a:lstStyle>
            <a:lvl1pPr algn="l">
              <a:defRPr sz="1200"/>
            </a:lvl1pPr>
          </a:lstStyle>
          <a:p>
            <a:endParaRPr lang="en-US"/>
          </a:p>
        </p:txBody>
      </p:sp>
      <p:sp>
        <p:nvSpPr>
          <p:cNvPr id="7" name="Slide Number Placeholder 6"/>
          <p:cNvSpPr>
            <a:spLocks noGrp="1"/>
          </p:cNvSpPr>
          <p:nvPr>
            <p:ph type="sldNum" sz="quarter" idx="5"/>
          </p:nvPr>
        </p:nvSpPr>
        <p:spPr>
          <a:xfrm>
            <a:off x="3936768" y="8772668"/>
            <a:ext cx="3011699" cy="461804"/>
          </a:xfrm>
          <a:prstGeom prst="rect">
            <a:avLst/>
          </a:prstGeom>
        </p:spPr>
        <p:txBody>
          <a:bodyPr vert="horz" lIns="92492" tIns="46246" rIns="92492" bIns="46246" rtlCol="0" anchor="b"/>
          <a:lstStyle>
            <a:lvl1pPr algn="r">
              <a:defRPr sz="1200"/>
            </a:lvl1pPr>
          </a:lstStyle>
          <a:p>
            <a:fld id="{866FACBC-1D7D-4820-849F-852AAEE393E2}" type="slidenum">
              <a:rPr lang="en-US" smtClean="0"/>
              <a:t>‹#›</a:t>
            </a:fld>
            <a:endParaRPr lang="en-US"/>
          </a:p>
        </p:txBody>
      </p:sp>
    </p:spTree>
    <p:extLst>
      <p:ext uri="{BB962C8B-B14F-4D97-AF65-F5344CB8AC3E}">
        <p14:creationId xmlns:p14="http://schemas.microsoft.com/office/powerpoint/2010/main" val="41837549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Preached</a:t>
            </a:r>
            <a:r>
              <a:rPr lang="en-US" baseline="0" dirty="0" smtClean="0"/>
              <a:t> at West Side on May 18, 2014 PM</a:t>
            </a:r>
          </a:p>
          <a:p>
            <a:r>
              <a:rPr lang="en-US" baseline="0" dirty="0" smtClean="0"/>
              <a:t>Print Slides 2,8,10</a:t>
            </a:r>
            <a:endParaRPr lang="en-US" dirty="0"/>
          </a:p>
        </p:txBody>
      </p:sp>
      <p:sp>
        <p:nvSpPr>
          <p:cNvPr id="4" name="Slide Number Placeholder 3"/>
          <p:cNvSpPr>
            <a:spLocks noGrp="1"/>
          </p:cNvSpPr>
          <p:nvPr>
            <p:ph type="sldNum" sz="quarter" idx="10"/>
          </p:nvPr>
        </p:nvSpPr>
        <p:spPr/>
        <p:txBody>
          <a:bodyPr/>
          <a:lstStyle/>
          <a:p>
            <a:fld id="{866FACBC-1D7D-4820-849F-852AAEE393E2}" type="slidenum">
              <a:rPr lang="en-US" smtClean="0"/>
              <a:t>1</a:t>
            </a:fld>
            <a:endParaRPr lang="en-US"/>
          </a:p>
        </p:txBody>
      </p:sp>
    </p:spTree>
    <p:extLst>
      <p:ext uri="{BB962C8B-B14F-4D97-AF65-F5344CB8AC3E}">
        <p14:creationId xmlns:p14="http://schemas.microsoft.com/office/powerpoint/2010/main" val="145411115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2000" b="1" dirty="0" smtClean="0"/>
              <a:t>If</a:t>
            </a:r>
            <a:r>
              <a:rPr lang="en-US" sz="2000" b="1" baseline="0" dirty="0" smtClean="0"/>
              <a:t> we claim to be on the Lord’s Side, we must FIGHT!</a:t>
            </a:r>
          </a:p>
          <a:p>
            <a:endParaRPr lang="en-US" sz="2000" b="1" baseline="0" dirty="0" smtClean="0"/>
          </a:p>
          <a:p>
            <a:r>
              <a:rPr lang="en-US" sz="2000" b="0" baseline="0" dirty="0" smtClean="0"/>
              <a:t>(</a:t>
            </a:r>
            <a:r>
              <a:rPr lang="en-US" sz="2000" b="1" u="sng" baseline="0" dirty="0" smtClean="0"/>
              <a:t>Matthew 12:30</a:t>
            </a:r>
            <a:r>
              <a:rPr lang="en-US" sz="2000" b="0" baseline="0" dirty="0" smtClean="0"/>
              <a:t>), “</a:t>
            </a:r>
            <a:r>
              <a:rPr lang="en-US" sz="2000" baseline="30000" dirty="0" smtClean="0"/>
              <a:t> </a:t>
            </a:r>
            <a:r>
              <a:rPr lang="en-US" sz="2000" dirty="0" smtClean="0"/>
              <a:t>He who is not with Me is against Me, and he who does not gather with Me scatters abroad.”</a:t>
            </a:r>
            <a:endParaRPr lang="en-US" sz="2000" b="0" dirty="0"/>
          </a:p>
        </p:txBody>
      </p:sp>
      <p:sp>
        <p:nvSpPr>
          <p:cNvPr id="4" name="Slide Number Placeholder 3"/>
          <p:cNvSpPr>
            <a:spLocks noGrp="1"/>
          </p:cNvSpPr>
          <p:nvPr>
            <p:ph type="sldNum" sz="quarter" idx="10"/>
          </p:nvPr>
        </p:nvSpPr>
        <p:spPr/>
        <p:txBody>
          <a:bodyPr/>
          <a:lstStyle/>
          <a:p>
            <a:fld id="{866FACBC-1D7D-4820-849F-852AAEE393E2}" type="slidenum">
              <a:rPr lang="en-US" smtClean="0"/>
              <a:t>10</a:t>
            </a:fld>
            <a:endParaRPr lang="en-US"/>
          </a:p>
        </p:txBody>
      </p:sp>
    </p:spTree>
    <p:extLst>
      <p:ext uri="{BB962C8B-B14F-4D97-AF65-F5344CB8AC3E}">
        <p14:creationId xmlns:p14="http://schemas.microsoft.com/office/powerpoint/2010/main" val="2680453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3422" indent="-173422">
              <a:buFont typeface="Arial" panose="020B0604020202020204" pitchFamily="34" charset="0"/>
              <a:buChar char="•"/>
            </a:pPr>
            <a:r>
              <a:rPr lang="en-US" sz="1400" dirty="0"/>
              <a:t>For Forty days, Goliath of the Philistines had been hurling insults, and challenging the army of the Israelites.</a:t>
            </a:r>
          </a:p>
          <a:p>
            <a:pPr marL="173422" indent="-173422">
              <a:buFont typeface="Arial" panose="020B0604020202020204" pitchFamily="34" charset="0"/>
              <a:buChar char="•"/>
            </a:pPr>
            <a:r>
              <a:rPr lang="en-US" sz="1400" dirty="0"/>
              <a:t>Saul and the rest were “dismayed, and greatly afraid” (vs. 11)</a:t>
            </a:r>
          </a:p>
          <a:p>
            <a:pPr marL="173422" indent="-173422">
              <a:buFont typeface="Arial" panose="020B0604020202020204" pitchFamily="34" charset="0"/>
              <a:buChar char="•"/>
            </a:pPr>
            <a:r>
              <a:rPr lang="en-US" sz="1400" dirty="0"/>
              <a:t>David youngest of 8.  Eldest 3 were in the army (</a:t>
            </a:r>
            <a:r>
              <a:rPr lang="en-US" sz="1400" dirty="0" err="1"/>
              <a:t>Eliab</a:t>
            </a:r>
            <a:r>
              <a:rPr lang="en-US" sz="1400" dirty="0"/>
              <a:t> was the oldest)</a:t>
            </a:r>
          </a:p>
          <a:p>
            <a:pPr marL="173422" indent="-173422">
              <a:buFont typeface="Arial" panose="020B0604020202020204" pitchFamily="34" charset="0"/>
              <a:buChar char="•"/>
            </a:pPr>
            <a:r>
              <a:rPr lang="en-US" sz="1400" dirty="0"/>
              <a:t>David came at his father’s request to bring his brothers food.  </a:t>
            </a:r>
            <a:r>
              <a:rPr lang="en-US" sz="1400" dirty="0" err="1"/>
              <a:t>Eliab</a:t>
            </a:r>
            <a:r>
              <a:rPr lang="en-US" sz="1400" dirty="0"/>
              <a:t> falsely accused him.</a:t>
            </a:r>
          </a:p>
          <a:p>
            <a:pPr marL="173422" indent="-173422">
              <a:buFont typeface="Arial" panose="020B0604020202020204" pitchFamily="34" charset="0"/>
              <a:buChar char="•"/>
            </a:pPr>
            <a:r>
              <a:rPr lang="en-US" sz="1400" b="1" dirty="0"/>
              <a:t>David was willing to engage in the battle against the Philistine.  There was a cause worthy of battle…</a:t>
            </a:r>
          </a:p>
          <a:p>
            <a:endParaRPr lang="en-US" sz="1400" dirty="0"/>
          </a:p>
          <a:p>
            <a:r>
              <a:rPr lang="en-US" sz="1400" i="1" dirty="0"/>
              <a:t>Now </a:t>
            </a:r>
            <a:r>
              <a:rPr lang="en-US" sz="1400" i="1" dirty="0" err="1"/>
              <a:t>Eliab</a:t>
            </a:r>
            <a:r>
              <a:rPr lang="en-US" sz="1400" i="1" dirty="0"/>
              <a:t> his oldest brother heard when he spoke to the men; and </a:t>
            </a:r>
            <a:r>
              <a:rPr lang="en-US" sz="1400" i="1" dirty="0" err="1"/>
              <a:t>Eliab’s</a:t>
            </a:r>
            <a:r>
              <a:rPr lang="en-US" sz="1400" i="1" dirty="0"/>
              <a:t> anger was aroused against David, and he said, “Why did you come down here? And with whom have you left those few sheep in the wilderness? I know your pride and the insolence of your heart, for you have come down to see the battle.” </a:t>
            </a:r>
            <a:r>
              <a:rPr lang="en-US" sz="1400" i="1" baseline="30000" dirty="0"/>
              <a:t>29 </a:t>
            </a:r>
            <a:r>
              <a:rPr lang="en-US" sz="1400" i="1" dirty="0"/>
              <a:t>And David said, “What have I done now? Is there not a cause?”</a:t>
            </a:r>
          </a:p>
          <a:p>
            <a:endParaRPr lang="en-US" sz="1400" dirty="0" smtClean="0"/>
          </a:p>
          <a:p>
            <a:pPr marL="173422" indent="-173422">
              <a:buFont typeface="Arial" panose="020B0604020202020204" pitchFamily="34" charset="0"/>
              <a:buChar char="•"/>
            </a:pPr>
            <a:r>
              <a:rPr lang="en-US" sz="1400" b="1" dirty="0" smtClean="0"/>
              <a:t>What about today.  Is there a</a:t>
            </a:r>
            <a:r>
              <a:rPr lang="en-US" sz="1400" b="1" baseline="0" dirty="0" smtClean="0"/>
              <a:t> reason for Christians to fight?  Any Giants out there that need slaying?</a:t>
            </a:r>
            <a:endParaRPr lang="en-US" sz="1400" b="1" dirty="0"/>
          </a:p>
        </p:txBody>
      </p:sp>
      <p:sp>
        <p:nvSpPr>
          <p:cNvPr id="4" name="Slide Number Placeholder 3"/>
          <p:cNvSpPr>
            <a:spLocks noGrp="1"/>
          </p:cNvSpPr>
          <p:nvPr>
            <p:ph type="sldNum" sz="quarter" idx="10"/>
          </p:nvPr>
        </p:nvSpPr>
        <p:spPr/>
        <p:txBody>
          <a:bodyPr/>
          <a:lstStyle/>
          <a:p>
            <a:fld id="{866FACBC-1D7D-4820-849F-852AAEE393E2}" type="slidenum">
              <a:rPr lang="en-US" smtClean="0"/>
              <a:t>2</a:t>
            </a:fld>
            <a:endParaRPr lang="en-US"/>
          </a:p>
        </p:txBody>
      </p:sp>
    </p:spTree>
    <p:extLst>
      <p:ext uri="{BB962C8B-B14F-4D97-AF65-F5344CB8AC3E}">
        <p14:creationId xmlns:p14="http://schemas.microsoft.com/office/powerpoint/2010/main" val="19475889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2000" dirty="0" smtClean="0"/>
              <a:t>We too are in</a:t>
            </a:r>
            <a:r>
              <a:rPr lang="en-US" sz="2000" baseline="0" dirty="0" smtClean="0"/>
              <a:t> an army… The Lord’s… And must be ready to fight!</a:t>
            </a:r>
            <a:endParaRPr lang="en-US" sz="2000" dirty="0"/>
          </a:p>
        </p:txBody>
      </p:sp>
      <p:sp>
        <p:nvSpPr>
          <p:cNvPr id="4" name="Slide Number Placeholder 3"/>
          <p:cNvSpPr>
            <a:spLocks noGrp="1"/>
          </p:cNvSpPr>
          <p:nvPr>
            <p:ph type="sldNum" sz="quarter" idx="10"/>
          </p:nvPr>
        </p:nvSpPr>
        <p:spPr/>
        <p:txBody>
          <a:bodyPr/>
          <a:lstStyle/>
          <a:p>
            <a:fld id="{866FACBC-1D7D-4820-849F-852AAEE393E2}" type="slidenum">
              <a:rPr lang="en-US" smtClean="0"/>
              <a:t>3</a:t>
            </a:fld>
            <a:endParaRPr lang="en-US"/>
          </a:p>
        </p:txBody>
      </p:sp>
    </p:spTree>
    <p:extLst>
      <p:ext uri="{BB962C8B-B14F-4D97-AF65-F5344CB8AC3E}">
        <p14:creationId xmlns:p14="http://schemas.microsoft.com/office/powerpoint/2010/main" val="19730935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3422" indent="-173422">
              <a:buFont typeface="Arial" panose="020B0604020202020204" pitchFamily="34" charset="0"/>
              <a:buChar char="•"/>
            </a:pPr>
            <a:r>
              <a:rPr lang="en-US" sz="2000" dirty="0" smtClean="0"/>
              <a:t>Contending for the faith is not fashionable to many these days.</a:t>
            </a:r>
          </a:p>
          <a:p>
            <a:pPr marL="173422" indent="-173422">
              <a:buFont typeface="Arial" panose="020B0604020202020204" pitchFamily="34" charset="0"/>
              <a:buChar char="•"/>
            </a:pPr>
            <a:r>
              <a:rPr lang="en-US" sz="2000" b="1" dirty="0" smtClean="0"/>
              <a:t>Too often, the false teacher gets the sympathy,</a:t>
            </a:r>
            <a:r>
              <a:rPr lang="en-US" sz="2000" b="1" baseline="0" dirty="0" smtClean="0"/>
              <a:t> respect, and encouragement rather than the one standing for truth!</a:t>
            </a:r>
          </a:p>
          <a:p>
            <a:pPr marL="635879" lvl="1" indent="-173422">
              <a:buFont typeface="Arial" panose="020B0604020202020204" pitchFamily="34" charset="0"/>
              <a:buChar char="•"/>
            </a:pPr>
            <a:r>
              <a:rPr lang="en-US" sz="2000" b="0" i="1" baseline="0" dirty="0" smtClean="0"/>
              <a:t>Note:  If the accusation against a teacher is true, there is no place for support unless he repents!</a:t>
            </a:r>
          </a:p>
          <a:p>
            <a:pPr marL="173422" indent="-173422">
              <a:buFont typeface="Arial" panose="020B0604020202020204" pitchFamily="34" charset="0"/>
              <a:buChar char="•"/>
            </a:pPr>
            <a:r>
              <a:rPr lang="en-US" sz="2000" b="1" i="0" baseline="0" dirty="0" smtClean="0"/>
              <a:t>We must be willing to fight the battle against error!</a:t>
            </a:r>
            <a:endParaRPr lang="en-US" sz="2000" b="1" i="0" dirty="0" smtClean="0"/>
          </a:p>
        </p:txBody>
      </p:sp>
      <p:sp>
        <p:nvSpPr>
          <p:cNvPr id="4" name="Slide Number Placeholder 3"/>
          <p:cNvSpPr>
            <a:spLocks noGrp="1"/>
          </p:cNvSpPr>
          <p:nvPr>
            <p:ph type="sldNum" sz="quarter" idx="10"/>
          </p:nvPr>
        </p:nvSpPr>
        <p:spPr/>
        <p:txBody>
          <a:bodyPr/>
          <a:lstStyle/>
          <a:p>
            <a:fld id="{866FACBC-1D7D-4820-849F-852AAEE393E2}" type="slidenum">
              <a:rPr lang="en-US" smtClean="0"/>
              <a:t>4</a:t>
            </a:fld>
            <a:endParaRPr lang="en-US"/>
          </a:p>
        </p:txBody>
      </p:sp>
    </p:spTree>
    <p:extLst>
      <p:ext uri="{BB962C8B-B14F-4D97-AF65-F5344CB8AC3E}">
        <p14:creationId xmlns:p14="http://schemas.microsoft.com/office/powerpoint/2010/main" val="7346825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95008" y="4387135"/>
            <a:ext cx="5560060" cy="4498101"/>
          </a:xfrm>
        </p:spPr>
        <p:txBody>
          <a:bodyPr/>
          <a:lstStyle/>
          <a:p>
            <a:pPr marL="173422" indent="-173422">
              <a:buFont typeface="Arial" panose="020B0604020202020204" pitchFamily="34" charset="0"/>
              <a:buChar char="•"/>
            </a:pPr>
            <a:r>
              <a:rPr lang="en-US" sz="1600" dirty="0" smtClean="0"/>
              <a:t>Certain men have crept</a:t>
            </a:r>
            <a:r>
              <a:rPr lang="en-US" sz="1600" baseline="0" dirty="0" smtClean="0"/>
              <a:t> in!</a:t>
            </a:r>
          </a:p>
          <a:p>
            <a:pPr marL="173422" indent="-173422">
              <a:buFont typeface="Arial" panose="020B0604020202020204" pitchFamily="34" charset="0"/>
              <a:buChar char="•"/>
            </a:pPr>
            <a:endParaRPr lang="en-US" sz="1600" baseline="0" dirty="0" smtClean="0"/>
          </a:p>
          <a:p>
            <a:pPr marL="173422" indent="-173422">
              <a:buFont typeface="Arial" panose="020B0604020202020204" pitchFamily="34" charset="0"/>
              <a:buChar char="•"/>
            </a:pPr>
            <a:r>
              <a:rPr lang="en-US" sz="1600" baseline="0" dirty="0" smtClean="0"/>
              <a:t>Consider the Apostle Paul’s reaction to false teachers in </a:t>
            </a:r>
            <a:r>
              <a:rPr lang="en-US" sz="1600" b="1" i="0" u="sng" baseline="0" dirty="0" smtClean="0"/>
              <a:t>Galatians 2:1-4</a:t>
            </a:r>
          </a:p>
          <a:p>
            <a:pPr marL="173422" indent="-173422">
              <a:buFont typeface="Arial" panose="020B0604020202020204" pitchFamily="34" charset="0"/>
              <a:buChar char="•"/>
            </a:pPr>
            <a:endParaRPr lang="en-US" sz="1600" baseline="0" dirty="0" smtClean="0"/>
          </a:p>
          <a:p>
            <a:r>
              <a:rPr lang="en-US" sz="1600" baseline="0" dirty="0" smtClean="0"/>
              <a:t>“</a:t>
            </a:r>
            <a:r>
              <a:rPr lang="en-US" sz="1600" dirty="0" smtClean="0"/>
              <a:t>Then after fourteen years I went up again to Jerusalem with Barnabas, and also took Titus with </a:t>
            </a:r>
            <a:r>
              <a:rPr lang="en-US" sz="1600" i="1" dirty="0" smtClean="0"/>
              <a:t>me.</a:t>
            </a:r>
            <a:r>
              <a:rPr lang="en-US" sz="1600" dirty="0" smtClean="0"/>
              <a:t> </a:t>
            </a:r>
            <a:r>
              <a:rPr lang="en-US" sz="1600" baseline="30000" dirty="0" smtClean="0"/>
              <a:t>2 </a:t>
            </a:r>
            <a:r>
              <a:rPr lang="en-US" sz="1600" dirty="0" smtClean="0"/>
              <a:t>And I went up by revelation, and communicated to them that gospel which I preach among the Gentiles, but privately to those who were of reputation, lest by any means I might run, or had run, in vain. </a:t>
            </a:r>
            <a:r>
              <a:rPr lang="en-US" sz="1600" baseline="30000" dirty="0" smtClean="0"/>
              <a:t>3 </a:t>
            </a:r>
            <a:r>
              <a:rPr lang="en-US" sz="1600" dirty="0" smtClean="0"/>
              <a:t>Yet not even Titus who </a:t>
            </a:r>
            <a:r>
              <a:rPr lang="en-US" sz="1600" i="1" dirty="0" smtClean="0"/>
              <a:t>was</a:t>
            </a:r>
            <a:r>
              <a:rPr lang="en-US" sz="1600" dirty="0" smtClean="0"/>
              <a:t> with me, being a Greek, was compelled to be circumcised. </a:t>
            </a:r>
            <a:r>
              <a:rPr lang="en-US" sz="1600" baseline="30000" dirty="0" smtClean="0"/>
              <a:t>4 </a:t>
            </a:r>
            <a:r>
              <a:rPr lang="en-US" sz="1600" dirty="0" smtClean="0"/>
              <a:t>And </a:t>
            </a:r>
            <a:r>
              <a:rPr lang="en-US" sz="1600" i="1" dirty="0" smtClean="0"/>
              <a:t>this occurred</a:t>
            </a:r>
            <a:r>
              <a:rPr lang="en-US" sz="1600" dirty="0" smtClean="0"/>
              <a:t> because of false brethren secretly brought in (who came in by stealth to spy out our liberty which we have in Christ Jesus, that they might bring us into bondage), </a:t>
            </a:r>
            <a:r>
              <a:rPr lang="en-US" sz="1600" baseline="30000" dirty="0" smtClean="0"/>
              <a:t>5 </a:t>
            </a:r>
            <a:r>
              <a:rPr lang="en-US" sz="1600" u="sng" dirty="0" smtClean="0"/>
              <a:t>to whom we did not yield submission even for an hour, that the truth of the gospel might continue with you</a:t>
            </a:r>
            <a:r>
              <a:rPr lang="en-US" sz="1600" dirty="0" smtClean="0"/>
              <a:t>.”</a:t>
            </a:r>
            <a:endParaRPr lang="en-US" sz="1600" dirty="0"/>
          </a:p>
        </p:txBody>
      </p:sp>
      <p:sp>
        <p:nvSpPr>
          <p:cNvPr id="4" name="Slide Number Placeholder 3"/>
          <p:cNvSpPr>
            <a:spLocks noGrp="1"/>
          </p:cNvSpPr>
          <p:nvPr>
            <p:ph type="sldNum" sz="quarter" idx="10"/>
          </p:nvPr>
        </p:nvSpPr>
        <p:spPr/>
        <p:txBody>
          <a:bodyPr/>
          <a:lstStyle/>
          <a:p>
            <a:fld id="{866FACBC-1D7D-4820-849F-852AAEE393E2}" type="slidenum">
              <a:rPr lang="en-US" smtClean="0"/>
              <a:t>5</a:t>
            </a:fld>
            <a:endParaRPr lang="en-US"/>
          </a:p>
        </p:txBody>
      </p:sp>
    </p:spTree>
    <p:extLst>
      <p:ext uri="{BB962C8B-B14F-4D97-AF65-F5344CB8AC3E}">
        <p14:creationId xmlns:p14="http://schemas.microsoft.com/office/powerpoint/2010/main" val="8345800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3422" indent="-173422">
              <a:buFont typeface="Arial" panose="020B0604020202020204" pitchFamily="34" charset="0"/>
              <a:buChar char="•"/>
            </a:pPr>
            <a:r>
              <a:rPr lang="en-US" sz="1600" b="1" dirty="0" smtClean="0"/>
              <a:t>Every day, the world defies the armies of the living God. Living amidst the enticements of the world induces some Chris­tians to retreat from the high and holy ground they have gained with Christ as their Captain.</a:t>
            </a:r>
          </a:p>
          <a:p>
            <a:pPr marL="173422" indent="-173422">
              <a:buFont typeface="Arial" panose="020B0604020202020204" pitchFamily="34" charset="0"/>
              <a:buChar char="•"/>
            </a:pPr>
            <a:endParaRPr lang="en-US" sz="1600" dirty="0" smtClean="0"/>
          </a:p>
          <a:p>
            <a:pPr marL="462458" lvl="1"/>
            <a:r>
              <a:rPr lang="en-US" sz="1600" b="1" dirty="0" smtClean="0"/>
              <a:t>(</a:t>
            </a:r>
            <a:r>
              <a:rPr lang="en-US" sz="1600" b="1" u="sng" dirty="0" smtClean="0"/>
              <a:t>Hebrews 12:1-2</a:t>
            </a:r>
            <a:r>
              <a:rPr lang="en-US" sz="1600" b="1" dirty="0" smtClean="0"/>
              <a:t>) </a:t>
            </a:r>
          </a:p>
          <a:p>
            <a:pPr marL="462458" lvl="1"/>
            <a:endParaRPr lang="en-US" sz="1600" b="1" dirty="0" smtClean="0"/>
          </a:p>
          <a:p>
            <a:pPr marL="462458" lvl="1"/>
            <a:r>
              <a:rPr lang="en-US" sz="1600" dirty="0" smtClean="0"/>
              <a:t>“Therefore we also, since we are surrounded by so great a cloud of witnesses, </a:t>
            </a:r>
            <a:r>
              <a:rPr lang="en-US" sz="1600" u="sng" dirty="0" smtClean="0"/>
              <a:t>let us lay aside every weight, and the sin which so easily ensnares </a:t>
            </a:r>
            <a:r>
              <a:rPr lang="en-US" sz="1600" i="1" u="sng" dirty="0" smtClean="0"/>
              <a:t>us</a:t>
            </a:r>
            <a:r>
              <a:rPr lang="en-US" sz="1600" i="1" dirty="0" smtClean="0"/>
              <a:t>,</a:t>
            </a:r>
            <a:r>
              <a:rPr lang="en-US" sz="1600" dirty="0" smtClean="0"/>
              <a:t> and let us run with endurance the race that is set before us, </a:t>
            </a:r>
            <a:r>
              <a:rPr lang="en-US" sz="1600" baseline="30000" dirty="0" smtClean="0"/>
              <a:t>2 </a:t>
            </a:r>
            <a:r>
              <a:rPr lang="en-US" sz="1600" dirty="0" smtClean="0"/>
              <a:t>looking unto Jesus, the author and finisher of </a:t>
            </a:r>
            <a:r>
              <a:rPr lang="en-US" sz="1600" i="1" dirty="0" smtClean="0"/>
              <a:t>our</a:t>
            </a:r>
            <a:r>
              <a:rPr lang="en-US" sz="1600" dirty="0" smtClean="0"/>
              <a:t> faith, who for the joy that was set before Him endured the cross, despising the shame, and has sat down at the right hand of the throne of God.”</a:t>
            </a:r>
            <a:endParaRPr lang="en-US" sz="1600" dirty="0"/>
          </a:p>
        </p:txBody>
      </p:sp>
      <p:sp>
        <p:nvSpPr>
          <p:cNvPr id="4" name="Slide Number Placeholder 3"/>
          <p:cNvSpPr>
            <a:spLocks noGrp="1"/>
          </p:cNvSpPr>
          <p:nvPr>
            <p:ph type="sldNum" sz="quarter" idx="10"/>
          </p:nvPr>
        </p:nvSpPr>
        <p:spPr/>
        <p:txBody>
          <a:bodyPr/>
          <a:lstStyle/>
          <a:p>
            <a:fld id="{866FACBC-1D7D-4820-849F-852AAEE393E2}" type="slidenum">
              <a:rPr lang="en-US" smtClean="0"/>
              <a:t>6</a:t>
            </a:fld>
            <a:endParaRPr lang="en-US"/>
          </a:p>
        </p:txBody>
      </p:sp>
    </p:spTree>
    <p:extLst>
      <p:ext uri="{BB962C8B-B14F-4D97-AF65-F5344CB8AC3E}">
        <p14:creationId xmlns:p14="http://schemas.microsoft.com/office/powerpoint/2010/main" val="42865591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2000" dirty="0" smtClean="0"/>
              <a:t>In the face of Worldliness:</a:t>
            </a:r>
          </a:p>
          <a:p>
            <a:pPr marL="173422" indent="-173422">
              <a:buFont typeface="Arial" panose="020B0604020202020204" pitchFamily="34" charset="0"/>
              <a:buChar char="•"/>
            </a:pPr>
            <a:r>
              <a:rPr lang="en-US" sz="2000" dirty="0" smtClean="0"/>
              <a:t>Some</a:t>
            </a:r>
            <a:r>
              <a:rPr lang="en-US" sz="2000" baseline="0" dirty="0" smtClean="0"/>
              <a:t> Christians are cowed into silence and acquiescence</a:t>
            </a:r>
          </a:p>
          <a:p>
            <a:pPr marL="173422" indent="-173422">
              <a:buFont typeface="Arial" panose="020B0604020202020204" pitchFamily="34" charset="0"/>
              <a:buChar char="•"/>
            </a:pPr>
            <a:r>
              <a:rPr lang="en-US" sz="2000" baseline="0" dirty="0" smtClean="0"/>
              <a:t>Others are overcome, and taken into the sin itself.</a:t>
            </a:r>
          </a:p>
          <a:p>
            <a:pPr marL="173422" indent="-173422">
              <a:buFont typeface="Arial" panose="020B0604020202020204" pitchFamily="34" charset="0"/>
              <a:buChar char="•"/>
            </a:pPr>
            <a:endParaRPr lang="en-US" sz="2000" baseline="0" dirty="0" smtClean="0"/>
          </a:p>
          <a:p>
            <a:pPr marL="173422" indent="-173422">
              <a:buFont typeface="Arial" panose="020B0604020202020204" pitchFamily="34" charset="0"/>
              <a:buChar char="•"/>
            </a:pPr>
            <a:r>
              <a:rPr lang="en-US" sz="2000" b="1" baseline="0" dirty="0" smtClean="0"/>
              <a:t>We Christians are to be militant, refusing to shut up, refusing to be corrupted!</a:t>
            </a:r>
            <a:endParaRPr lang="en-US" sz="2000" b="1" dirty="0"/>
          </a:p>
        </p:txBody>
      </p:sp>
      <p:sp>
        <p:nvSpPr>
          <p:cNvPr id="4" name="Slide Number Placeholder 3"/>
          <p:cNvSpPr>
            <a:spLocks noGrp="1"/>
          </p:cNvSpPr>
          <p:nvPr>
            <p:ph type="sldNum" sz="quarter" idx="10"/>
          </p:nvPr>
        </p:nvSpPr>
        <p:spPr/>
        <p:txBody>
          <a:bodyPr/>
          <a:lstStyle/>
          <a:p>
            <a:fld id="{866FACBC-1D7D-4820-849F-852AAEE393E2}" type="slidenum">
              <a:rPr lang="en-US" smtClean="0"/>
              <a:t>7</a:t>
            </a:fld>
            <a:endParaRPr lang="en-US"/>
          </a:p>
        </p:txBody>
      </p:sp>
    </p:spTree>
    <p:extLst>
      <p:ext uri="{BB962C8B-B14F-4D97-AF65-F5344CB8AC3E}">
        <p14:creationId xmlns:p14="http://schemas.microsoft.com/office/powerpoint/2010/main" val="13074345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2000" b="1" dirty="0" smtClean="0"/>
              <a:t>Infecting Chris­tians with a lethargic approach to godliness, complacency is an intimidating oppo­nent.</a:t>
            </a:r>
          </a:p>
          <a:p>
            <a:pPr marL="173422" indent="-173422">
              <a:buFont typeface="Arial" panose="020B0604020202020204" pitchFamily="34" charset="0"/>
              <a:buChar char="•"/>
            </a:pPr>
            <a:r>
              <a:rPr lang="en-US" sz="2000" dirty="0" smtClean="0"/>
              <a:t>Compla­cency leads to neglect, procrastination, toleration and compromise with sin. </a:t>
            </a:r>
          </a:p>
          <a:p>
            <a:pPr marL="173422" indent="-173422">
              <a:buFont typeface="Arial" panose="020B0604020202020204" pitchFamily="34" charset="0"/>
              <a:buChar char="•"/>
            </a:pPr>
            <a:r>
              <a:rPr lang="en-US" sz="2000" dirty="0" smtClean="0"/>
              <a:t>Complacency prevents the lost from becoming Christians. </a:t>
            </a:r>
          </a:p>
          <a:p>
            <a:pPr marL="173422" indent="-173422">
              <a:buFont typeface="Arial" panose="020B0604020202020204" pitchFamily="34" charset="0"/>
              <a:buChar char="•"/>
            </a:pPr>
            <a:r>
              <a:rPr lang="en-US" sz="2000" dirty="0" smtClean="0"/>
              <a:t>It causes the strong to grow weak and the weak to grow weaker.</a:t>
            </a:r>
          </a:p>
          <a:p>
            <a:pPr marL="173422" indent="-173422">
              <a:buFont typeface="Arial" panose="020B0604020202020204" pitchFamily="34" charset="0"/>
              <a:buChar char="•"/>
            </a:pPr>
            <a:endParaRPr lang="en-US" sz="2000" dirty="0" smtClean="0"/>
          </a:p>
          <a:p>
            <a:r>
              <a:rPr lang="en-US" sz="2000" b="1" dirty="0" smtClean="0"/>
              <a:t>Hebrews</a:t>
            </a:r>
            <a:r>
              <a:rPr lang="en-US" sz="2000" b="1" baseline="0" dirty="0" smtClean="0"/>
              <a:t> 5:9 – 6:6 (READ from New Testament)</a:t>
            </a:r>
          </a:p>
          <a:p>
            <a:pPr marL="173422" indent="-173422">
              <a:buFont typeface="Arial" panose="020B0604020202020204" pitchFamily="34" charset="0"/>
              <a:buChar char="•"/>
            </a:pPr>
            <a:r>
              <a:rPr lang="en-US" sz="2000" i="1" dirty="0" smtClean="0"/>
              <a:t>“dull of hearing” </a:t>
            </a:r>
            <a:r>
              <a:rPr lang="en-US" sz="2000" dirty="0" smtClean="0"/>
              <a:t>vs. 5:11</a:t>
            </a:r>
          </a:p>
          <a:p>
            <a:pPr marL="173422" indent="-173422">
              <a:buFont typeface="Arial" panose="020B0604020202020204" pitchFamily="34" charset="0"/>
              <a:buChar char="•"/>
            </a:pPr>
            <a:r>
              <a:rPr lang="en-US" sz="2000" dirty="0" smtClean="0"/>
              <a:t>Apostasy</a:t>
            </a:r>
            <a:r>
              <a:rPr lang="en-US" sz="2000" baseline="0" dirty="0" smtClean="0"/>
              <a:t> (6:4-6)</a:t>
            </a:r>
            <a:endParaRPr lang="en-US" sz="2000" dirty="0"/>
          </a:p>
        </p:txBody>
      </p:sp>
      <p:sp>
        <p:nvSpPr>
          <p:cNvPr id="4" name="Slide Number Placeholder 3"/>
          <p:cNvSpPr>
            <a:spLocks noGrp="1"/>
          </p:cNvSpPr>
          <p:nvPr>
            <p:ph type="sldNum" sz="quarter" idx="10"/>
          </p:nvPr>
        </p:nvSpPr>
        <p:spPr/>
        <p:txBody>
          <a:bodyPr/>
          <a:lstStyle/>
          <a:p>
            <a:fld id="{866FACBC-1D7D-4820-849F-852AAEE393E2}" type="slidenum">
              <a:rPr lang="en-US" smtClean="0"/>
              <a:t>8</a:t>
            </a:fld>
            <a:endParaRPr lang="en-US"/>
          </a:p>
        </p:txBody>
      </p:sp>
    </p:spTree>
    <p:extLst>
      <p:ext uri="{BB962C8B-B14F-4D97-AF65-F5344CB8AC3E}">
        <p14:creationId xmlns:p14="http://schemas.microsoft.com/office/powerpoint/2010/main" val="35469951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2000" dirty="0" smtClean="0"/>
              <a:t>(Galatians</a:t>
            </a:r>
            <a:r>
              <a:rPr lang="en-US" sz="2000" baseline="0" dirty="0" smtClean="0"/>
              <a:t> 6:8-10), “</a:t>
            </a:r>
            <a:r>
              <a:rPr lang="en-US" sz="2000" dirty="0" smtClean="0"/>
              <a:t>For he who sows to his flesh will of the flesh reap corruption, but he who sows to the Spirit will of the Spirit reap everlasting life. </a:t>
            </a:r>
            <a:r>
              <a:rPr lang="en-US" sz="2000" baseline="30000" dirty="0" smtClean="0"/>
              <a:t>9 </a:t>
            </a:r>
            <a:r>
              <a:rPr lang="en-US" sz="2000" u="sng" dirty="0" smtClean="0"/>
              <a:t>And let us not grow weary while doing good, for in due season we shall reap if we do not lose heart</a:t>
            </a:r>
            <a:r>
              <a:rPr lang="en-US" sz="2000" u="none" dirty="0" smtClean="0"/>
              <a:t>. </a:t>
            </a:r>
            <a:r>
              <a:rPr lang="en-US" sz="2000" baseline="30000" dirty="0" smtClean="0"/>
              <a:t>10 </a:t>
            </a:r>
            <a:r>
              <a:rPr lang="en-US" sz="2000" dirty="0" smtClean="0"/>
              <a:t>Therefore, as we have opportunity, let us do good to all, especially to those who are of the household of faith.</a:t>
            </a:r>
            <a:endParaRPr lang="en-US" sz="2000" dirty="0"/>
          </a:p>
        </p:txBody>
      </p:sp>
      <p:sp>
        <p:nvSpPr>
          <p:cNvPr id="4" name="Slide Number Placeholder 3"/>
          <p:cNvSpPr>
            <a:spLocks noGrp="1"/>
          </p:cNvSpPr>
          <p:nvPr>
            <p:ph type="sldNum" sz="quarter" idx="10"/>
          </p:nvPr>
        </p:nvSpPr>
        <p:spPr/>
        <p:txBody>
          <a:bodyPr/>
          <a:lstStyle/>
          <a:p>
            <a:fld id="{866FACBC-1D7D-4820-849F-852AAEE393E2}" type="slidenum">
              <a:rPr lang="en-US" smtClean="0"/>
              <a:t>9</a:t>
            </a:fld>
            <a:endParaRPr lang="en-US"/>
          </a:p>
        </p:txBody>
      </p:sp>
    </p:spTree>
    <p:extLst>
      <p:ext uri="{BB962C8B-B14F-4D97-AF65-F5344CB8AC3E}">
        <p14:creationId xmlns:p14="http://schemas.microsoft.com/office/powerpoint/2010/main" val="27015022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2FE7D661-1836-44F7-8FAF-35E8F866ECD3}" type="datetime1">
              <a:rPr lang="en-US" smtClean="0"/>
              <a:pPr/>
              <a:t>5/18/2014</a:t>
            </a:fld>
            <a:endParaRPr lang="en-US"/>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CE8079A4-7AA8-4A4F-87E2-7781EC5097DD}" type="slidenum">
              <a:rPr lang="en-US" smtClean="0"/>
              <a:pPr/>
              <a:t>‹#›</a:t>
            </a:fld>
            <a:endParaRPr lang="en-US"/>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FF71CE-B899-4B2B-848D-9F12F0C901B6}" type="datetimeFigureOut">
              <a:rPr lang="en-US" smtClean="0"/>
              <a:t>5/18/2014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97606D-E5C4-4C2F-8241-EC2663EF1CD4}" type="slidenum">
              <a:rPr lang="en-US" smtClean="0"/>
              <a:t>‹#›</a:t>
            </a:fld>
            <a:endParaRPr lang="en-US"/>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2CF1CA-F464-4B29-B867-EAF8A9B936E3}" type="datetime1">
              <a:rPr lang="en-US" smtClean="0"/>
              <a:pPr/>
              <a:t>5/18/2014</a:t>
            </a:fld>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8079A4-7AA8-4A4F-87E2-7781EC5097DD}" type="slidenum">
              <a:rPr lang="en-US" smtClean="0"/>
              <a:pPr/>
              <a:t>‹#›</a:t>
            </a:fld>
            <a:endParaRPr lang="en-US"/>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E6B357-51B9-47D2-A71D-0D06CB03185D}" type="datetime1">
              <a:rPr lang="en-US" smtClean="0"/>
              <a:pPr/>
              <a:t>5/18/2014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8079A4-7AA8-4A4F-87E2-7781EC5097DD}" type="slidenum">
              <a:rPr lang="en-US" smtClean="0"/>
              <a:pPr/>
              <a:t>‹#›</a:t>
            </a:fld>
            <a:endParaRPr lang="en-US"/>
          </a:p>
        </p:txBody>
      </p:sp>
      <p:sp>
        <p:nvSpPr>
          <p:cNvPr id="11" name="Title 10"/>
          <p:cNvSpPr>
            <a:spLocks noGrp="1"/>
          </p:cNvSpPr>
          <p:nvPr>
            <p:ph type="title"/>
          </p:nvPr>
        </p:nvSpPr>
        <p:spPr/>
        <p:txBody>
          <a:bodyPr/>
          <a:lstStyle/>
          <a:p>
            <a:r>
              <a:rPr lang="en-US" smtClean="0"/>
              <a:t>Click to edit Master title style</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58CB827-F132-4DF6-9FB9-4035A4C798EF}" type="datetime1">
              <a:rPr lang="en-US" smtClean="0"/>
              <a:pPr/>
              <a:t>5/18/2014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8079A4-7AA8-4A4F-87E2-7781EC5097DD}"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A92A601-7D32-4ED7-AD1A-974B6DDBDCDC}" type="datetime1">
              <a:rPr lang="en-US" smtClean="0"/>
              <a:pPr/>
              <a:t>5/18/2014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8079A4-7AA8-4A4F-87E2-7781EC5097DD}" type="slidenum">
              <a:rPr lang="en-US" smtClean="0"/>
              <a:pPr/>
              <a:t>‹#›</a:t>
            </a:fld>
            <a:endParaRPr lang="en-US"/>
          </a:p>
        </p:txBody>
      </p:sp>
      <p:sp>
        <p:nvSpPr>
          <p:cNvPr id="12" name="Title 1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3A17B41-4A0C-4639-A132-E5C8F99A4BE8}" type="datetime1">
              <a:rPr lang="en-US" smtClean="0"/>
              <a:pPr/>
              <a:t>5/18/2014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E8079A4-7AA8-4A4F-87E2-7781EC5097DD}" type="slidenum">
              <a:rPr lang="en-US" smtClean="0"/>
              <a:pPr/>
              <a:t>‹#›</a:t>
            </a:fld>
            <a:endParaRPr lang="en-US"/>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E9967FD-6084-4075-993E-77EC8038773F}" type="datetime1">
              <a:rPr lang="en-US" smtClean="0"/>
              <a:pPr/>
              <a:t>5/18/2014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E8079A4-7AA8-4A4F-87E2-7781EC5097DD}" type="slidenum">
              <a:rPr lang="en-US" smtClean="0"/>
              <a:pPr/>
              <a:t>‹#›</a:t>
            </a:fld>
            <a:endParaRPr lang="en-US"/>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988B47-74BA-4873-ADAE-EB0120124E83}" type="datetime1">
              <a:rPr lang="en-US" smtClean="0"/>
              <a:pPr/>
              <a:t>5/18/2014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E8079A4-7AA8-4A4F-87E2-7781EC5097D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en-US" smtClean="0"/>
              <a:t>Click to edit Master title style</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3CF52C1-9A39-494C-9977-BBEFAB872C1F}" type="datetime1">
              <a:rPr lang="en-US" smtClean="0"/>
              <a:pPr/>
              <a:t>5/18/2014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8079A4-7AA8-4A4F-87E2-7781EC5097D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en-US" smtClean="0"/>
              <a:t>Click to edit Master title style</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1EACE2-EA00-4376-9A66-47ABB8B02CF5}" type="datetime1">
              <a:rPr lang="en-US" smtClean="0"/>
              <a:pPr/>
              <a:t>5/18/2014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8079A4-7AA8-4A4F-87E2-7781EC5097D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DA47DADC-55EA-4839-91C8-5BCC0EC06F5C}" type="datetime1">
              <a:rPr lang="en-US" smtClean="0"/>
              <a:pPr/>
              <a:t>5/18/2014</a:t>
            </a:fld>
            <a:endParaRPr lang="en-US" dirty="0"/>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dirty="0"/>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CE8079A4-7AA8-4A4F-87E2-7781EC5097D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66" r:id="rId1"/>
    <p:sldLayoutId id="2147483867" r:id="rId2"/>
    <p:sldLayoutId id="2147483868" r:id="rId3"/>
    <p:sldLayoutId id="2147483869" r:id="rId4"/>
    <p:sldLayoutId id="2147483870" r:id="rId5"/>
    <p:sldLayoutId id="2147483871" r:id="rId6"/>
    <p:sldLayoutId id="2147483872" r:id="rId7"/>
    <p:sldLayoutId id="2147483873" r:id="rId8"/>
    <p:sldLayoutId id="2147483874" r:id="rId9"/>
    <p:sldLayoutId id="2147483875" r:id="rId10"/>
    <p:sldLayoutId id="2147483876" r:id="rId11"/>
  </p:sldLayoutIdLst>
  <p:hf hdr="0"/>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983554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1387737"/>
            <a:ext cx="7162800" cy="1731982"/>
          </a:xfrm>
        </p:spPr>
        <p:txBody>
          <a:bodyPr/>
          <a:lstStyle/>
          <a:p>
            <a:r>
              <a:rPr lang="en-US" dirty="0" smtClean="0"/>
              <a:t>Conclusion</a:t>
            </a:r>
            <a:endParaRPr lang="en-US" dirty="0"/>
          </a:p>
        </p:txBody>
      </p:sp>
      <p:sp>
        <p:nvSpPr>
          <p:cNvPr id="3" name="Subtitle 2"/>
          <p:cNvSpPr>
            <a:spLocks noGrp="1"/>
          </p:cNvSpPr>
          <p:nvPr>
            <p:ph type="subTitle" idx="1"/>
          </p:nvPr>
        </p:nvSpPr>
        <p:spPr>
          <a:xfrm>
            <a:off x="990600" y="3767862"/>
            <a:ext cx="7162800" cy="2404338"/>
          </a:xfrm>
        </p:spPr>
        <p:txBody>
          <a:bodyPr>
            <a:normAutofit/>
          </a:bodyPr>
          <a:lstStyle/>
          <a:p>
            <a:r>
              <a:rPr lang="en-US" sz="3600" dirty="0" smtClean="0"/>
              <a:t>David knew the urgency of defeating Goliath.</a:t>
            </a:r>
          </a:p>
          <a:p>
            <a:r>
              <a:rPr lang="en-US" sz="3600" b="1" dirty="0" smtClean="0"/>
              <a:t>May we recognize the need to battle the enemies of our Faith! </a:t>
            </a:r>
            <a:endParaRPr lang="en-US" sz="3600" b="1" dirty="0"/>
          </a:p>
        </p:txBody>
      </p:sp>
    </p:spTree>
    <p:extLst>
      <p:ext uri="{BB962C8B-B14F-4D97-AF65-F5344CB8AC3E}">
        <p14:creationId xmlns:p14="http://schemas.microsoft.com/office/powerpoint/2010/main" val="155431541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1387737"/>
            <a:ext cx="7162800" cy="1731982"/>
          </a:xfrm>
        </p:spPr>
        <p:txBody>
          <a:bodyPr/>
          <a:lstStyle/>
          <a:p>
            <a:r>
              <a:rPr lang="en-US" dirty="0" smtClean="0"/>
              <a:t>Is There Not A Cause?</a:t>
            </a:r>
            <a:endParaRPr lang="en-US" dirty="0"/>
          </a:p>
        </p:txBody>
      </p:sp>
      <p:sp>
        <p:nvSpPr>
          <p:cNvPr id="3" name="Subtitle 2"/>
          <p:cNvSpPr>
            <a:spLocks noGrp="1"/>
          </p:cNvSpPr>
          <p:nvPr>
            <p:ph type="subTitle" idx="1"/>
          </p:nvPr>
        </p:nvSpPr>
        <p:spPr/>
        <p:txBody>
          <a:bodyPr>
            <a:normAutofit/>
          </a:bodyPr>
          <a:lstStyle/>
          <a:p>
            <a:r>
              <a:rPr lang="en-US" sz="3600" dirty="0" smtClean="0"/>
              <a:t>1 Samuel 17:29</a:t>
            </a:r>
            <a:endParaRPr lang="en-US" sz="3600" dirty="0"/>
          </a:p>
        </p:txBody>
      </p:sp>
    </p:spTree>
    <p:extLst>
      <p:ext uri="{BB962C8B-B14F-4D97-AF65-F5344CB8AC3E}">
        <p14:creationId xmlns:p14="http://schemas.microsoft.com/office/powerpoint/2010/main" val="42686704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381000" y="570156"/>
            <a:ext cx="6019799" cy="1054250"/>
          </a:xfrm>
        </p:spPr>
        <p:txBody>
          <a:bodyPr/>
          <a:lstStyle/>
          <a:p>
            <a:pPr algn="l"/>
            <a:r>
              <a:rPr lang="en-US" dirty="0" smtClean="0">
                <a:solidFill>
                  <a:schemeClr val="tx2">
                    <a:lumMod val="50000"/>
                  </a:schemeClr>
                </a:solidFill>
              </a:rPr>
              <a:t>Ephesians 6:10-13</a:t>
            </a:r>
            <a:endParaRPr lang="en-US" dirty="0">
              <a:solidFill>
                <a:schemeClr val="tx2">
                  <a:lumMod val="50000"/>
                </a:schemeClr>
              </a:solidFill>
            </a:endParaRPr>
          </a:p>
        </p:txBody>
      </p:sp>
      <p:sp>
        <p:nvSpPr>
          <p:cNvPr id="14" name="Content Placeholder 13"/>
          <p:cNvSpPr>
            <a:spLocks noGrp="1"/>
          </p:cNvSpPr>
          <p:nvPr>
            <p:ph idx="1"/>
          </p:nvPr>
        </p:nvSpPr>
        <p:spPr>
          <a:xfrm>
            <a:off x="381000" y="2248347"/>
            <a:ext cx="8391863" cy="4228653"/>
          </a:xfrm>
        </p:spPr>
        <p:txBody>
          <a:bodyPr>
            <a:normAutofit fontScale="92500" lnSpcReduction="10000"/>
          </a:bodyPr>
          <a:lstStyle/>
          <a:p>
            <a:pPr marL="0" indent="347663">
              <a:buNone/>
            </a:pPr>
            <a:r>
              <a:rPr lang="en-US" sz="3200" dirty="0">
                <a:latin typeface="Calibri" panose="020F0502020204030204" pitchFamily="34" charset="0"/>
              </a:rPr>
              <a:t>Finally, my brethren, be strong in the Lord and in the power of His might. </a:t>
            </a:r>
            <a:r>
              <a:rPr lang="en-US" sz="3200" baseline="30000" dirty="0">
                <a:latin typeface="Calibri" panose="020F0502020204030204" pitchFamily="34" charset="0"/>
              </a:rPr>
              <a:t>11</a:t>
            </a:r>
            <a:r>
              <a:rPr lang="en-US" sz="3200" dirty="0">
                <a:latin typeface="Calibri" panose="020F0502020204030204" pitchFamily="34" charset="0"/>
              </a:rPr>
              <a:t> Put on the whole armor of God, that you may be able to stand against the wiles of the devil. </a:t>
            </a:r>
            <a:r>
              <a:rPr lang="en-US" sz="3200" baseline="30000" dirty="0">
                <a:latin typeface="Calibri" panose="020F0502020204030204" pitchFamily="34" charset="0"/>
              </a:rPr>
              <a:t>12</a:t>
            </a:r>
            <a:r>
              <a:rPr lang="en-US" sz="3200" dirty="0">
                <a:latin typeface="Calibri" panose="020F0502020204030204" pitchFamily="34" charset="0"/>
              </a:rPr>
              <a:t> For we do not wrestle against flesh and blood, but against principalities, against powers, against the rulers of the darkness of this age,[c] against spiritual hosts of wickedness in the heavenly places. </a:t>
            </a:r>
            <a:r>
              <a:rPr lang="en-US" sz="3200" baseline="30000" dirty="0">
                <a:latin typeface="Calibri" panose="020F0502020204030204" pitchFamily="34" charset="0"/>
              </a:rPr>
              <a:t>13</a:t>
            </a:r>
            <a:r>
              <a:rPr lang="en-US" sz="3200" dirty="0">
                <a:latin typeface="Calibri" panose="020F0502020204030204" pitchFamily="34" charset="0"/>
              </a:rPr>
              <a:t> Therefore take up the whole armor of God, that you may be able to withstand in the evil day, and having done all, to stand.</a:t>
            </a:r>
          </a:p>
        </p:txBody>
      </p:sp>
      <p:pic>
        <p:nvPicPr>
          <p:cNvPr id="16" name="Content Placeholder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15464" y="257378"/>
            <a:ext cx="2057400" cy="1367028"/>
          </a:xfrm>
          <a:prstGeom prst="rect">
            <a:avLst/>
          </a:prstGeom>
          <a:ln w="25400">
            <a:solidFill>
              <a:schemeClr val="accent1"/>
            </a:solidFill>
          </a:ln>
        </p:spPr>
      </p:pic>
    </p:spTree>
    <p:extLst>
      <p:ext uri="{BB962C8B-B14F-4D97-AF65-F5344CB8AC3E}">
        <p14:creationId xmlns:p14="http://schemas.microsoft.com/office/powerpoint/2010/main" val="27985579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55833" y="2438400"/>
            <a:ext cx="7756262" cy="3886200"/>
          </a:xfrm>
        </p:spPr>
        <p:txBody>
          <a:bodyPr>
            <a:normAutofit/>
          </a:bodyPr>
          <a:lstStyle/>
          <a:p>
            <a:pPr marL="696913" indent="-696913"/>
            <a:r>
              <a:rPr lang="en-US" sz="3600" b="1" dirty="0" smtClean="0"/>
              <a:t>The Giant of False Doctrine</a:t>
            </a:r>
          </a:p>
          <a:p>
            <a:pPr marL="914400" lvl="1" indent="0">
              <a:buNone/>
            </a:pPr>
            <a:r>
              <a:rPr lang="en-US" sz="3200" dirty="0" smtClean="0">
                <a:latin typeface="Calibri" panose="020F0502020204030204" pitchFamily="34" charset="0"/>
              </a:rPr>
              <a:t>Jude 3-4; Galatians 2:1-4 READ</a:t>
            </a:r>
          </a:p>
        </p:txBody>
      </p:sp>
      <p:sp>
        <p:nvSpPr>
          <p:cNvPr id="6" name="Title 5"/>
          <p:cNvSpPr>
            <a:spLocks noGrp="1"/>
          </p:cNvSpPr>
          <p:nvPr>
            <p:ph type="title"/>
          </p:nvPr>
        </p:nvSpPr>
        <p:spPr>
          <a:xfrm>
            <a:off x="655832" y="533400"/>
            <a:ext cx="7756263" cy="1054250"/>
          </a:xfrm>
        </p:spPr>
        <p:txBody>
          <a:bodyPr/>
          <a:lstStyle/>
          <a:p>
            <a:r>
              <a:rPr lang="en-US" dirty="0" smtClean="0">
                <a:solidFill>
                  <a:schemeClr val="tx2">
                    <a:lumMod val="50000"/>
                  </a:schemeClr>
                </a:solidFill>
              </a:rPr>
              <a:t>Is There Not A Cause?</a:t>
            </a:r>
            <a:endParaRPr lang="en-US" dirty="0">
              <a:solidFill>
                <a:schemeClr val="tx2">
                  <a:lumMod val="50000"/>
                </a:schemeClr>
              </a:solidFill>
            </a:endParaRPr>
          </a:p>
        </p:txBody>
      </p:sp>
    </p:spTree>
    <p:extLst>
      <p:ext uri="{BB962C8B-B14F-4D97-AF65-F5344CB8AC3E}">
        <p14:creationId xmlns:p14="http://schemas.microsoft.com/office/powerpoint/2010/main" val="10099260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8490" y="570156"/>
            <a:ext cx="5712309" cy="1054250"/>
          </a:xfrm>
        </p:spPr>
        <p:txBody>
          <a:bodyPr/>
          <a:lstStyle/>
          <a:p>
            <a:pPr algn="l"/>
            <a:r>
              <a:rPr lang="en-US" dirty="0" smtClean="0">
                <a:solidFill>
                  <a:schemeClr val="tx2">
                    <a:lumMod val="50000"/>
                  </a:schemeClr>
                </a:solidFill>
              </a:rPr>
              <a:t>Jude 3-4</a:t>
            </a:r>
            <a:endParaRPr lang="en-US" dirty="0">
              <a:solidFill>
                <a:schemeClr val="tx2">
                  <a:lumMod val="50000"/>
                </a:schemeClr>
              </a:solidFill>
            </a:endParaRPr>
          </a:p>
        </p:txBody>
      </p:sp>
      <p:sp>
        <p:nvSpPr>
          <p:cNvPr id="14" name="Content Placeholder 13"/>
          <p:cNvSpPr>
            <a:spLocks noGrp="1"/>
          </p:cNvSpPr>
          <p:nvPr>
            <p:ph idx="1"/>
          </p:nvPr>
        </p:nvSpPr>
        <p:spPr>
          <a:xfrm>
            <a:off x="381000" y="2248347"/>
            <a:ext cx="8391864" cy="4152453"/>
          </a:xfrm>
        </p:spPr>
        <p:txBody>
          <a:bodyPr>
            <a:normAutofit fontScale="92500" lnSpcReduction="10000"/>
          </a:bodyPr>
          <a:lstStyle/>
          <a:p>
            <a:pPr marL="0" indent="347663">
              <a:buNone/>
            </a:pPr>
            <a:r>
              <a:rPr lang="en-US" sz="3200" dirty="0">
                <a:latin typeface="Calibri" panose="020F0502020204030204" pitchFamily="34" charset="0"/>
              </a:rPr>
              <a:t>Beloved, while I was very diligent to write to you concerning our common salvation, I found it necessary to write to you exhorting you to contend earnestly for the faith which was once for all delivered to the saints. </a:t>
            </a:r>
            <a:r>
              <a:rPr lang="en-US" sz="3200" baseline="30000" dirty="0">
                <a:latin typeface="Calibri" panose="020F0502020204030204" pitchFamily="34" charset="0"/>
              </a:rPr>
              <a:t>4</a:t>
            </a:r>
            <a:r>
              <a:rPr lang="en-US" sz="3200" dirty="0">
                <a:latin typeface="Calibri" panose="020F0502020204030204" pitchFamily="34" charset="0"/>
              </a:rPr>
              <a:t> For certain men have crept in unnoticed, who long ago were marked out for this condemnation, ungodly men, who turn the grace of our God into lewdness and deny the only Lord </a:t>
            </a:r>
            <a:r>
              <a:rPr lang="en-US" sz="3200" dirty="0" smtClean="0">
                <a:latin typeface="Calibri" panose="020F0502020204030204" pitchFamily="34" charset="0"/>
              </a:rPr>
              <a:t>God and </a:t>
            </a:r>
            <a:r>
              <a:rPr lang="en-US" sz="3200" dirty="0">
                <a:latin typeface="Calibri" panose="020F0502020204030204" pitchFamily="34" charset="0"/>
              </a:rPr>
              <a:t>our Lord Jesus Christ.</a:t>
            </a:r>
          </a:p>
        </p:txBody>
      </p:sp>
      <p:pic>
        <p:nvPicPr>
          <p:cNvPr id="16" name="Content Placeholder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15464" y="257378"/>
            <a:ext cx="2057400" cy="1367028"/>
          </a:xfrm>
          <a:prstGeom prst="rect">
            <a:avLst/>
          </a:prstGeom>
          <a:ln w="25400">
            <a:solidFill>
              <a:schemeClr val="accent1"/>
            </a:solidFill>
          </a:ln>
        </p:spPr>
      </p:pic>
    </p:spTree>
    <p:extLst>
      <p:ext uri="{BB962C8B-B14F-4D97-AF65-F5344CB8AC3E}">
        <p14:creationId xmlns:p14="http://schemas.microsoft.com/office/powerpoint/2010/main" val="41372054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55833" y="2438400"/>
            <a:ext cx="7756262" cy="3886200"/>
          </a:xfrm>
        </p:spPr>
        <p:txBody>
          <a:bodyPr>
            <a:normAutofit/>
          </a:bodyPr>
          <a:lstStyle/>
          <a:p>
            <a:pPr marL="696913" indent="-696913"/>
            <a:r>
              <a:rPr lang="en-US" sz="3600" b="1" dirty="0" smtClean="0"/>
              <a:t>The Giant of False Doctrine</a:t>
            </a:r>
          </a:p>
          <a:p>
            <a:pPr marL="914400" lvl="1" indent="0">
              <a:buNone/>
            </a:pPr>
            <a:r>
              <a:rPr lang="en-US" sz="3200" dirty="0" smtClean="0">
                <a:latin typeface="Calibri" panose="020F0502020204030204" pitchFamily="34" charset="0"/>
              </a:rPr>
              <a:t>Jude 3-4; Galatians 2:1-4 READ</a:t>
            </a:r>
          </a:p>
          <a:p>
            <a:pPr marL="696913" indent="-696913"/>
            <a:r>
              <a:rPr lang="en-US" sz="3600" b="1" dirty="0" smtClean="0"/>
              <a:t>The Giant of Worldliness</a:t>
            </a:r>
          </a:p>
          <a:p>
            <a:pPr marL="914400" lvl="1" indent="0">
              <a:buNone/>
            </a:pPr>
            <a:r>
              <a:rPr lang="en-US" sz="3200" dirty="0" smtClean="0">
                <a:latin typeface="Calibri" panose="020F0502020204030204" pitchFamily="34" charset="0"/>
              </a:rPr>
              <a:t>Hebrews 12:1-2 READ; 1 Peter 2:11-12</a:t>
            </a:r>
          </a:p>
        </p:txBody>
      </p:sp>
      <p:sp>
        <p:nvSpPr>
          <p:cNvPr id="6" name="Title 5"/>
          <p:cNvSpPr>
            <a:spLocks noGrp="1"/>
          </p:cNvSpPr>
          <p:nvPr>
            <p:ph type="title"/>
          </p:nvPr>
        </p:nvSpPr>
        <p:spPr>
          <a:xfrm>
            <a:off x="655832" y="533400"/>
            <a:ext cx="7756263" cy="1054250"/>
          </a:xfrm>
        </p:spPr>
        <p:txBody>
          <a:bodyPr/>
          <a:lstStyle/>
          <a:p>
            <a:r>
              <a:rPr lang="en-US" dirty="0" smtClean="0">
                <a:solidFill>
                  <a:schemeClr val="tx2">
                    <a:lumMod val="50000"/>
                  </a:schemeClr>
                </a:solidFill>
              </a:rPr>
              <a:t>Is There Not A Cause?</a:t>
            </a:r>
            <a:endParaRPr lang="en-US" dirty="0">
              <a:solidFill>
                <a:schemeClr val="tx2">
                  <a:lumMod val="50000"/>
                </a:schemeClr>
              </a:solidFill>
            </a:endParaRPr>
          </a:p>
        </p:txBody>
      </p:sp>
    </p:spTree>
    <p:extLst>
      <p:ext uri="{BB962C8B-B14F-4D97-AF65-F5344CB8AC3E}">
        <p14:creationId xmlns:p14="http://schemas.microsoft.com/office/powerpoint/2010/main" val="39123561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8490" y="570156"/>
            <a:ext cx="5712309" cy="1054250"/>
          </a:xfrm>
        </p:spPr>
        <p:txBody>
          <a:bodyPr/>
          <a:lstStyle/>
          <a:p>
            <a:pPr algn="l"/>
            <a:r>
              <a:rPr lang="en-US" dirty="0" smtClean="0">
                <a:solidFill>
                  <a:schemeClr val="tx2">
                    <a:lumMod val="50000"/>
                  </a:schemeClr>
                </a:solidFill>
              </a:rPr>
              <a:t>1 Peter 2:11-12</a:t>
            </a:r>
            <a:endParaRPr lang="en-US" dirty="0">
              <a:solidFill>
                <a:schemeClr val="tx2">
                  <a:lumMod val="50000"/>
                </a:schemeClr>
              </a:solidFill>
            </a:endParaRPr>
          </a:p>
        </p:txBody>
      </p:sp>
      <p:sp>
        <p:nvSpPr>
          <p:cNvPr id="14" name="Content Placeholder 13"/>
          <p:cNvSpPr>
            <a:spLocks noGrp="1"/>
          </p:cNvSpPr>
          <p:nvPr>
            <p:ph idx="1"/>
          </p:nvPr>
        </p:nvSpPr>
        <p:spPr/>
        <p:txBody>
          <a:bodyPr>
            <a:normAutofit/>
          </a:bodyPr>
          <a:lstStyle/>
          <a:p>
            <a:pPr marL="0" indent="347663">
              <a:buNone/>
            </a:pPr>
            <a:r>
              <a:rPr lang="en-US" sz="3200" dirty="0">
                <a:latin typeface="Calibri" panose="020F0502020204030204" pitchFamily="34" charset="0"/>
              </a:rPr>
              <a:t>Beloved, I beg you as sojourners and pilgrims, </a:t>
            </a:r>
            <a:r>
              <a:rPr lang="en-US" sz="3200" u="sng" dirty="0">
                <a:latin typeface="Calibri" panose="020F0502020204030204" pitchFamily="34" charset="0"/>
              </a:rPr>
              <a:t>abstain from fleshly lusts which war against the soul</a:t>
            </a:r>
            <a:r>
              <a:rPr lang="en-US" sz="3200" dirty="0">
                <a:latin typeface="Calibri" panose="020F0502020204030204" pitchFamily="34" charset="0"/>
              </a:rPr>
              <a:t>, </a:t>
            </a:r>
            <a:r>
              <a:rPr lang="en-US" sz="3200" baseline="30000" dirty="0">
                <a:latin typeface="Calibri" panose="020F0502020204030204" pitchFamily="34" charset="0"/>
              </a:rPr>
              <a:t>12</a:t>
            </a:r>
            <a:r>
              <a:rPr lang="en-US" sz="3200" dirty="0">
                <a:latin typeface="Calibri" panose="020F0502020204030204" pitchFamily="34" charset="0"/>
              </a:rPr>
              <a:t> having your conduct honorable among the Gentiles, that when they speak against you as evildoers, they may, by your good works which they observe, glorify God in the day of visitation.</a:t>
            </a:r>
          </a:p>
        </p:txBody>
      </p:sp>
      <p:pic>
        <p:nvPicPr>
          <p:cNvPr id="16" name="Content Placeholder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15464" y="257378"/>
            <a:ext cx="2057400" cy="1367028"/>
          </a:xfrm>
          <a:prstGeom prst="rect">
            <a:avLst/>
          </a:prstGeom>
          <a:ln w="25400">
            <a:solidFill>
              <a:schemeClr val="accent1"/>
            </a:solidFill>
          </a:ln>
        </p:spPr>
      </p:pic>
    </p:spTree>
    <p:extLst>
      <p:ext uri="{BB962C8B-B14F-4D97-AF65-F5344CB8AC3E}">
        <p14:creationId xmlns:p14="http://schemas.microsoft.com/office/powerpoint/2010/main" val="36454569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55833" y="2438400"/>
            <a:ext cx="7756262" cy="3886200"/>
          </a:xfrm>
        </p:spPr>
        <p:txBody>
          <a:bodyPr>
            <a:normAutofit/>
          </a:bodyPr>
          <a:lstStyle/>
          <a:p>
            <a:pPr marL="696913" indent="-696913"/>
            <a:r>
              <a:rPr lang="en-US" sz="3600" b="1" dirty="0" smtClean="0"/>
              <a:t>The Giant of False Doctrine</a:t>
            </a:r>
          </a:p>
          <a:p>
            <a:pPr marL="914400" lvl="1" indent="0">
              <a:buNone/>
            </a:pPr>
            <a:r>
              <a:rPr lang="en-US" sz="3200" dirty="0" smtClean="0">
                <a:latin typeface="Calibri" panose="020F0502020204030204" pitchFamily="34" charset="0"/>
              </a:rPr>
              <a:t>Jude 3-4; Galatians 2:1-4 READ</a:t>
            </a:r>
          </a:p>
          <a:p>
            <a:pPr marL="696913" indent="-696913"/>
            <a:r>
              <a:rPr lang="en-US" sz="3600" b="1" dirty="0" smtClean="0"/>
              <a:t>The Giant of Worldliness</a:t>
            </a:r>
          </a:p>
          <a:p>
            <a:pPr marL="914400" lvl="1" indent="0">
              <a:buNone/>
            </a:pPr>
            <a:r>
              <a:rPr lang="en-US" sz="3200" dirty="0" smtClean="0">
                <a:latin typeface="Calibri" panose="020F0502020204030204" pitchFamily="34" charset="0"/>
              </a:rPr>
              <a:t>Hebrews 12:1-2 READ; 1 Peter 2:11-12</a:t>
            </a:r>
          </a:p>
          <a:p>
            <a:pPr marL="696913" indent="-696913"/>
            <a:r>
              <a:rPr lang="en-US" sz="3600" b="1" dirty="0" smtClean="0"/>
              <a:t>The Giant of Complacency</a:t>
            </a:r>
          </a:p>
          <a:p>
            <a:pPr marL="914400" lvl="1" indent="0">
              <a:buNone/>
            </a:pPr>
            <a:r>
              <a:rPr lang="en-US" sz="3200" dirty="0" smtClean="0">
                <a:latin typeface="Calibri" panose="020F0502020204030204" pitchFamily="34" charset="0"/>
              </a:rPr>
              <a:t>Hebrews 5:9 – 6:6 READ; Romans 12:11</a:t>
            </a:r>
            <a:endParaRPr lang="en-US" sz="3200" dirty="0">
              <a:latin typeface="Calibri" panose="020F0502020204030204" pitchFamily="34" charset="0"/>
            </a:endParaRPr>
          </a:p>
        </p:txBody>
      </p:sp>
      <p:sp>
        <p:nvSpPr>
          <p:cNvPr id="6" name="Title 5"/>
          <p:cNvSpPr>
            <a:spLocks noGrp="1"/>
          </p:cNvSpPr>
          <p:nvPr>
            <p:ph type="title"/>
          </p:nvPr>
        </p:nvSpPr>
        <p:spPr>
          <a:xfrm>
            <a:off x="655832" y="533400"/>
            <a:ext cx="7756263" cy="1054250"/>
          </a:xfrm>
        </p:spPr>
        <p:txBody>
          <a:bodyPr/>
          <a:lstStyle/>
          <a:p>
            <a:r>
              <a:rPr lang="en-US" dirty="0" smtClean="0">
                <a:solidFill>
                  <a:schemeClr val="tx2">
                    <a:lumMod val="50000"/>
                  </a:schemeClr>
                </a:solidFill>
              </a:rPr>
              <a:t>Is There Not A Cause?</a:t>
            </a:r>
            <a:endParaRPr lang="en-US" dirty="0">
              <a:solidFill>
                <a:schemeClr val="tx2">
                  <a:lumMod val="50000"/>
                </a:schemeClr>
              </a:solidFill>
            </a:endParaRPr>
          </a:p>
        </p:txBody>
      </p:sp>
    </p:spTree>
    <p:extLst>
      <p:ext uri="{BB962C8B-B14F-4D97-AF65-F5344CB8AC3E}">
        <p14:creationId xmlns:p14="http://schemas.microsoft.com/office/powerpoint/2010/main" val="9762308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8490" y="570156"/>
            <a:ext cx="5712309" cy="1054250"/>
          </a:xfrm>
        </p:spPr>
        <p:txBody>
          <a:bodyPr/>
          <a:lstStyle/>
          <a:p>
            <a:pPr algn="l"/>
            <a:r>
              <a:rPr lang="en-US" dirty="0" smtClean="0">
                <a:solidFill>
                  <a:schemeClr val="tx2">
                    <a:lumMod val="50000"/>
                  </a:schemeClr>
                </a:solidFill>
              </a:rPr>
              <a:t>Romans 12:11</a:t>
            </a:r>
            <a:endParaRPr lang="en-US" dirty="0">
              <a:solidFill>
                <a:schemeClr val="tx2">
                  <a:lumMod val="50000"/>
                </a:schemeClr>
              </a:solidFill>
            </a:endParaRPr>
          </a:p>
        </p:txBody>
      </p:sp>
      <p:sp>
        <p:nvSpPr>
          <p:cNvPr id="14" name="Content Placeholder 13"/>
          <p:cNvSpPr>
            <a:spLocks noGrp="1"/>
          </p:cNvSpPr>
          <p:nvPr>
            <p:ph idx="1"/>
          </p:nvPr>
        </p:nvSpPr>
        <p:spPr/>
        <p:txBody>
          <a:bodyPr>
            <a:normAutofit/>
          </a:bodyPr>
          <a:lstStyle/>
          <a:p>
            <a:pPr marL="0" indent="347663">
              <a:buNone/>
            </a:pPr>
            <a:r>
              <a:rPr lang="en-US" sz="3200" dirty="0">
                <a:latin typeface="Calibri" panose="020F0502020204030204" pitchFamily="34" charset="0"/>
              </a:rPr>
              <a:t>not lagging in diligence, fervent in spirit, serving the </a:t>
            </a:r>
            <a:r>
              <a:rPr lang="en-US" sz="3200" dirty="0" smtClean="0">
                <a:latin typeface="Calibri" panose="020F0502020204030204" pitchFamily="34" charset="0"/>
              </a:rPr>
              <a:t>Lord.</a:t>
            </a:r>
            <a:endParaRPr lang="en-US" sz="3200" dirty="0">
              <a:latin typeface="Calibri" panose="020F0502020204030204" pitchFamily="34" charset="0"/>
            </a:endParaRPr>
          </a:p>
        </p:txBody>
      </p:sp>
      <p:pic>
        <p:nvPicPr>
          <p:cNvPr id="16" name="Content Placeholder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15464" y="257378"/>
            <a:ext cx="2057400" cy="1367028"/>
          </a:xfrm>
          <a:prstGeom prst="rect">
            <a:avLst/>
          </a:prstGeom>
          <a:ln w="25400">
            <a:solidFill>
              <a:schemeClr val="accent1"/>
            </a:solidFill>
          </a:ln>
        </p:spPr>
      </p:pic>
    </p:spTree>
    <p:extLst>
      <p:ext uri="{BB962C8B-B14F-4D97-AF65-F5344CB8AC3E}">
        <p14:creationId xmlns:p14="http://schemas.microsoft.com/office/powerpoint/2010/main" val="77196527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Hardcover">
  <a:themeElements>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Hardcover">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Hardcover</Template>
  <TotalTime>94</TotalTime>
  <Words>956</Words>
  <Application>Microsoft Office PowerPoint</Application>
  <PresentationFormat>On-screen Show (4:3)</PresentationFormat>
  <Paragraphs>81</Paragraphs>
  <Slides>10</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Book Antiqua</vt:lpstr>
      <vt:lpstr>Calibri</vt:lpstr>
      <vt:lpstr>Wingdings</vt:lpstr>
      <vt:lpstr>Hardcover</vt:lpstr>
      <vt:lpstr>PowerPoint Presentation</vt:lpstr>
      <vt:lpstr>Is There Not A Cause?</vt:lpstr>
      <vt:lpstr>Ephesians 6:10-13</vt:lpstr>
      <vt:lpstr>Is There Not A Cause?</vt:lpstr>
      <vt:lpstr>Jude 3-4</vt:lpstr>
      <vt:lpstr>Is There Not A Cause?</vt:lpstr>
      <vt:lpstr>1 Peter 2:11-12</vt:lpstr>
      <vt:lpstr>Is There Not A Cause?</vt:lpstr>
      <vt:lpstr>Romans 12:11</vt:lpstr>
      <vt:lpstr>Conclusion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Stan Cox</dc:creator>
  <cp:lastModifiedBy>Stan Cox</cp:lastModifiedBy>
  <cp:revision>10</cp:revision>
  <cp:lastPrinted>2014-05-18T21:46:18Z</cp:lastPrinted>
  <dcterms:created xsi:type="dcterms:W3CDTF">2014-05-18T20:11:09Z</dcterms:created>
  <dcterms:modified xsi:type="dcterms:W3CDTF">2014-05-18T21:46:40Z</dcterms:modified>
</cp:coreProperties>
</file>